
<file path=[Content_Types].xml><?xml version="1.0" encoding="utf-8"?>
<Types xmlns="http://schemas.openxmlformats.org/package/2006/content-types">
  <Default Extension="jpg" ContentType="image/jp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  <p:sldId id="321" r:id="rId67"/>
    <p:sldId id="322" r:id="rId68"/>
    <p:sldId id="323" r:id="rId69"/>
    <p:sldId id="324" r:id="rId70"/>
    <p:sldId id="325" r:id="rId71"/>
    <p:sldId id="326" r:id="rId72"/>
    <p:sldId id="327" r:id="rId73"/>
    <p:sldId id="328" r:id="rId74"/>
    <p:sldId id="329" r:id="rId75"/>
    <p:sldId id="330" r:id="rId76"/>
    <p:sldId id="331" r:id="rId77"/>
    <p:sldId id="332" r:id="rId78"/>
    <p:sldId id="333" r:id="rId79"/>
    <p:sldId id="334" r:id="rId80"/>
    <p:sldId id="335" r:id="rId81"/>
    <p:sldId id="336" r:id="rId82"/>
    <p:sldId id="337" r:id="rId83"/>
    <p:sldId id="338" r:id="rId84"/>
    <p:sldId id="339" r:id="rId85"/>
    <p:sldId id="340" r:id="rId86"/>
    <p:sldId id="341" r:id="rId87"/>
    <p:sldId id="342" r:id="rId88"/>
    <p:sldId id="343" r:id="rId89"/>
    <p:sldId id="344" r:id="rId90"/>
    <p:sldId id="345" r:id="rId91"/>
    <p:sldId id="346" r:id="rId92"/>
    <p:sldId id="347" r:id="rId93"/>
    <p:sldId id="348" r:id="rId94"/>
    <p:sldId id="349" r:id="rId95"/>
    <p:sldId id="350" r:id="rId96"/>
    <p:sldId id="351" r:id="rId97"/>
    <p:sldId id="352" r:id="rId98"/>
    <p:sldId id="353" r:id="rId99"/>
    <p:sldId id="354" r:id="rId100"/>
    <p:sldId id="355" r:id="rId101"/>
    <p:sldId id="356" r:id="rId102"/>
    <p:sldId id="357" r:id="rId103"/>
    <p:sldId id="358" r:id="rId104"/>
    <p:sldId id="359" r:id="rId105"/>
    <p:sldId id="360" r:id="rId106"/>
    <p:sldId id="361" r:id="rId107"/>
    <p:sldId id="362" r:id="rId108"/>
    <p:sldId id="363" r:id="rId109"/>
    <p:sldId id="364" r:id="rId110"/>
    <p:sldId id="365" r:id="rId111"/>
    <p:sldId id="366" r:id="rId112"/>
    <p:sldId id="367" r:id="rId113"/>
    <p:sldId id="368" r:id="rId114"/>
    <p:sldId id="369" r:id="rId115"/>
    <p:sldId id="370" r:id="rId116"/>
    <p:sldId id="371" r:id="rId117"/>
    <p:sldId id="372" r:id="rId118"/>
    <p:sldId id="373" r:id="rId119"/>
    <p:sldId id="374" r:id="rId120"/>
    <p:sldId id="375" r:id="rId121"/>
    <p:sldId id="376" r:id="rId122"/>
    <p:sldId id="377" r:id="rId123"/>
    <p:sldId id="378" r:id="rId124"/>
    <p:sldId id="379" r:id="rId125"/>
    <p:sldId id="380" r:id="rId126"/>
    <p:sldId id="381" r:id="rId127"/>
    <p:sldId id="382" r:id="rId128"/>
    <p:sldId id="383" r:id="rId129"/>
    <p:sldId id="384" r:id="rId130"/>
    <p:sldId id="385" r:id="rId131"/>
    <p:sldId id="386" r:id="rId132"/>
    <p:sldId id="387" r:id="rId133"/>
    <p:sldId id="388" r:id="rId134"/>
    <p:sldId id="389" r:id="rId135"/>
    <p:sldId id="390" r:id="rId136"/>
    <p:sldId id="391" r:id="rId137"/>
    <p:sldId id="392" r:id="rId138"/>
    <p:sldId id="393" r:id="rId139"/>
    <p:sldId id="394" r:id="rId140"/>
    <p:sldId id="395" r:id="rId141"/>
    <p:sldId id="396" r:id="rId142"/>
    <p:sldId id="397" r:id="rId143"/>
    <p:sldId id="398" r:id="rId144"/>
    <p:sldId id="399" r:id="rId145"/>
    <p:sldId id="400" r:id="rId146"/>
    <p:sldId id="401" r:id="rId147"/>
    <p:sldId id="402" r:id="rId148"/>
    <p:sldId id="403" r:id="rId149"/>
    <p:sldId id="404" r:id="rId150"/>
    <p:sldId id="405" r:id="rId151"/>
    <p:sldId id="406" r:id="rId152"/>
    <p:sldId id="407" r:id="rId153"/>
    <p:sldId id="408" r:id="rId154"/>
    <p:sldId id="409" r:id="rId155"/>
    <p:sldId id="410" r:id="rId156"/>
    <p:sldId id="411" r:id="rId157"/>
    <p:sldId id="412" r:id="rId158"/>
    <p:sldId id="413" r:id="rId159"/>
    <p:sldId id="414" r:id="rId160"/>
    <p:sldId id="415" r:id="rId161"/>
    <p:sldId id="416" r:id="rId162"/>
    <p:sldId id="417" r:id="rId163"/>
    <p:sldId id="418" r:id="rId164"/>
    <p:sldId id="419" r:id="rId165"/>
    <p:sldId id="420" r:id="rId166"/>
    <p:sldId id="421" r:id="rId167"/>
    <p:sldId id="422" r:id="rId168"/>
    <p:sldId id="423" r:id="rId169"/>
    <p:sldId id="424" r:id="rId170"/>
    <p:sldId id="425" r:id="rId171"/>
    <p:sldId id="426" r:id="rId172"/>
    <p:sldId id="427" r:id="rId173"/>
    <p:sldId id="428" r:id="rId174"/>
    <p:sldId id="429" r:id="rId175"/>
    <p:sldId id="430" r:id="rId176"/>
    <p:sldId id="431" r:id="rId177"/>
    <p:sldId id="432" r:id="rId178"/>
    <p:sldId id="433" r:id="rId179"/>
    <p:sldId id="434" r:id="rId180"/>
    <p:sldId id="435" r:id="rId181"/>
    <p:sldId id="436" r:id="rId182"/>
    <p:sldId id="437" r:id="rId183"/>
    <p:sldId id="438" r:id="rId184"/>
    <p:sldId id="439" r:id="rId185"/>
    <p:sldId id="440" r:id="rId186"/>
    <p:sldId id="441" r:id="rId187"/>
    <p:sldId id="442" r:id="rId188"/>
    <p:sldId id="443" r:id="rId189"/>
    <p:sldId id="444" r:id="rId190"/>
    <p:sldId id="445" r:id="rId191"/>
    <p:sldId id="446" r:id="rId192"/>
    <p:sldId id="447" r:id="rId193"/>
    <p:sldId id="448" r:id="rId194"/>
    <p:sldId id="449" r:id="rId195"/>
    <p:sldId id="450" r:id="rId196"/>
    <p:sldId id="451" r:id="rId197"/>
    <p:sldId id="452" r:id="rId198"/>
    <p:sldId id="453" r:id="rId199"/>
    <p:sldId id="454" r:id="rId200"/>
    <p:sldId id="455" r:id="rId201"/>
    <p:sldId id="456" r:id="rId202"/>
    <p:sldId id="457" r:id="rId203"/>
    <p:sldId id="458" r:id="rId204"/>
    <p:sldId id="459" r:id="rId205"/>
    <p:sldId id="460" r:id="rId206"/>
    <p:sldId id="461" r:id="rId207"/>
    <p:sldId id="462" r:id="rId208"/>
    <p:sldId id="463" r:id="rId209"/>
    <p:sldId id="464" r:id="rId210"/>
    <p:sldId id="465" r:id="rId211"/>
    <p:sldId id="466" r:id="rId212"/>
    <p:sldId id="467" r:id="rId213"/>
    <p:sldId id="468" r:id="rId214"/>
    <p:sldId id="469" r:id="rId215"/>
    <p:sldId id="470" r:id="rId216"/>
    <p:sldId id="471" r:id="rId217"/>
    <p:sldId id="472" r:id="rId218"/>
    <p:sldId id="473" r:id="rId219"/>
    <p:sldId id="474" r:id="rId220"/>
    <p:sldId id="475" r:id="rId221"/>
    <p:sldId id="476" r:id="rId222"/>
    <p:sldId id="477" r:id="rId223"/>
    <p:sldId id="478" r:id="rId224"/>
    <p:sldId id="479" r:id="rId225"/>
    <p:sldId id="480" r:id="rId226"/>
    <p:sldId id="481" r:id="rId227"/>
    <p:sldId id="482" r:id="rId228"/>
    <p:sldId id="483" r:id="rId229"/>
    <p:sldId id="484" r:id="rId230"/>
    <p:sldId id="485" r:id="rId231"/>
    <p:sldId id="486" r:id="rId232"/>
    <p:sldId id="487" r:id="rId233"/>
    <p:sldId id="488" r:id="rId234"/>
    <p:sldId id="489" r:id="rId235"/>
    <p:sldId id="490" r:id="rId236"/>
    <p:sldId id="491" r:id="rId237"/>
    <p:sldId id="492" r:id="rId238"/>
    <p:sldId id="493" r:id="rId239"/>
    <p:sldId id="494" r:id="rId240"/>
    <p:sldId id="495" r:id="rId241"/>
    <p:sldId id="496" r:id="rId242"/>
    <p:sldId id="497" r:id="rId243"/>
    <p:sldId id="498" r:id="rId244"/>
    <p:sldId id="499" r:id="rId245"/>
    <p:sldId id="500" r:id="rId246"/>
    <p:sldId id="501" r:id="rId247"/>
    <p:sldId id="502" r:id="rId248"/>
    <p:sldId id="503" r:id="rId249"/>
    <p:sldId id="504" r:id="rId250"/>
    <p:sldId id="505" r:id="rId251"/>
    <p:sldId id="506" r:id="rId252"/>
    <p:sldId id="507" r:id="rId253"/>
    <p:sldId id="508" r:id="rId254"/>
    <p:sldId id="509" r:id="rId255"/>
    <p:sldId id="510" r:id="rId256"/>
    <p:sldId id="511" r:id="rId257"/>
    <p:sldId id="512" r:id="rId258"/>
    <p:sldId id="513" r:id="rId259"/>
    <p:sldId id="514" r:id="rId260"/>
    <p:sldId id="515" r:id="rId261"/>
    <p:sldId id="516" r:id="rId262"/>
    <p:sldId id="517" r:id="rId263"/>
    <p:sldId id="518" r:id="rId264"/>
    <p:sldId id="519" r:id="rId265"/>
    <p:sldId id="520" r:id="rId266"/>
    <p:sldId id="521" r:id="rId267"/>
    <p:sldId id="522" r:id="rId268"/>
    <p:sldId id="523" r:id="rId269"/>
    <p:sldId id="524" r:id="rId270"/>
    <p:sldId id="525" r:id="rId271"/>
    <p:sldId id="526" r:id="rId272"/>
    <p:sldId id="527" r:id="rId273"/>
    <p:sldId id="528" r:id="rId274"/>
    <p:sldId id="529" r:id="rId275"/>
    <p:sldId id="530" r:id="rId276"/>
    <p:sldId id="531" r:id="rId277"/>
    <p:sldId id="532" r:id="rId278"/>
    <p:sldId id="533" r:id="rId279"/>
    <p:sldId id="534" r:id="rId280"/>
    <p:sldId id="535" r:id="rId281"/>
    <p:sldId id="536" r:id="rId282"/>
    <p:sldId id="537" r:id="rId283"/>
    <p:sldId id="538" r:id="rId284"/>
    <p:sldId id="539" r:id="rId285"/>
    <p:sldId id="540" r:id="rId286"/>
    <p:sldId id="541" r:id="rId287"/>
    <p:sldId id="542" r:id="rId288"/>
    <p:sldId id="543" r:id="rId289"/>
    <p:sldId id="544" r:id="rId290"/>
    <p:sldId id="545" r:id="rId291"/>
    <p:sldId id="546" r:id="rId292"/>
    <p:sldId id="547" r:id="rId293"/>
    <p:sldId id="548" r:id="rId294"/>
    <p:sldId id="549" r:id="rId295"/>
    <p:sldId id="550" r:id="rId296"/>
    <p:sldId id="551" r:id="rId297"/>
    <p:sldId id="552" r:id="rId298"/>
    <p:sldId id="553" r:id="rId299"/>
    <p:sldId id="554" r:id="rId300"/>
    <p:sldId id="555" r:id="rId301"/>
    <p:sldId id="556" r:id="rId302"/>
    <p:sldId id="557" r:id="rId303"/>
    <p:sldId id="558" r:id="rId304"/>
    <p:sldId id="559" r:id="rId305"/>
    <p:sldId id="560" r:id="rId306"/>
    <p:sldId id="561" r:id="rId307"/>
    <p:sldId id="562" r:id="rId308"/>
    <p:sldId id="563" r:id="rId309"/>
    <p:sldId id="564" r:id="rId310"/>
    <p:sldId id="565" r:id="rId311"/>
    <p:sldId id="566" r:id="rId312"/>
    <p:sldId id="567" r:id="rId313"/>
    <p:sldId id="568" r:id="rId314"/>
    <p:sldId id="569" r:id="rId315"/>
    <p:sldId id="570" r:id="rId316"/>
    <p:sldId id="571" r:id="rId317"/>
    <p:sldId id="572" r:id="rId318"/>
    <p:sldId id="573" r:id="rId319"/>
    <p:sldId id="574" r:id="rId320"/>
    <p:sldId id="575" r:id="rId321"/>
    <p:sldId id="576" r:id="rId322"/>
    <p:sldId id="577" r:id="rId323"/>
    <p:sldId id="578" r:id="rId324"/>
    <p:sldId id="579" r:id="rId325"/>
    <p:sldId id="580" r:id="rId326"/>
  </p:sldIdLst>
  <p:sldSz cx="6858000" cy="9144000" type="screen4x3"/>
  <p:notesSz cx="6858000" cy="9144000"/>
  <p:defaultTextStyle>
    <a:defPPr>
      <a:defRPr kern="0"/>
    </a:def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9FFCC"/>
    <a:srgbClr val="66FFC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3048" y="96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324" Type="http://schemas.openxmlformats.org/officeDocument/2006/relationships/slide" Target="slides/slide323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326" Type="http://schemas.openxmlformats.org/officeDocument/2006/relationships/slide" Target="slides/slide325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281" Type="http://schemas.openxmlformats.org/officeDocument/2006/relationships/slide" Target="slides/slide280.xml"/><Relationship Id="rId34" Type="http://schemas.openxmlformats.org/officeDocument/2006/relationships/slide" Target="slides/slide33.xml"/><Relationship Id="rId76" Type="http://schemas.openxmlformats.org/officeDocument/2006/relationships/slide" Target="slides/slide75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83" Type="http://schemas.openxmlformats.org/officeDocument/2006/relationships/slide" Target="slides/slide182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71" Type="http://schemas.openxmlformats.org/officeDocument/2006/relationships/slide" Target="slides/slide270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327" Type="http://schemas.openxmlformats.org/officeDocument/2006/relationships/presProps" Target="presProps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17" Type="http://schemas.openxmlformats.org/officeDocument/2006/relationships/slide" Target="slides/slide316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28" Type="http://schemas.openxmlformats.org/officeDocument/2006/relationships/viewProps" Target="viewProps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318" Type="http://schemas.openxmlformats.org/officeDocument/2006/relationships/slide" Target="slides/slide317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329" Type="http://schemas.openxmlformats.org/officeDocument/2006/relationships/theme" Target="theme/theme1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slide" Target="slides/slide318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330" Type="http://schemas.openxmlformats.org/officeDocument/2006/relationships/tableStyles" Target="tableStyles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slide" Target="slides/slide319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22" Type="http://schemas.openxmlformats.org/officeDocument/2006/relationships/slide" Target="slides/slide321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323" Type="http://schemas.openxmlformats.org/officeDocument/2006/relationships/slide" Target="slides/slide322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316" Type="http://schemas.openxmlformats.org/officeDocument/2006/relationships/slide" Target="slides/slide315.xml"/><Relationship Id="rId55" Type="http://schemas.openxmlformats.org/officeDocument/2006/relationships/slide" Target="slides/slide54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62" Type="http://schemas.openxmlformats.org/officeDocument/2006/relationships/slide" Target="slides/slide161.xml"/><Relationship Id="rId218" Type="http://schemas.openxmlformats.org/officeDocument/2006/relationships/slide" Target="slides/slide217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514350" y="2834640"/>
            <a:ext cx="5829300" cy="19202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028700" y="5120640"/>
            <a:ext cx="4800600" cy="22860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dirty="0"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5/28/2025</a:t>
            </a:fld>
            <a:endParaRPr lang="en-US" dirty="0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330200">
              <a:lnSpc>
                <a:spcPts val="1410"/>
              </a:lnSpc>
            </a:pPr>
            <a:fld id="{81D60167-4931-47E6-BA6A-407CBD079E47}" type="slidenum">
              <a:rPr b="1" spc="-50" dirty="0">
                <a:latin typeface="Times New Roman"/>
                <a:cs typeface="Times New Roman"/>
              </a:rPr>
              <a:t>‹Nº›</a:t>
            </a:fld>
            <a:endParaRPr b="1" spc="-5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dirty="0"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5/28/2025</a:t>
            </a:fld>
            <a:endParaRPr lang="en-US" dirty="0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330200">
              <a:lnSpc>
                <a:spcPts val="1410"/>
              </a:lnSpc>
            </a:pPr>
            <a:fld id="{81D60167-4931-47E6-BA6A-407CBD079E47}" type="slidenum">
              <a:rPr b="1" spc="-50" dirty="0">
                <a:latin typeface="Times New Roman"/>
                <a:cs typeface="Times New Roman"/>
              </a:rPr>
              <a:t>‹Nº›</a:t>
            </a:fld>
            <a:endParaRPr b="1" spc="-5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342900" y="2103120"/>
            <a:ext cx="2983230" cy="6035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3531870" y="2103120"/>
            <a:ext cx="2983230" cy="6035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dirty="0"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5/28/2025</a:t>
            </a:fld>
            <a:endParaRPr lang="en-US" dirty="0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330200">
              <a:lnSpc>
                <a:spcPts val="1410"/>
              </a:lnSpc>
            </a:pPr>
            <a:fld id="{81D60167-4931-47E6-BA6A-407CBD079E47}" type="slidenum">
              <a:rPr b="1" spc="-50" dirty="0">
                <a:latin typeface="Times New Roman"/>
                <a:cs typeface="Times New Roman"/>
              </a:rPr>
              <a:t>‹Nº›</a:t>
            </a:fld>
            <a:endParaRPr b="1" spc="-5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dirty="0"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5/28/2025</a:t>
            </a:fld>
            <a:endParaRPr lang="en-US" dirty="0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330200">
              <a:lnSpc>
                <a:spcPts val="1410"/>
              </a:lnSpc>
            </a:pPr>
            <a:fld id="{81D60167-4931-47E6-BA6A-407CBD079E47}" type="slidenum">
              <a:rPr b="1" spc="-50" dirty="0">
                <a:latin typeface="Times New Roman"/>
                <a:cs typeface="Times New Roman"/>
              </a:rPr>
              <a:t>‹Nº›</a:t>
            </a:fld>
            <a:endParaRPr b="1" spc="-5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dirty="0"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5/28/2025</a:t>
            </a:fld>
            <a:endParaRPr lang="en-US" dirty="0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330200">
              <a:lnSpc>
                <a:spcPts val="1410"/>
              </a:lnSpc>
            </a:pPr>
            <a:fld id="{81D60167-4931-47E6-BA6A-407CBD079E47}" type="slidenum">
              <a:rPr b="1" spc="-50" dirty="0">
                <a:latin typeface="Times New Roman"/>
                <a:cs typeface="Times New Roman"/>
              </a:rPr>
              <a:t>‹Nº›</a:t>
            </a:fld>
            <a:endParaRPr b="1" spc="-5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slideLayout" Target="../slideLayouts/slideLayout3.xml"/><Relationship Id="rId7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g object 16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94485" y="1473710"/>
            <a:ext cx="6669028" cy="6694927"/>
          </a:xfrm>
          <a:prstGeom prst="rect">
            <a:avLst/>
          </a:prstGeom>
        </p:spPr>
      </p:pic>
      <p:pic>
        <p:nvPicPr>
          <p:cNvPr id="17" name="bg object 17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42862" y="1501457"/>
            <a:ext cx="6572250" cy="6598920"/>
          </a:xfrm>
          <a:prstGeom prst="rect">
            <a:avLst/>
          </a:prstGeom>
        </p:spPr>
      </p:pic>
      <p:sp>
        <p:nvSpPr>
          <p:cNvPr id="18" name="bg object 18"/>
          <p:cNvSpPr/>
          <p:nvPr/>
        </p:nvSpPr>
        <p:spPr>
          <a:xfrm>
            <a:off x="142862" y="1501457"/>
            <a:ext cx="6572250" cy="6598920"/>
          </a:xfrm>
          <a:custGeom>
            <a:avLst/>
            <a:gdLst/>
            <a:ahLst/>
            <a:cxnLst/>
            <a:rect l="l" t="t" r="r" b="b"/>
            <a:pathLst>
              <a:path w="6572250" h="6598920">
                <a:moveTo>
                  <a:pt x="0" y="6598920"/>
                </a:moveTo>
                <a:lnTo>
                  <a:pt x="6572250" y="6598920"/>
                </a:lnTo>
                <a:lnTo>
                  <a:pt x="6572250" y="0"/>
                </a:lnTo>
                <a:lnTo>
                  <a:pt x="0" y="0"/>
                </a:lnTo>
                <a:lnTo>
                  <a:pt x="0" y="6598920"/>
                </a:lnTo>
                <a:close/>
              </a:path>
            </a:pathLst>
          </a:custGeom>
          <a:ln w="28575">
            <a:solidFill>
              <a:srgbClr val="31AD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9" name="bg object 19"/>
          <p:cNvSpPr/>
          <p:nvPr/>
        </p:nvSpPr>
        <p:spPr>
          <a:xfrm>
            <a:off x="214287" y="8215338"/>
            <a:ext cx="6429375" cy="795655"/>
          </a:xfrm>
          <a:custGeom>
            <a:avLst/>
            <a:gdLst/>
            <a:ahLst/>
            <a:cxnLst/>
            <a:rect l="l" t="t" r="r" b="b"/>
            <a:pathLst>
              <a:path w="6429375" h="795654">
                <a:moveTo>
                  <a:pt x="0" y="795337"/>
                </a:moveTo>
                <a:lnTo>
                  <a:pt x="6429375" y="795337"/>
                </a:lnTo>
                <a:lnTo>
                  <a:pt x="6429375" y="0"/>
                </a:lnTo>
                <a:lnTo>
                  <a:pt x="0" y="0"/>
                </a:lnTo>
                <a:lnTo>
                  <a:pt x="0" y="795337"/>
                </a:lnTo>
                <a:close/>
              </a:path>
            </a:pathLst>
          </a:custGeom>
          <a:ln w="38100">
            <a:solidFill>
              <a:srgbClr val="31AD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42900" y="365760"/>
            <a:ext cx="6172200" cy="1463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342900" y="2103120"/>
            <a:ext cx="6172200" cy="6035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2331720" y="8503920"/>
            <a:ext cx="2194560" cy="4572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dirty="0"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342900" y="8503920"/>
            <a:ext cx="1577340" cy="4572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5/28/2025</a:t>
            </a:fld>
            <a:endParaRPr lang="en-US" dirty="0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6434073" y="8867173"/>
            <a:ext cx="483869" cy="30342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200" b="0" i="0">
                <a:solidFill>
                  <a:schemeClr val="tx1"/>
                </a:solidFill>
                <a:latin typeface="Times New Roman"/>
                <a:cs typeface="Times New Roman"/>
              </a:defRPr>
            </a:lvl1pPr>
          </a:lstStyle>
          <a:p>
            <a:pPr marL="330200">
              <a:lnSpc>
                <a:spcPts val="1410"/>
              </a:lnSpc>
            </a:pPr>
            <a:fld id="{81D60167-4931-47E6-BA6A-407CBD079E47}" type="slidenum">
              <a:rPr b="1" spc="-50" dirty="0">
                <a:latin typeface="Times New Roman"/>
                <a:cs typeface="Times New Roman"/>
              </a:rPr>
              <a:t>‹Nº›</a:t>
            </a:fld>
            <a:endParaRPr b="1" spc="-50" dirty="0">
              <a:latin typeface="Times New Roman"/>
              <a:cs typeface="Times New Roman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18" Type="http://schemas.openxmlformats.org/officeDocument/2006/relationships/image" Target="../media/image19.png"/><Relationship Id="rId3" Type="http://schemas.openxmlformats.org/officeDocument/2006/relationships/image" Target="../media/image4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17" Type="http://schemas.openxmlformats.org/officeDocument/2006/relationships/image" Target="../media/image18.jpg"/><Relationship Id="rId2" Type="http://schemas.openxmlformats.org/officeDocument/2006/relationships/image" Target="../media/image3.png"/><Relationship Id="rId16" Type="http://schemas.openxmlformats.org/officeDocument/2006/relationships/image" Target="../media/image17.jp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5" Type="http://schemas.openxmlformats.org/officeDocument/2006/relationships/image" Target="../media/image6.png"/><Relationship Id="rId15" Type="http://schemas.openxmlformats.org/officeDocument/2006/relationships/image" Target="../media/image16.png"/><Relationship Id="rId10" Type="http://schemas.openxmlformats.org/officeDocument/2006/relationships/image" Target="../media/image11.png"/><Relationship Id="rId4" Type="http://schemas.openxmlformats.org/officeDocument/2006/relationships/image" Target="../media/image5.jpg"/><Relationship Id="rId9" Type="http://schemas.openxmlformats.org/officeDocument/2006/relationships/image" Target="../media/image10.png"/><Relationship Id="rId14" Type="http://schemas.openxmlformats.org/officeDocument/2006/relationships/image" Target="../media/image15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24.png"/></Relationships>
</file>

<file path=ppt/slides/_rels/slide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hyperlink" Target="http://revistas.unica.cu/" TargetMode="External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49.png"/></Relationships>
</file>

<file path=ppt/slides/_rels/slide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hyperlink" Target="http://www.iisue.unam.mx/perfiles/articulo/2016-" TargetMode="External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5" Type="http://schemas.openxmlformats.org/officeDocument/2006/relationships/image" Target="../media/image49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hyperlink" Target="http://www.3ciencias.com/wp-content/uploads/2013/01/impacto-de-las-tic.pdf" TargetMode="External"/></Relationships>
</file>

<file path=ppt/slides/_rels/slide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74.png"/><Relationship Id="rId16" Type="http://schemas.openxmlformats.org/officeDocument/2006/relationships/hyperlink" Target="mailto:mmartinezhiguera@g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93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hyperlink" Target="mailto:mmartinezhiguera@gmail.com" TargetMode="External"/><Relationship Id="rId2" Type="http://schemas.openxmlformats.org/officeDocument/2006/relationships/image" Target="../media/image92.png"/><Relationship Id="rId16" Type="http://schemas.openxmlformats.org/officeDocument/2006/relationships/image" Target="../media/image4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24.png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54.png"/><Relationship Id="rId3" Type="http://schemas.openxmlformats.org/officeDocument/2006/relationships/image" Target="../media/image46.png"/><Relationship Id="rId7" Type="http://schemas.openxmlformats.org/officeDocument/2006/relationships/image" Target="../media/image61.png"/><Relationship Id="rId12" Type="http://schemas.openxmlformats.org/officeDocument/2006/relationships/image" Target="../media/image48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5.png"/><Relationship Id="rId11" Type="http://schemas.openxmlformats.org/officeDocument/2006/relationships/image" Target="../media/image64.png"/><Relationship Id="rId5" Type="http://schemas.openxmlformats.org/officeDocument/2006/relationships/image" Target="../media/image24.png"/><Relationship Id="rId10" Type="http://schemas.openxmlformats.org/officeDocument/2006/relationships/image" Target="../media/image53.png"/><Relationship Id="rId4" Type="http://schemas.openxmlformats.org/officeDocument/2006/relationships/image" Target="../media/image47.png"/><Relationship Id="rId9" Type="http://schemas.openxmlformats.org/officeDocument/2006/relationships/image" Target="../media/image63.png"/><Relationship Id="rId14" Type="http://schemas.openxmlformats.org/officeDocument/2006/relationships/image" Target="../media/image49.png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24.png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94.jp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49.png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hyperlink" Target="http://unesdoc.unesco.org/images/0013/001315/131594s.pdf" TargetMode="External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5" Type="http://schemas.openxmlformats.org/officeDocument/2006/relationships/image" Target="../media/image49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hyperlink" Target="http://www.monografias.com/" TargetMode="External"/></Relationships>
</file>

<file path=ppt/slides/_rels/slide1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74.png"/><Relationship Id="rId16" Type="http://schemas.openxmlformats.org/officeDocument/2006/relationships/hyperlink" Target="mailto:kim_zule@hot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74.png"/><Relationship Id="rId16" Type="http://schemas.openxmlformats.org/officeDocument/2006/relationships/hyperlink" Target="mailto:kim_zule@hot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1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54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95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49.png"/></Relationships>
</file>

<file path=ppt/slides/_rels/slide1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54.png"/><Relationship Id="rId3" Type="http://schemas.openxmlformats.org/officeDocument/2006/relationships/image" Target="../media/image46.png"/><Relationship Id="rId7" Type="http://schemas.openxmlformats.org/officeDocument/2006/relationships/image" Target="../media/image61.png"/><Relationship Id="rId12" Type="http://schemas.openxmlformats.org/officeDocument/2006/relationships/image" Target="../media/image48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5.png"/><Relationship Id="rId11" Type="http://schemas.openxmlformats.org/officeDocument/2006/relationships/image" Target="../media/image64.png"/><Relationship Id="rId5" Type="http://schemas.openxmlformats.org/officeDocument/2006/relationships/image" Target="../media/image24.png"/><Relationship Id="rId10" Type="http://schemas.openxmlformats.org/officeDocument/2006/relationships/image" Target="../media/image53.png"/><Relationship Id="rId4" Type="http://schemas.openxmlformats.org/officeDocument/2006/relationships/image" Target="../media/image47.png"/><Relationship Id="rId9" Type="http://schemas.openxmlformats.org/officeDocument/2006/relationships/image" Target="../media/image63.png"/><Relationship Id="rId14" Type="http://schemas.openxmlformats.org/officeDocument/2006/relationships/image" Target="../media/image49.png"/></Relationships>
</file>

<file path=ppt/slides/_rels/slide1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24.png"/></Relationships>
</file>

<file path=ppt/slides/_rels/slide1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74.png"/><Relationship Id="rId16" Type="http://schemas.openxmlformats.org/officeDocument/2006/relationships/hyperlink" Target="mailto:granmaestro2021@g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74.png"/><Relationship Id="rId16" Type="http://schemas.openxmlformats.org/officeDocument/2006/relationships/hyperlink" Target="mailto:granmaestro2021@g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24.png"/></Relationships>
</file>

<file path=ppt/slides/_rels/slide1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24.png"/></Relationships>
</file>

<file path=ppt/slides/_rels/slide1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74.png"/><Relationship Id="rId16" Type="http://schemas.openxmlformats.org/officeDocument/2006/relationships/hyperlink" Target="mailto:keyla_torrealba@yahoo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1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93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96.png"/><Relationship Id="rId16" Type="http://schemas.openxmlformats.org/officeDocument/2006/relationships/hyperlink" Target="mailto:keyla_torrealba@yahoo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1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2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9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49.png"/><Relationship Id="rId10" Type="http://schemas.openxmlformats.org/officeDocument/2006/relationships/image" Target="../media/image63.png"/><Relationship Id="rId4" Type="http://schemas.openxmlformats.org/officeDocument/2006/relationships/image" Target="../media/image60.png"/><Relationship Id="rId9" Type="http://schemas.openxmlformats.org/officeDocument/2006/relationships/image" Target="../media/image62.png"/><Relationship Id="rId14" Type="http://schemas.openxmlformats.org/officeDocument/2006/relationships/image" Target="../media/image54.png"/></Relationships>
</file>

<file path=ppt/slides/_rels/slide1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24.png"/></Relationships>
</file>

<file path=ppt/slides/_rels/slide1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54.png"/><Relationship Id="rId3" Type="http://schemas.openxmlformats.org/officeDocument/2006/relationships/image" Target="../media/image46.png"/><Relationship Id="rId7" Type="http://schemas.openxmlformats.org/officeDocument/2006/relationships/image" Target="../media/image61.png"/><Relationship Id="rId12" Type="http://schemas.openxmlformats.org/officeDocument/2006/relationships/image" Target="../media/image48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5.png"/><Relationship Id="rId11" Type="http://schemas.openxmlformats.org/officeDocument/2006/relationships/image" Target="../media/image64.png"/><Relationship Id="rId5" Type="http://schemas.openxmlformats.org/officeDocument/2006/relationships/image" Target="../media/image24.png"/><Relationship Id="rId10" Type="http://schemas.openxmlformats.org/officeDocument/2006/relationships/image" Target="../media/image53.png"/><Relationship Id="rId4" Type="http://schemas.openxmlformats.org/officeDocument/2006/relationships/image" Target="../media/image47.png"/><Relationship Id="rId9" Type="http://schemas.openxmlformats.org/officeDocument/2006/relationships/image" Target="../media/image63.png"/><Relationship Id="rId14" Type="http://schemas.openxmlformats.org/officeDocument/2006/relationships/image" Target="../media/image49.png"/></Relationships>
</file>

<file path=ppt/slides/_rels/slide1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hyperlink" Target="http://scielo.isciii.es/scielo.php?script=sci_abstract&amp;pid=S1132-12962016000100009" TargetMode="External"/><Relationship Id="rId18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17" Type="http://schemas.openxmlformats.org/officeDocument/2006/relationships/hyperlink" Target="http://www.ucla.edu.ve/secretaria/Gacetas/" TargetMode="External"/><Relationship Id="rId2" Type="http://schemas.openxmlformats.org/officeDocument/2006/relationships/image" Target="../media/image60.png"/><Relationship Id="rId16" Type="http://schemas.openxmlformats.org/officeDocument/2006/relationships/hyperlink" Target="http://www.uaq.mx/docsgrales/informatica/Sistema-Multimodal-de-educacion-UAQ.pdf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5" Type="http://schemas.openxmlformats.org/officeDocument/2006/relationships/hyperlink" Target="http://saber.ucv.ve/ojs/index.php/rev_docu/article/download/4545/4356" TargetMode="External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hyperlink" Target="http://redc.revistas.csic.es/index.php/redc/article/view/744/825" TargetMode="External"/></Relationships>
</file>

<file path=ppt/slides/_rels/slide1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.png"/><Relationship Id="rId13" Type="http://schemas.openxmlformats.org/officeDocument/2006/relationships/image" Target="../media/image63.png"/><Relationship Id="rId18" Type="http://schemas.openxmlformats.org/officeDocument/2006/relationships/image" Target="../media/image49.png"/><Relationship Id="rId3" Type="http://schemas.openxmlformats.org/officeDocument/2006/relationships/image" Target="../media/image75.png"/><Relationship Id="rId7" Type="http://schemas.openxmlformats.org/officeDocument/2006/relationships/image" Target="../media/image99.png"/><Relationship Id="rId12" Type="http://schemas.openxmlformats.org/officeDocument/2006/relationships/image" Target="../media/image62.png"/><Relationship Id="rId17" Type="http://schemas.openxmlformats.org/officeDocument/2006/relationships/hyperlink" Target="mailto:Srjos2021@Gmail.com" TargetMode="External"/><Relationship Id="rId2" Type="http://schemas.openxmlformats.org/officeDocument/2006/relationships/image" Target="../media/image98.png"/><Relationship Id="rId16" Type="http://schemas.openxmlformats.org/officeDocument/2006/relationships/image" Target="../media/image4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1.png"/><Relationship Id="rId5" Type="http://schemas.openxmlformats.org/officeDocument/2006/relationships/image" Target="../media/image81.png"/><Relationship Id="rId15" Type="http://schemas.openxmlformats.org/officeDocument/2006/relationships/image" Target="../media/image64.png"/><Relationship Id="rId10" Type="http://schemas.openxmlformats.org/officeDocument/2006/relationships/image" Target="../media/image24.png"/><Relationship Id="rId4" Type="http://schemas.openxmlformats.org/officeDocument/2006/relationships/image" Target="../media/image80.png"/><Relationship Id="rId9" Type="http://schemas.openxmlformats.org/officeDocument/2006/relationships/image" Target="../media/image47.png"/><Relationship Id="rId14" Type="http://schemas.openxmlformats.org/officeDocument/2006/relationships/image" Target="../media/image53.png"/></Relationships>
</file>

<file path=ppt/slides/_rels/slide1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74.png"/><Relationship Id="rId16" Type="http://schemas.openxmlformats.org/officeDocument/2006/relationships/hyperlink" Target="mailto:Srjos2021@G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1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24.png"/></Relationships>
</file>

<file path=ppt/slides/_rels/slide1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.png"/><Relationship Id="rId13" Type="http://schemas.openxmlformats.org/officeDocument/2006/relationships/image" Target="../media/image48.png"/><Relationship Id="rId3" Type="http://schemas.openxmlformats.org/officeDocument/2006/relationships/image" Target="../media/image46.png"/><Relationship Id="rId7" Type="http://schemas.openxmlformats.org/officeDocument/2006/relationships/image" Target="../media/image101.png"/><Relationship Id="rId12" Type="http://schemas.openxmlformats.org/officeDocument/2006/relationships/image" Target="../media/image6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0.png"/><Relationship Id="rId11" Type="http://schemas.openxmlformats.org/officeDocument/2006/relationships/image" Target="../media/image53.png"/><Relationship Id="rId5" Type="http://schemas.openxmlformats.org/officeDocument/2006/relationships/image" Target="../media/image24.png"/><Relationship Id="rId15" Type="http://schemas.openxmlformats.org/officeDocument/2006/relationships/image" Target="../media/image49.png"/><Relationship Id="rId10" Type="http://schemas.openxmlformats.org/officeDocument/2006/relationships/image" Target="../media/image63.png"/><Relationship Id="rId4" Type="http://schemas.openxmlformats.org/officeDocument/2006/relationships/image" Target="../media/image47.png"/><Relationship Id="rId9" Type="http://schemas.openxmlformats.org/officeDocument/2006/relationships/image" Target="../media/image103.png"/><Relationship Id="rId14" Type="http://schemas.openxmlformats.org/officeDocument/2006/relationships/image" Target="../media/image54.png"/></Relationships>
</file>

<file path=ppt/slides/_rels/slide1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10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104.png"/><Relationship Id="rId16" Type="http://schemas.openxmlformats.org/officeDocument/2006/relationships/hyperlink" Target="mailto:Jesusgg81@hot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image" Target="../media/image46.png"/><Relationship Id="rId7" Type="http://schemas.openxmlformats.org/officeDocument/2006/relationships/image" Target="../media/image55.jp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4.png"/><Relationship Id="rId5" Type="http://schemas.openxmlformats.org/officeDocument/2006/relationships/image" Target="../media/image53.png"/><Relationship Id="rId10" Type="http://schemas.openxmlformats.org/officeDocument/2006/relationships/image" Target="../media/image49.png"/><Relationship Id="rId4" Type="http://schemas.openxmlformats.org/officeDocument/2006/relationships/image" Target="../media/image47.png"/><Relationship Id="rId9" Type="http://schemas.openxmlformats.org/officeDocument/2006/relationships/image" Target="../media/image48.png"/></Relationships>
</file>

<file path=ppt/slides/_rels/slide1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74.png"/><Relationship Id="rId16" Type="http://schemas.openxmlformats.org/officeDocument/2006/relationships/hyperlink" Target="mailto:Jesusgg81@hot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1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24.png"/></Relationships>
</file>

<file path=ppt/slides/_rels/slide1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.png"/><Relationship Id="rId13" Type="http://schemas.openxmlformats.org/officeDocument/2006/relationships/image" Target="../media/image48.png"/><Relationship Id="rId3" Type="http://schemas.openxmlformats.org/officeDocument/2006/relationships/image" Target="../media/image46.png"/><Relationship Id="rId7" Type="http://schemas.openxmlformats.org/officeDocument/2006/relationships/image" Target="../media/image101.png"/><Relationship Id="rId12" Type="http://schemas.openxmlformats.org/officeDocument/2006/relationships/image" Target="../media/image6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0.png"/><Relationship Id="rId11" Type="http://schemas.openxmlformats.org/officeDocument/2006/relationships/image" Target="../media/image53.png"/><Relationship Id="rId5" Type="http://schemas.openxmlformats.org/officeDocument/2006/relationships/image" Target="../media/image24.png"/><Relationship Id="rId15" Type="http://schemas.openxmlformats.org/officeDocument/2006/relationships/image" Target="../media/image49.png"/><Relationship Id="rId10" Type="http://schemas.openxmlformats.org/officeDocument/2006/relationships/image" Target="../media/image63.png"/><Relationship Id="rId4" Type="http://schemas.openxmlformats.org/officeDocument/2006/relationships/image" Target="../media/image47.png"/><Relationship Id="rId9" Type="http://schemas.openxmlformats.org/officeDocument/2006/relationships/image" Target="../media/image103.png"/><Relationship Id="rId14" Type="http://schemas.openxmlformats.org/officeDocument/2006/relationships/image" Target="../media/image54.png"/></Relationships>
</file>

<file path=ppt/slides/_rels/slide1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107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106.png"/><Relationship Id="rId16" Type="http://schemas.openxmlformats.org/officeDocument/2006/relationships/hyperlink" Target="mailto:Sisoerik13@hot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1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hyperlink" Target="mailto:Sisoerik13@hotmail.com" TargetMode="External"/><Relationship Id="rId2" Type="http://schemas.openxmlformats.org/officeDocument/2006/relationships/image" Target="../media/image74.png"/><Relationship Id="rId16" Type="http://schemas.openxmlformats.org/officeDocument/2006/relationships/image" Target="../media/image4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1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54.png"/><Relationship Id="rId3" Type="http://schemas.openxmlformats.org/officeDocument/2006/relationships/image" Target="../media/image46.png"/><Relationship Id="rId7" Type="http://schemas.openxmlformats.org/officeDocument/2006/relationships/image" Target="../media/image61.png"/><Relationship Id="rId12" Type="http://schemas.openxmlformats.org/officeDocument/2006/relationships/image" Target="../media/image48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5.png"/><Relationship Id="rId11" Type="http://schemas.openxmlformats.org/officeDocument/2006/relationships/image" Target="../media/image64.png"/><Relationship Id="rId5" Type="http://schemas.openxmlformats.org/officeDocument/2006/relationships/image" Target="../media/image24.png"/><Relationship Id="rId10" Type="http://schemas.openxmlformats.org/officeDocument/2006/relationships/image" Target="../media/image53.png"/><Relationship Id="rId4" Type="http://schemas.openxmlformats.org/officeDocument/2006/relationships/image" Target="../media/image47.png"/><Relationship Id="rId9" Type="http://schemas.openxmlformats.org/officeDocument/2006/relationships/image" Target="../media/image63.png"/><Relationship Id="rId14" Type="http://schemas.openxmlformats.org/officeDocument/2006/relationships/image" Target="../media/image49.png"/></Relationships>
</file>

<file path=ppt/slides/_rels/slide1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108.jp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49.png"/></Relationships>
</file>

<file path=ppt/slides/_rels/slide1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1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10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5" Type="http://schemas.openxmlformats.org/officeDocument/2006/relationships/image" Target="../media/image49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110.png"/></Relationships>
</file>

<file path=ppt/slides/_rels/slide1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111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49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image" Target="../media/image21.png"/><Relationship Id="rId7" Type="http://schemas.openxmlformats.org/officeDocument/2006/relationships/image" Target="../media/image25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4.png"/><Relationship Id="rId5" Type="http://schemas.openxmlformats.org/officeDocument/2006/relationships/image" Target="../media/image23.png"/><Relationship Id="rId4" Type="http://schemas.openxmlformats.org/officeDocument/2006/relationships/image" Target="../media/image22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7" Type="http://schemas.openxmlformats.org/officeDocument/2006/relationships/image" Target="../media/image49.png"/><Relationship Id="rId2" Type="http://schemas.openxmlformats.org/officeDocument/2006/relationships/hyperlink" Target="http://www.razonypalabra.org.mx/anteriores/n57/scorrales.html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8.png"/><Relationship Id="rId5" Type="http://schemas.openxmlformats.org/officeDocument/2006/relationships/image" Target="../media/image24.png"/><Relationship Id="rId4" Type="http://schemas.openxmlformats.org/officeDocument/2006/relationships/image" Target="../media/image47.png"/></Relationships>
</file>

<file path=ppt/slides/_rels/slide2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112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49.png"/></Relationships>
</file>

<file path=ppt/slides/_rels/slide2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114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113.png"/><Relationship Id="rId16" Type="http://schemas.openxmlformats.org/officeDocument/2006/relationships/hyperlink" Target="mailto:cepeme2009@g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2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74.png"/><Relationship Id="rId16" Type="http://schemas.openxmlformats.org/officeDocument/2006/relationships/hyperlink" Target="mailto:cepeme2009@g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2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2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49.png"/><Relationship Id="rId10" Type="http://schemas.openxmlformats.org/officeDocument/2006/relationships/image" Target="../media/image63.png"/><Relationship Id="rId4" Type="http://schemas.openxmlformats.org/officeDocument/2006/relationships/image" Target="../media/image85.png"/><Relationship Id="rId9" Type="http://schemas.openxmlformats.org/officeDocument/2006/relationships/image" Target="../media/image62.png"/><Relationship Id="rId14" Type="http://schemas.openxmlformats.org/officeDocument/2006/relationships/image" Target="../media/image54.png"/></Relationships>
</file>

<file path=ppt/slides/_rels/slide2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54.png"/><Relationship Id="rId3" Type="http://schemas.openxmlformats.org/officeDocument/2006/relationships/image" Target="../media/image46.png"/><Relationship Id="rId7" Type="http://schemas.openxmlformats.org/officeDocument/2006/relationships/image" Target="../media/image61.png"/><Relationship Id="rId12" Type="http://schemas.openxmlformats.org/officeDocument/2006/relationships/image" Target="../media/image48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5.png"/><Relationship Id="rId11" Type="http://schemas.openxmlformats.org/officeDocument/2006/relationships/image" Target="../media/image64.png"/><Relationship Id="rId5" Type="http://schemas.openxmlformats.org/officeDocument/2006/relationships/image" Target="../media/image24.png"/><Relationship Id="rId10" Type="http://schemas.openxmlformats.org/officeDocument/2006/relationships/image" Target="../media/image53.png"/><Relationship Id="rId4" Type="http://schemas.openxmlformats.org/officeDocument/2006/relationships/image" Target="../media/image47.png"/><Relationship Id="rId9" Type="http://schemas.openxmlformats.org/officeDocument/2006/relationships/image" Target="../media/image63.png"/><Relationship Id="rId14" Type="http://schemas.openxmlformats.org/officeDocument/2006/relationships/image" Target="../media/image49.png"/></Relationships>
</file>

<file path=ppt/slides/_rels/slide2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image" Target="../media/image57.png"/><Relationship Id="rId7" Type="http://schemas.openxmlformats.org/officeDocument/2006/relationships/image" Target="../media/image47.png"/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6.png"/><Relationship Id="rId5" Type="http://schemas.openxmlformats.org/officeDocument/2006/relationships/hyperlink" Target="mailto:lisbening80@gmail.com" TargetMode="External"/><Relationship Id="rId10" Type="http://schemas.openxmlformats.org/officeDocument/2006/relationships/image" Target="../media/image49.png"/><Relationship Id="rId4" Type="http://schemas.openxmlformats.org/officeDocument/2006/relationships/image" Target="../media/image45.png"/><Relationship Id="rId9" Type="http://schemas.openxmlformats.org/officeDocument/2006/relationships/image" Target="../media/image48.png"/></Relationships>
</file>

<file path=ppt/slides/_rels/slide2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.png"/><Relationship Id="rId13" Type="http://schemas.openxmlformats.org/officeDocument/2006/relationships/image" Target="../media/image48.png"/><Relationship Id="rId3" Type="http://schemas.openxmlformats.org/officeDocument/2006/relationships/image" Target="../media/image46.png"/><Relationship Id="rId7" Type="http://schemas.openxmlformats.org/officeDocument/2006/relationships/image" Target="../media/image101.png"/><Relationship Id="rId12" Type="http://schemas.openxmlformats.org/officeDocument/2006/relationships/image" Target="../media/image64.png"/><Relationship Id="rId2" Type="http://schemas.openxmlformats.org/officeDocument/2006/relationships/image" Target="../media/image60.png"/><Relationship Id="rId16" Type="http://schemas.openxmlformats.org/officeDocument/2006/relationships/image" Target="../media/image4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0.png"/><Relationship Id="rId11" Type="http://schemas.openxmlformats.org/officeDocument/2006/relationships/image" Target="../media/image53.png"/><Relationship Id="rId5" Type="http://schemas.openxmlformats.org/officeDocument/2006/relationships/image" Target="../media/image24.png"/><Relationship Id="rId15" Type="http://schemas.openxmlformats.org/officeDocument/2006/relationships/hyperlink" Target="http://www.redalyc.org/pdf/447/44713058026.pdf" TargetMode="External"/><Relationship Id="rId10" Type="http://schemas.openxmlformats.org/officeDocument/2006/relationships/image" Target="../media/image63.png"/><Relationship Id="rId4" Type="http://schemas.openxmlformats.org/officeDocument/2006/relationships/image" Target="../media/image47.png"/><Relationship Id="rId9" Type="http://schemas.openxmlformats.org/officeDocument/2006/relationships/image" Target="../media/image103.png"/><Relationship Id="rId14" Type="http://schemas.openxmlformats.org/officeDocument/2006/relationships/image" Target="../media/image54.png"/></Relationships>
</file>

<file path=ppt/slides/_rels/slide2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74.png"/><Relationship Id="rId16" Type="http://schemas.openxmlformats.org/officeDocument/2006/relationships/hyperlink" Target="mailto:carmenmarin8698@g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2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74.png"/><Relationship Id="rId16" Type="http://schemas.openxmlformats.org/officeDocument/2006/relationships/hyperlink" Target="mailto:carmenmarin8698@g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2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hyperlink" Target="https://www.google.com/url?sa=i&amp;url=https%3A//www.thinglink.com/scene/928639564258476034&amp;psig=AOvVaw06BJ3bnhrWnKMQKldPtflF&amp;ust=1590342865152000&amp;source=images&amp;cd=vfe&amp;ved=0CAIQjRxqFwoTCPi-tIzHyukCFQAAAAAdAAAAABAU" TargetMode="External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5" Type="http://schemas.openxmlformats.org/officeDocument/2006/relationships/image" Target="../media/image49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115.jpg"/></Relationships>
</file>

<file path=ppt/slides/_rels/slide2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2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1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49.png"/><Relationship Id="rId10" Type="http://schemas.openxmlformats.org/officeDocument/2006/relationships/image" Target="../media/image63.png"/><Relationship Id="rId4" Type="http://schemas.openxmlformats.org/officeDocument/2006/relationships/image" Target="../media/image60.png"/><Relationship Id="rId9" Type="http://schemas.openxmlformats.org/officeDocument/2006/relationships/image" Target="../media/image62.png"/><Relationship Id="rId14" Type="http://schemas.openxmlformats.org/officeDocument/2006/relationships/image" Target="../media/image54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image" Target="../media/image59.png"/><Relationship Id="rId7" Type="http://schemas.openxmlformats.org/officeDocument/2006/relationships/image" Target="../media/image47.png"/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6.png"/><Relationship Id="rId5" Type="http://schemas.openxmlformats.org/officeDocument/2006/relationships/hyperlink" Target="mailto:lisbening80@gmail.com" TargetMode="External"/><Relationship Id="rId10" Type="http://schemas.openxmlformats.org/officeDocument/2006/relationships/image" Target="../media/image49.png"/><Relationship Id="rId4" Type="http://schemas.openxmlformats.org/officeDocument/2006/relationships/image" Target="../media/image45.png"/><Relationship Id="rId9" Type="http://schemas.openxmlformats.org/officeDocument/2006/relationships/image" Target="../media/image48.png"/></Relationships>
</file>

<file path=ppt/slides/_rels/slide2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hyperlink" Target="http://www.grao.com/" TargetMode="External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6" Type="http://schemas.openxmlformats.org/officeDocument/2006/relationships/image" Target="../media/image4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5" Type="http://schemas.openxmlformats.org/officeDocument/2006/relationships/hyperlink" Target="http://www.unir.net/" TargetMode="External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hyperlink" Target="http://www.anim.ch/" TargetMode="External"/></Relationships>
</file>

<file path=ppt/slides/_rels/slide2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74.png"/><Relationship Id="rId16" Type="http://schemas.openxmlformats.org/officeDocument/2006/relationships/hyperlink" Target="mailto:Islandialugot@hot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2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118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117.png"/><Relationship Id="rId16" Type="http://schemas.openxmlformats.org/officeDocument/2006/relationships/hyperlink" Target="mailto:Islandialugot@hot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2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.png"/><Relationship Id="rId13" Type="http://schemas.openxmlformats.org/officeDocument/2006/relationships/image" Target="../media/image48.png"/><Relationship Id="rId3" Type="http://schemas.openxmlformats.org/officeDocument/2006/relationships/image" Target="../media/image46.png"/><Relationship Id="rId7" Type="http://schemas.openxmlformats.org/officeDocument/2006/relationships/image" Target="../media/image101.png"/><Relationship Id="rId12" Type="http://schemas.openxmlformats.org/officeDocument/2006/relationships/image" Target="../media/image6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0.png"/><Relationship Id="rId11" Type="http://schemas.openxmlformats.org/officeDocument/2006/relationships/image" Target="../media/image53.png"/><Relationship Id="rId5" Type="http://schemas.openxmlformats.org/officeDocument/2006/relationships/image" Target="../media/image24.png"/><Relationship Id="rId15" Type="http://schemas.openxmlformats.org/officeDocument/2006/relationships/image" Target="../media/image49.png"/><Relationship Id="rId10" Type="http://schemas.openxmlformats.org/officeDocument/2006/relationships/image" Target="../media/image63.png"/><Relationship Id="rId4" Type="http://schemas.openxmlformats.org/officeDocument/2006/relationships/image" Target="../media/image47.png"/><Relationship Id="rId9" Type="http://schemas.openxmlformats.org/officeDocument/2006/relationships/image" Target="../media/image103.png"/><Relationship Id="rId14" Type="http://schemas.openxmlformats.org/officeDocument/2006/relationships/image" Target="../media/image54.png"/></Relationships>
</file>

<file path=ppt/slides/_rels/slide2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24.png"/></Relationships>
</file>

<file path=ppt/slides/_rels/slide2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18" Type="http://schemas.openxmlformats.org/officeDocument/2006/relationships/image" Target="../media/image123.png"/><Relationship Id="rId3" Type="http://schemas.openxmlformats.org/officeDocument/2006/relationships/image" Target="../media/image2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17" Type="http://schemas.openxmlformats.org/officeDocument/2006/relationships/image" Target="../media/image122.png"/><Relationship Id="rId2" Type="http://schemas.openxmlformats.org/officeDocument/2006/relationships/image" Target="../media/image119.png"/><Relationship Id="rId16" Type="http://schemas.openxmlformats.org/officeDocument/2006/relationships/image" Target="../media/image121.png"/><Relationship Id="rId20" Type="http://schemas.openxmlformats.org/officeDocument/2006/relationships/image" Target="../media/image4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120.png"/><Relationship Id="rId10" Type="http://schemas.openxmlformats.org/officeDocument/2006/relationships/image" Target="../media/image63.png"/><Relationship Id="rId19" Type="http://schemas.openxmlformats.org/officeDocument/2006/relationships/image" Target="../media/image124.png"/><Relationship Id="rId4" Type="http://schemas.openxmlformats.org/officeDocument/2006/relationships/image" Target="../media/image85.png"/><Relationship Id="rId9" Type="http://schemas.openxmlformats.org/officeDocument/2006/relationships/image" Target="../media/image62.png"/><Relationship Id="rId14" Type="http://schemas.openxmlformats.org/officeDocument/2006/relationships/image" Target="../media/image54.png"/></Relationships>
</file>

<file path=ppt/slides/_rels/slide2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hyperlink" Target="http://guybrousseau.com/wpcontent/uploads/2010/09/Les_obstacles_epistemologiques_et_la_didacti" TargetMode="External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49.png"/></Relationships>
</file>

<file path=ppt/slides/_rels/slide2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44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43.png"/><Relationship Id="rId16" Type="http://schemas.openxmlformats.org/officeDocument/2006/relationships/hyperlink" Target="mailto:mgts4ever@g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2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74.png"/><Relationship Id="rId16" Type="http://schemas.openxmlformats.org/officeDocument/2006/relationships/hyperlink" Target="mailto:mgts4ever@g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2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54.png"/><Relationship Id="rId3" Type="http://schemas.openxmlformats.org/officeDocument/2006/relationships/image" Target="../media/image46.png"/><Relationship Id="rId7" Type="http://schemas.openxmlformats.org/officeDocument/2006/relationships/image" Target="../media/image61.png"/><Relationship Id="rId12" Type="http://schemas.openxmlformats.org/officeDocument/2006/relationships/image" Target="../media/image48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5.png"/><Relationship Id="rId11" Type="http://schemas.openxmlformats.org/officeDocument/2006/relationships/image" Target="../media/image64.png"/><Relationship Id="rId5" Type="http://schemas.openxmlformats.org/officeDocument/2006/relationships/image" Target="../media/image24.png"/><Relationship Id="rId10" Type="http://schemas.openxmlformats.org/officeDocument/2006/relationships/image" Target="../media/image53.png"/><Relationship Id="rId4" Type="http://schemas.openxmlformats.org/officeDocument/2006/relationships/image" Target="../media/image47.png"/><Relationship Id="rId9" Type="http://schemas.openxmlformats.org/officeDocument/2006/relationships/image" Target="../media/image63.png"/><Relationship Id="rId14" Type="http://schemas.openxmlformats.org/officeDocument/2006/relationships/image" Target="../media/image49.png"/></Relationships>
</file>

<file path=ppt/slides/_rels/slide2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24.png"/></Relationships>
</file>

<file path=ppt/slides/_rels/slide2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125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5" Type="http://schemas.openxmlformats.org/officeDocument/2006/relationships/image" Target="../media/image49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126.jpg"/></Relationships>
</file>

<file path=ppt/slides/_rels/slide2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127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49.png"/></Relationships>
</file>

<file path=ppt/slides/_rels/slide2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.png"/><Relationship Id="rId13" Type="http://schemas.openxmlformats.org/officeDocument/2006/relationships/image" Target="../media/image48.png"/><Relationship Id="rId3" Type="http://schemas.openxmlformats.org/officeDocument/2006/relationships/image" Target="../media/image46.png"/><Relationship Id="rId7" Type="http://schemas.openxmlformats.org/officeDocument/2006/relationships/image" Target="../media/image101.png"/><Relationship Id="rId12" Type="http://schemas.openxmlformats.org/officeDocument/2006/relationships/image" Target="../media/image6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0.png"/><Relationship Id="rId11" Type="http://schemas.openxmlformats.org/officeDocument/2006/relationships/image" Target="../media/image53.png"/><Relationship Id="rId5" Type="http://schemas.openxmlformats.org/officeDocument/2006/relationships/image" Target="../media/image24.png"/><Relationship Id="rId15" Type="http://schemas.openxmlformats.org/officeDocument/2006/relationships/image" Target="../media/image49.png"/><Relationship Id="rId10" Type="http://schemas.openxmlformats.org/officeDocument/2006/relationships/image" Target="../media/image63.png"/><Relationship Id="rId4" Type="http://schemas.openxmlformats.org/officeDocument/2006/relationships/image" Target="../media/image47.png"/><Relationship Id="rId9" Type="http://schemas.openxmlformats.org/officeDocument/2006/relationships/image" Target="../media/image103.png"/><Relationship Id="rId14" Type="http://schemas.openxmlformats.org/officeDocument/2006/relationships/image" Target="../media/image54.png"/></Relationships>
</file>

<file path=ppt/slides/_rels/slide2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74.png"/><Relationship Id="rId16" Type="http://schemas.openxmlformats.org/officeDocument/2006/relationships/hyperlink" Target="mailto:pedrocarpio1961@g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2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74.png"/><Relationship Id="rId16" Type="http://schemas.openxmlformats.org/officeDocument/2006/relationships/hyperlink" Target="mailto:pedrocarpio1961@g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2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24.png"/></Relationships>
</file>

<file path=ppt/slides/_rels/slide2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.png"/><Relationship Id="rId13" Type="http://schemas.openxmlformats.org/officeDocument/2006/relationships/image" Target="../media/image48.png"/><Relationship Id="rId3" Type="http://schemas.openxmlformats.org/officeDocument/2006/relationships/image" Target="../media/image46.png"/><Relationship Id="rId7" Type="http://schemas.openxmlformats.org/officeDocument/2006/relationships/image" Target="../media/image101.png"/><Relationship Id="rId12" Type="http://schemas.openxmlformats.org/officeDocument/2006/relationships/image" Target="../media/image6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0.png"/><Relationship Id="rId11" Type="http://schemas.openxmlformats.org/officeDocument/2006/relationships/image" Target="../media/image53.png"/><Relationship Id="rId5" Type="http://schemas.openxmlformats.org/officeDocument/2006/relationships/image" Target="../media/image24.png"/><Relationship Id="rId15" Type="http://schemas.openxmlformats.org/officeDocument/2006/relationships/image" Target="../media/image49.png"/><Relationship Id="rId10" Type="http://schemas.openxmlformats.org/officeDocument/2006/relationships/image" Target="../media/image63.png"/><Relationship Id="rId4" Type="http://schemas.openxmlformats.org/officeDocument/2006/relationships/image" Target="../media/image47.png"/><Relationship Id="rId9" Type="http://schemas.openxmlformats.org/officeDocument/2006/relationships/image" Target="../media/image103.png"/><Relationship Id="rId14" Type="http://schemas.openxmlformats.org/officeDocument/2006/relationships/image" Target="../media/image54.png"/></Relationships>
</file>

<file path=ppt/slides/_rels/slide2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hyperlink" Target="http://www.pequiven.com/pequiven/socialismo/socialismo_del_siglo_XXI.pdf" TargetMode="External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5" Type="http://schemas.openxmlformats.org/officeDocument/2006/relationships/image" Target="../media/image49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hyperlink" Target="http://vocabularies.unesco.org/browser/" TargetMode="External"/></Relationships>
</file>

<file path=ppt/slides/_rels/slide2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18" Type="http://schemas.openxmlformats.org/officeDocument/2006/relationships/image" Target="../media/image49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hyperlink" Target="mailto:marysi2010@live.com" TargetMode="External"/><Relationship Id="rId2" Type="http://schemas.openxmlformats.org/officeDocument/2006/relationships/image" Target="../media/image128.png"/><Relationship Id="rId16" Type="http://schemas.openxmlformats.org/officeDocument/2006/relationships/hyperlink" Target="https://orcid.org/0000-0002-8138-5373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2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18" Type="http://schemas.openxmlformats.org/officeDocument/2006/relationships/image" Target="../media/image49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hyperlink" Target="mailto:marysi2010@live.com" TargetMode="External"/><Relationship Id="rId2" Type="http://schemas.openxmlformats.org/officeDocument/2006/relationships/image" Target="../media/image74.png"/><Relationship Id="rId16" Type="http://schemas.openxmlformats.org/officeDocument/2006/relationships/hyperlink" Target="https://orcid.org/0000-0002-8138-5373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5" Type="http://schemas.openxmlformats.org/officeDocument/2006/relationships/image" Target="../media/image130.jp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129.jpg"/></Relationships>
</file>

<file path=ppt/slides/_rels/slide2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.png"/><Relationship Id="rId13" Type="http://schemas.openxmlformats.org/officeDocument/2006/relationships/image" Target="../media/image48.png"/><Relationship Id="rId3" Type="http://schemas.openxmlformats.org/officeDocument/2006/relationships/image" Target="../media/image46.png"/><Relationship Id="rId7" Type="http://schemas.openxmlformats.org/officeDocument/2006/relationships/image" Target="../media/image101.png"/><Relationship Id="rId12" Type="http://schemas.openxmlformats.org/officeDocument/2006/relationships/image" Target="../media/image64.png"/><Relationship Id="rId17" Type="http://schemas.openxmlformats.org/officeDocument/2006/relationships/image" Target="../media/image132.jpg"/><Relationship Id="rId2" Type="http://schemas.openxmlformats.org/officeDocument/2006/relationships/image" Target="../media/image60.png"/><Relationship Id="rId16" Type="http://schemas.openxmlformats.org/officeDocument/2006/relationships/image" Target="../media/image131.jp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0.png"/><Relationship Id="rId11" Type="http://schemas.openxmlformats.org/officeDocument/2006/relationships/image" Target="../media/image53.png"/><Relationship Id="rId5" Type="http://schemas.openxmlformats.org/officeDocument/2006/relationships/image" Target="../media/image24.png"/><Relationship Id="rId15" Type="http://schemas.openxmlformats.org/officeDocument/2006/relationships/image" Target="../media/image49.png"/><Relationship Id="rId10" Type="http://schemas.openxmlformats.org/officeDocument/2006/relationships/image" Target="../media/image63.png"/><Relationship Id="rId4" Type="http://schemas.openxmlformats.org/officeDocument/2006/relationships/image" Target="../media/image47.png"/><Relationship Id="rId9" Type="http://schemas.openxmlformats.org/officeDocument/2006/relationships/image" Target="../media/image103.png"/><Relationship Id="rId14" Type="http://schemas.openxmlformats.org/officeDocument/2006/relationships/image" Target="../media/image54.png"/></Relationships>
</file>

<file path=ppt/slides/_rels/slide2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5" Type="http://schemas.openxmlformats.org/officeDocument/2006/relationships/image" Target="../media/image134.jp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133.jpg"/></Relationships>
</file>

<file path=ppt/slides/_rels/slide2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5" Type="http://schemas.openxmlformats.org/officeDocument/2006/relationships/image" Target="../media/image136.jp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135.jpg"/></Relationships>
</file>

<file path=ppt/slides/_rels/slide2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137.jpg"/></Relationships>
</file>

<file path=ppt/slides/_rels/slide2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.png"/><Relationship Id="rId13" Type="http://schemas.openxmlformats.org/officeDocument/2006/relationships/image" Target="../media/image48.png"/><Relationship Id="rId3" Type="http://schemas.openxmlformats.org/officeDocument/2006/relationships/image" Target="../media/image46.png"/><Relationship Id="rId7" Type="http://schemas.openxmlformats.org/officeDocument/2006/relationships/image" Target="../media/image101.png"/><Relationship Id="rId12" Type="http://schemas.openxmlformats.org/officeDocument/2006/relationships/image" Target="../media/image6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0.png"/><Relationship Id="rId11" Type="http://schemas.openxmlformats.org/officeDocument/2006/relationships/image" Target="../media/image53.png"/><Relationship Id="rId5" Type="http://schemas.openxmlformats.org/officeDocument/2006/relationships/image" Target="../media/image24.png"/><Relationship Id="rId15" Type="http://schemas.openxmlformats.org/officeDocument/2006/relationships/image" Target="../media/image49.png"/><Relationship Id="rId10" Type="http://schemas.openxmlformats.org/officeDocument/2006/relationships/image" Target="../media/image63.png"/><Relationship Id="rId4" Type="http://schemas.openxmlformats.org/officeDocument/2006/relationships/image" Target="../media/image47.png"/><Relationship Id="rId9" Type="http://schemas.openxmlformats.org/officeDocument/2006/relationships/image" Target="../media/image103.png"/><Relationship Id="rId14" Type="http://schemas.openxmlformats.org/officeDocument/2006/relationships/image" Target="../media/image54.png"/></Relationships>
</file>

<file path=ppt/slides/_rels/slide2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138.jpg"/></Relationships>
</file>

<file path=ppt/slides/_rels/slide2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139.jpg"/></Relationships>
</file>

<file path=ppt/slides/_rels/slide2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24.png"/></Relationships>
</file>

<file path=ppt/slides/_rels/slide2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140.jpg"/></Relationships>
</file>

<file path=ppt/slides/_rels/slide2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18" Type="http://schemas.openxmlformats.org/officeDocument/2006/relationships/hyperlink" Target="http://www.youtube.com/watch?v=6joEiZ9vluE" TargetMode="External"/><Relationship Id="rId3" Type="http://schemas.openxmlformats.org/officeDocument/2006/relationships/image" Target="../media/image46.png"/><Relationship Id="rId21" Type="http://schemas.openxmlformats.org/officeDocument/2006/relationships/hyperlink" Target="http://www.aporrea.org/educacion/n253030.html" TargetMode="External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17" Type="http://schemas.openxmlformats.org/officeDocument/2006/relationships/hyperlink" Target="http://www.aporrea.org/actualidad/n256272.html" TargetMode="External"/><Relationship Id="rId2" Type="http://schemas.openxmlformats.org/officeDocument/2006/relationships/image" Target="../media/image60.png"/><Relationship Id="rId16" Type="http://schemas.openxmlformats.org/officeDocument/2006/relationships/hyperlink" Target="http://www.aporrea.org/actualidad/n251718.html" TargetMode="External"/><Relationship Id="rId20" Type="http://schemas.openxmlformats.org/officeDocument/2006/relationships/hyperlink" Target="http://www.youtube.com/watch?v=sTAfU26L6LQ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5" Type="http://schemas.openxmlformats.org/officeDocument/2006/relationships/hyperlink" Target="http://www.campaignforeducation.org/" TargetMode="External"/><Relationship Id="rId10" Type="http://schemas.openxmlformats.org/officeDocument/2006/relationships/image" Target="../media/image64.png"/><Relationship Id="rId19" Type="http://schemas.openxmlformats.org/officeDocument/2006/relationships/hyperlink" Target="http://www.youtube.com/watch?v=7OgRkeqF-zg" TargetMode="External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hyperlink" Target="http://www.aporrea.org/autores/luis.bonilla/" TargetMode="External"/><Relationship Id="rId22" Type="http://schemas.openxmlformats.org/officeDocument/2006/relationships/hyperlink" Target="http://www.me.gob.ve/contenido.php?id_seccion=44&amp;id_contenido=26076&amp;modo=2" TargetMode="External"/></Relationships>
</file>

<file path=ppt/slides/_rels/slide2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142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141.png"/><Relationship Id="rId16" Type="http://schemas.openxmlformats.org/officeDocument/2006/relationships/hyperlink" Target="mailto:deanetabreu@g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2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63.png"/><Relationship Id="rId18" Type="http://schemas.openxmlformats.org/officeDocument/2006/relationships/image" Target="../media/image49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2.png"/><Relationship Id="rId17" Type="http://schemas.openxmlformats.org/officeDocument/2006/relationships/hyperlink" Target="mailto:deanetabreu@gmail.com" TargetMode="External"/><Relationship Id="rId2" Type="http://schemas.openxmlformats.org/officeDocument/2006/relationships/image" Target="../media/image74.png"/><Relationship Id="rId16" Type="http://schemas.openxmlformats.org/officeDocument/2006/relationships/image" Target="../media/image4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1.png"/><Relationship Id="rId5" Type="http://schemas.openxmlformats.org/officeDocument/2006/relationships/image" Target="../media/image81.png"/><Relationship Id="rId15" Type="http://schemas.openxmlformats.org/officeDocument/2006/relationships/image" Target="../media/image64.png"/><Relationship Id="rId10" Type="http://schemas.openxmlformats.org/officeDocument/2006/relationships/image" Target="../media/image65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53.png"/></Relationships>
</file>

<file path=ppt/slides/_rels/slide2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.png"/><Relationship Id="rId13" Type="http://schemas.openxmlformats.org/officeDocument/2006/relationships/image" Target="../media/image48.png"/><Relationship Id="rId3" Type="http://schemas.openxmlformats.org/officeDocument/2006/relationships/image" Target="../media/image46.png"/><Relationship Id="rId7" Type="http://schemas.openxmlformats.org/officeDocument/2006/relationships/image" Target="../media/image101.png"/><Relationship Id="rId12" Type="http://schemas.openxmlformats.org/officeDocument/2006/relationships/image" Target="../media/image6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0.png"/><Relationship Id="rId11" Type="http://schemas.openxmlformats.org/officeDocument/2006/relationships/image" Target="../media/image53.png"/><Relationship Id="rId5" Type="http://schemas.openxmlformats.org/officeDocument/2006/relationships/image" Target="../media/image24.png"/><Relationship Id="rId15" Type="http://schemas.openxmlformats.org/officeDocument/2006/relationships/image" Target="../media/image49.png"/><Relationship Id="rId10" Type="http://schemas.openxmlformats.org/officeDocument/2006/relationships/image" Target="../media/image63.png"/><Relationship Id="rId4" Type="http://schemas.openxmlformats.org/officeDocument/2006/relationships/image" Target="../media/image47.png"/><Relationship Id="rId9" Type="http://schemas.openxmlformats.org/officeDocument/2006/relationships/image" Target="../media/image103.png"/><Relationship Id="rId14" Type="http://schemas.openxmlformats.org/officeDocument/2006/relationships/image" Target="../media/image54.png"/></Relationships>
</file>

<file path=ppt/slides/_rels/slide2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13" Type="http://schemas.openxmlformats.org/officeDocument/2006/relationships/image" Target="../media/image48.png"/><Relationship Id="rId3" Type="http://schemas.openxmlformats.org/officeDocument/2006/relationships/image" Target="../media/image24.png"/><Relationship Id="rId7" Type="http://schemas.openxmlformats.org/officeDocument/2006/relationships/image" Target="../media/image63.png"/><Relationship Id="rId12" Type="http://schemas.openxmlformats.org/officeDocument/2006/relationships/image" Target="../media/image47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2.png"/><Relationship Id="rId11" Type="http://schemas.openxmlformats.org/officeDocument/2006/relationships/image" Target="../media/image46.png"/><Relationship Id="rId5" Type="http://schemas.openxmlformats.org/officeDocument/2006/relationships/image" Target="../media/image61.png"/><Relationship Id="rId10" Type="http://schemas.openxmlformats.org/officeDocument/2006/relationships/image" Target="../media/image54.png"/><Relationship Id="rId4" Type="http://schemas.openxmlformats.org/officeDocument/2006/relationships/image" Target="../media/image65.png"/><Relationship Id="rId9" Type="http://schemas.openxmlformats.org/officeDocument/2006/relationships/image" Target="../media/image64.png"/><Relationship Id="rId14" Type="http://schemas.openxmlformats.org/officeDocument/2006/relationships/image" Target="../media/image49.png"/></Relationships>
</file>

<file path=ppt/slides/_rels/slide2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.png"/><Relationship Id="rId13" Type="http://schemas.openxmlformats.org/officeDocument/2006/relationships/image" Target="../media/image48.png"/><Relationship Id="rId3" Type="http://schemas.openxmlformats.org/officeDocument/2006/relationships/image" Target="../media/image46.png"/><Relationship Id="rId7" Type="http://schemas.openxmlformats.org/officeDocument/2006/relationships/image" Target="../media/image101.png"/><Relationship Id="rId12" Type="http://schemas.openxmlformats.org/officeDocument/2006/relationships/image" Target="../media/image6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0.png"/><Relationship Id="rId11" Type="http://schemas.openxmlformats.org/officeDocument/2006/relationships/image" Target="../media/image53.png"/><Relationship Id="rId5" Type="http://schemas.openxmlformats.org/officeDocument/2006/relationships/image" Target="../media/image24.png"/><Relationship Id="rId15" Type="http://schemas.openxmlformats.org/officeDocument/2006/relationships/image" Target="../media/image49.png"/><Relationship Id="rId10" Type="http://schemas.openxmlformats.org/officeDocument/2006/relationships/image" Target="../media/image63.png"/><Relationship Id="rId4" Type="http://schemas.openxmlformats.org/officeDocument/2006/relationships/image" Target="../media/image47.png"/><Relationship Id="rId9" Type="http://schemas.openxmlformats.org/officeDocument/2006/relationships/image" Target="../media/image103.png"/><Relationship Id="rId14" Type="http://schemas.openxmlformats.org/officeDocument/2006/relationships/image" Target="../media/image54.png"/></Relationships>
</file>

<file path=ppt/slides/_rels/slide2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hyperlink" Target="http://www.andes.org.r/unesco.htm" TargetMode="External"/></Relationships>
</file>

<file path=ppt/slides/_rels/slide2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107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106.png"/><Relationship Id="rId16" Type="http://schemas.openxmlformats.org/officeDocument/2006/relationships/hyperlink" Target="mailto:rafaelachacinsuarez9858@g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2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63.png"/><Relationship Id="rId18" Type="http://schemas.openxmlformats.org/officeDocument/2006/relationships/image" Target="../media/image49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2.png"/><Relationship Id="rId17" Type="http://schemas.openxmlformats.org/officeDocument/2006/relationships/hyperlink" Target="mailto:rafaelachacinsuarez9858@gmail.com" TargetMode="External"/><Relationship Id="rId2" Type="http://schemas.openxmlformats.org/officeDocument/2006/relationships/image" Target="../media/image74.png"/><Relationship Id="rId16" Type="http://schemas.openxmlformats.org/officeDocument/2006/relationships/image" Target="../media/image4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1.png"/><Relationship Id="rId5" Type="http://schemas.openxmlformats.org/officeDocument/2006/relationships/image" Target="../media/image81.png"/><Relationship Id="rId15" Type="http://schemas.openxmlformats.org/officeDocument/2006/relationships/image" Target="../media/image64.png"/><Relationship Id="rId10" Type="http://schemas.openxmlformats.org/officeDocument/2006/relationships/image" Target="../media/image65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53.png"/></Relationships>
</file>

<file path=ppt/slides/_rels/slide2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47.png"/><Relationship Id="rId3" Type="http://schemas.openxmlformats.org/officeDocument/2006/relationships/image" Target="../media/image24.png"/><Relationship Id="rId7" Type="http://schemas.openxmlformats.org/officeDocument/2006/relationships/image" Target="../media/image53.png"/><Relationship Id="rId12" Type="http://schemas.openxmlformats.org/officeDocument/2006/relationships/image" Target="../media/image46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3.png"/><Relationship Id="rId11" Type="http://schemas.openxmlformats.org/officeDocument/2006/relationships/image" Target="../media/image49.png"/><Relationship Id="rId5" Type="http://schemas.openxmlformats.org/officeDocument/2006/relationships/image" Target="../media/image62.png"/><Relationship Id="rId10" Type="http://schemas.openxmlformats.org/officeDocument/2006/relationships/image" Target="../media/image54.png"/><Relationship Id="rId4" Type="http://schemas.openxmlformats.org/officeDocument/2006/relationships/image" Target="../media/image61.png"/><Relationship Id="rId9" Type="http://schemas.openxmlformats.org/officeDocument/2006/relationships/image" Target="../media/image48.png"/></Relationships>
</file>

<file path=ppt/slides/_rels/slide2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.png"/><Relationship Id="rId13" Type="http://schemas.openxmlformats.org/officeDocument/2006/relationships/image" Target="../media/image48.png"/><Relationship Id="rId3" Type="http://schemas.openxmlformats.org/officeDocument/2006/relationships/image" Target="../media/image46.png"/><Relationship Id="rId7" Type="http://schemas.openxmlformats.org/officeDocument/2006/relationships/image" Target="../media/image101.png"/><Relationship Id="rId12" Type="http://schemas.openxmlformats.org/officeDocument/2006/relationships/image" Target="../media/image6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0.png"/><Relationship Id="rId11" Type="http://schemas.openxmlformats.org/officeDocument/2006/relationships/image" Target="../media/image53.png"/><Relationship Id="rId5" Type="http://schemas.openxmlformats.org/officeDocument/2006/relationships/image" Target="../media/image24.png"/><Relationship Id="rId15" Type="http://schemas.openxmlformats.org/officeDocument/2006/relationships/image" Target="../media/image49.png"/><Relationship Id="rId10" Type="http://schemas.openxmlformats.org/officeDocument/2006/relationships/image" Target="../media/image63.png"/><Relationship Id="rId4" Type="http://schemas.openxmlformats.org/officeDocument/2006/relationships/image" Target="../media/image47.png"/><Relationship Id="rId9" Type="http://schemas.openxmlformats.org/officeDocument/2006/relationships/image" Target="../media/image103.png"/><Relationship Id="rId14" Type="http://schemas.openxmlformats.org/officeDocument/2006/relationships/image" Target="../media/image54.png"/></Relationships>
</file>

<file path=ppt/slides/_rels/slide2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2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hyperlink" Target="http://www.espaciologopedico.com/articulo2.aspid_articulo%3D462" TargetMode="External"/></Relationships>
</file>

<file path=ppt/slides/_rels/slide2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144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143.png"/><Relationship Id="rId16" Type="http://schemas.openxmlformats.org/officeDocument/2006/relationships/hyperlink" Target="mailto:ramirezambar2021@g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2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63.png"/><Relationship Id="rId18" Type="http://schemas.openxmlformats.org/officeDocument/2006/relationships/image" Target="../media/image49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2.png"/><Relationship Id="rId17" Type="http://schemas.openxmlformats.org/officeDocument/2006/relationships/hyperlink" Target="mailto:ramirezambar2021@gmail.com" TargetMode="External"/><Relationship Id="rId2" Type="http://schemas.openxmlformats.org/officeDocument/2006/relationships/image" Target="../media/image74.png"/><Relationship Id="rId16" Type="http://schemas.openxmlformats.org/officeDocument/2006/relationships/image" Target="../media/image4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1.png"/><Relationship Id="rId5" Type="http://schemas.openxmlformats.org/officeDocument/2006/relationships/image" Target="../media/image81.png"/><Relationship Id="rId15" Type="http://schemas.openxmlformats.org/officeDocument/2006/relationships/image" Target="../media/image64.png"/><Relationship Id="rId10" Type="http://schemas.openxmlformats.org/officeDocument/2006/relationships/image" Target="../media/image65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53.png"/></Relationships>
</file>

<file path=ppt/slides/_rels/slide2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4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54.png"/><Relationship Id="rId10" Type="http://schemas.openxmlformats.org/officeDocument/2006/relationships/image" Target="../media/image63.png"/><Relationship Id="rId4" Type="http://schemas.openxmlformats.org/officeDocument/2006/relationships/image" Target="../media/image52.png"/><Relationship Id="rId9" Type="http://schemas.openxmlformats.org/officeDocument/2006/relationships/image" Target="../media/image62.png"/><Relationship Id="rId14" Type="http://schemas.openxmlformats.org/officeDocument/2006/relationships/image" Target="../media/image49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png"/><Relationship Id="rId13" Type="http://schemas.openxmlformats.org/officeDocument/2006/relationships/image" Target="../media/image37.png"/><Relationship Id="rId3" Type="http://schemas.openxmlformats.org/officeDocument/2006/relationships/image" Target="../media/image28.png"/><Relationship Id="rId7" Type="http://schemas.openxmlformats.org/officeDocument/2006/relationships/image" Target="../media/image32.png"/><Relationship Id="rId12" Type="http://schemas.openxmlformats.org/officeDocument/2006/relationships/image" Target="../media/image36.png"/><Relationship Id="rId17" Type="http://schemas.openxmlformats.org/officeDocument/2006/relationships/image" Target="../media/image26.png"/><Relationship Id="rId2" Type="http://schemas.openxmlformats.org/officeDocument/2006/relationships/image" Target="../media/image27.png"/><Relationship Id="rId16" Type="http://schemas.openxmlformats.org/officeDocument/2006/relationships/image" Target="../media/image2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1.png"/><Relationship Id="rId11" Type="http://schemas.openxmlformats.org/officeDocument/2006/relationships/image" Target="../media/image35.png"/><Relationship Id="rId5" Type="http://schemas.openxmlformats.org/officeDocument/2006/relationships/image" Target="../media/image30.png"/><Relationship Id="rId15" Type="http://schemas.openxmlformats.org/officeDocument/2006/relationships/image" Target="../media/image39.png"/><Relationship Id="rId10" Type="http://schemas.openxmlformats.org/officeDocument/2006/relationships/image" Target="../media/image24.png"/><Relationship Id="rId4" Type="http://schemas.openxmlformats.org/officeDocument/2006/relationships/image" Target="../media/image29.png"/><Relationship Id="rId9" Type="http://schemas.openxmlformats.org/officeDocument/2006/relationships/image" Target="../media/image34.png"/><Relationship Id="rId14" Type="http://schemas.openxmlformats.org/officeDocument/2006/relationships/image" Target="../media/image38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46.png"/><Relationship Id="rId3" Type="http://schemas.openxmlformats.org/officeDocument/2006/relationships/image" Target="../media/image24.png"/><Relationship Id="rId7" Type="http://schemas.openxmlformats.org/officeDocument/2006/relationships/image" Target="../media/image53.png"/><Relationship Id="rId12" Type="http://schemas.openxmlformats.org/officeDocument/2006/relationships/image" Target="../media/image49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3.png"/><Relationship Id="rId11" Type="http://schemas.openxmlformats.org/officeDocument/2006/relationships/image" Target="../media/image66.jpg"/><Relationship Id="rId5" Type="http://schemas.openxmlformats.org/officeDocument/2006/relationships/image" Target="../media/image62.png"/><Relationship Id="rId10" Type="http://schemas.openxmlformats.org/officeDocument/2006/relationships/image" Target="../media/image54.png"/><Relationship Id="rId4" Type="http://schemas.openxmlformats.org/officeDocument/2006/relationships/image" Target="../media/image61.png"/><Relationship Id="rId9" Type="http://schemas.openxmlformats.org/officeDocument/2006/relationships/image" Target="../media/image48.png"/><Relationship Id="rId14" Type="http://schemas.openxmlformats.org/officeDocument/2006/relationships/image" Target="../media/image47.png"/></Relationships>
</file>

<file path=ppt/slides/_rels/slide3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0.png"/><Relationship Id="rId13" Type="http://schemas.openxmlformats.org/officeDocument/2006/relationships/image" Target="../media/image53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3.png"/><Relationship Id="rId17" Type="http://schemas.openxmlformats.org/officeDocument/2006/relationships/image" Target="../media/image54.png"/><Relationship Id="rId2" Type="http://schemas.openxmlformats.org/officeDocument/2006/relationships/image" Target="../media/image145.png"/><Relationship Id="rId16" Type="http://schemas.openxmlformats.org/officeDocument/2006/relationships/image" Target="../media/image4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103.png"/><Relationship Id="rId5" Type="http://schemas.openxmlformats.org/officeDocument/2006/relationships/image" Target="../media/image46.png"/><Relationship Id="rId15" Type="http://schemas.openxmlformats.org/officeDocument/2006/relationships/image" Target="../media/image48.png"/><Relationship Id="rId10" Type="http://schemas.openxmlformats.org/officeDocument/2006/relationships/image" Target="../media/image102.png"/><Relationship Id="rId4" Type="http://schemas.openxmlformats.org/officeDocument/2006/relationships/image" Target="../media/image52.png"/><Relationship Id="rId9" Type="http://schemas.openxmlformats.org/officeDocument/2006/relationships/image" Target="../media/image101.png"/><Relationship Id="rId14" Type="http://schemas.openxmlformats.org/officeDocument/2006/relationships/image" Target="../media/image64.png"/></Relationships>
</file>

<file path=ppt/slides/_rels/slide3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4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54.png"/><Relationship Id="rId10" Type="http://schemas.openxmlformats.org/officeDocument/2006/relationships/image" Target="../media/image63.png"/><Relationship Id="rId4" Type="http://schemas.openxmlformats.org/officeDocument/2006/relationships/image" Target="../media/image52.png"/><Relationship Id="rId9" Type="http://schemas.openxmlformats.org/officeDocument/2006/relationships/image" Target="../media/image62.png"/><Relationship Id="rId14" Type="http://schemas.openxmlformats.org/officeDocument/2006/relationships/image" Target="../media/image49.png"/></Relationships>
</file>

<file path=ppt/slides/_rels/slide3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4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54.png"/><Relationship Id="rId10" Type="http://schemas.openxmlformats.org/officeDocument/2006/relationships/image" Target="../media/image63.png"/><Relationship Id="rId4" Type="http://schemas.openxmlformats.org/officeDocument/2006/relationships/image" Target="../media/image52.png"/><Relationship Id="rId9" Type="http://schemas.openxmlformats.org/officeDocument/2006/relationships/image" Target="../media/image62.png"/><Relationship Id="rId14" Type="http://schemas.openxmlformats.org/officeDocument/2006/relationships/image" Target="../media/image49.png"/></Relationships>
</file>

<file path=ppt/slides/_rels/slide3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4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54.png"/><Relationship Id="rId10" Type="http://schemas.openxmlformats.org/officeDocument/2006/relationships/image" Target="../media/image63.png"/><Relationship Id="rId4" Type="http://schemas.openxmlformats.org/officeDocument/2006/relationships/image" Target="../media/image52.png"/><Relationship Id="rId9" Type="http://schemas.openxmlformats.org/officeDocument/2006/relationships/image" Target="../media/image62.png"/><Relationship Id="rId14" Type="http://schemas.openxmlformats.org/officeDocument/2006/relationships/image" Target="../media/image49.png"/></Relationships>
</file>

<file path=ppt/slides/_rels/slide3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4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54.png"/><Relationship Id="rId10" Type="http://schemas.openxmlformats.org/officeDocument/2006/relationships/image" Target="../media/image63.png"/><Relationship Id="rId4" Type="http://schemas.openxmlformats.org/officeDocument/2006/relationships/image" Target="../media/image52.png"/><Relationship Id="rId9" Type="http://schemas.openxmlformats.org/officeDocument/2006/relationships/image" Target="../media/image62.png"/><Relationship Id="rId14" Type="http://schemas.openxmlformats.org/officeDocument/2006/relationships/image" Target="../media/image49.png"/></Relationships>
</file>

<file path=ppt/slides/_rels/slide3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4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54.png"/><Relationship Id="rId10" Type="http://schemas.openxmlformats.org/officeDocument/2006/relationships/image" Target="../media/image63.png"/><Relationship Id="rId4" Type="http://schemas.openxmlformats.org/officeDocument/2006/relationships/image" Target="../media/image52.png"/><Relationship Id="rId9" Type="http://schemas.openxmlformats.org/officeDocument/2006/relationships/image" Target="../media/image62.png"/><Relationship Id="rId14" Type="http://schemas.openxmlformats.org/officeDocument/2006/relationships/image" Target="../media/image49.png"/></Relationships>
</file>

<file path=ppt/slides/_rels/slide3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0.png"/><Relationship Id="rId13" Type="http://schemas.openxmlformats.org/officeDocument/2006/relationships/image" Target="../media/image53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3.png"/><Relationship Id="rId17" Type="http://schemas.openxmlformats.org/officeDocument/2006/relationships/image" Target="../media/image54.png"/><Relationship Id="rId2" Type="http://schemas.openxmlformats.org/officeDocument/2006/relationships/image" Target="../media/image145.png"/><Relationship Id="rId16" Type="http://schemas.openxmlformats.org/officeDocument/2006/relationships/image" Target="../media/image4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103.png"/><Relationship Id="rId5" Type="http://schemas.openxmlformats.org/officeDocument/2006/relationships/image" Target="../media/image46.png"/><Relationship Id="rId15" Type="http://schemas.openxmlformats.org/officeDocument/2006/relationships/image" Target="../media/image48.png"/><Relationship Id="rId10" Type="http://schemas.openxmlformats.org/officeDocument/2006/relationships/image" Target="../media/image102.png"/><Relationship Id="rId4" Type="http://schemas.openxmlformats.org/officeDocument/2006/relationships/image" Target="../media/image52.png"/><Relationship Id="rId9" Type="http://schemas.openxmlformats.org/officeDocument/2006/relationships/image" Target="../media/image101.png"/><Relationship Id="rId14" Type="http://schemas.openxmlformats.org/officeDocument/2006/relationships/image" Target="../media/image64.png"/></Relationships>
</file>

<file path=ppt/slides/_rels/slide3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4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54.png"/><Relationship Id="rId10" Type="http://schemas.openxmlformats.org/officeDocument/2006/relationships/image" Target="../media/image63.png"/><Relationship Id="rId4" Type="http://schemas.openxmlformats.org/officeDocument/2006/relationships/image" Target="../media/image52.png"/><Relationship Id="rId9" Type="http://schemas.openxmlformats.org/officeDocument/2006/relationships/image" Target="../media/image62.png"/><Relationship Id="rId14" Type="http://schemas.openxmlformats.org/officeDocument/2006/relationships/image" Target="../media/image49.png"/></Relationships>
</file>

<file path=ppt/slides/_rels/slide3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4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54.png"/><Relationship Id="rId10" Type="http://schemas.openxmlformats.org/officeDocument/2006/relationships/image" Target="../media/image63.png"/><Relationship Id="rId4" Type="http://schemas.openxmlformats.org/officeDocument/2006/relationships/image" Target="../media/image52.png"/><Relationship Id="rId9" Type="http://schemas.openxmlformats.org/officeDocument/2006/relationships/image" Target="../media/image62.png"/><Relationship Id="rId14" Type="http://schemas.openxmlformats.org/officeDocument/2006/relationships/image" Target="../media/image49.png"/></Relationships>
</file>

<file path=ppt/slides/_rels/slide3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4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54.png"/><Relationship Id="rId10" Type="http://schemas.openxmlformats.org/officeDocument/2006/relationships/image" Target="../media/image63.png"/><Relationship Id="rId4" Type="http://schemas.openxmlformats.org/officeDocument/2006/relationships/image" Target="../media/image52.png"/><Relationship Id="rId9" Type="http://schemas.openxmlformats.org/officeDocument/2006/relationships/image" Target="../media/image62.png"/><Relationship Id="rId14" Type="http://schemas.openxmlformats.org/officeDocument/2006/relationships/image" Target="../media/image49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png"/><Relationship Id="rId3" Type="http://schemas.openxmlformats.org/officeDocument/2006/relationships/image" Target="../media/image68.png"/><Relationship Id="rId7" Type="http://schemas.openxmlformats.org/officeDocument/2006/relationships/image" Target="../media/image24.png"/><Relationship Id="rId2" Type="http://schemas.openxmlformats.org/officeDocument/2006/relationships/image" Target="../media/image67.jp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5" Type="http://schemas.openxmlformats.org/officeDocument/2006/relationships/image" Target="../media/image46.png"/><Relationship Id="rId10" Type="http://schemas.openxmlformats.org/officeDocument/2006/relationships/image" Target="../media/image54.png"/><Relationship Id="rId4" Type="http://schemas.openxmlformats.org/officeDocument/2006/relationships/image" Target="../media/image49.png"/><Relationship Id="rId9" Type="http://schemas.openxmlformats.org/officeDocument/2006/relationships/image" Target="../media/image60.png"/></Relationships>
</file>

<file path=ppt/slides/_rels/slide3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3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4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54.png"/><Relationship Id="rId10" Type="http://schemas.openxmlformats.org/officeDocument/2006/relationships/image" Target="../media/image63.png"/><Relationship Id="rId4" Type="http://schemas.openxmlformats.org/officeDocument/2006/relationships/image" Target="../media/image52.png"/><Relationship Id="rId9" Type="http://schemas.openxmlformats.org/officeDocument/2006/relationships/image" Target="../media/image62.png"/><Relationship Id="rId14" Type="http://schemas.openxmlformats.org/officeDocument/2006/relationships/image" Target="../media/image49.png"/></Relationships>
</file>

<file path=ppt/slides/_rels/slide3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4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54.png"/><Relationship Id="rId10" Type="http://schemas.openxmlformats.org/officeDocument/2006/relationships/image" Target="../media/image63.png"/><Relationship Id="rId4" Type="http://schemas.openxmlformats.org/officeDocument/2006/relationships/image" Target="../media/image52.png"/><Relationship Id="rId9" Type="http://schemas.openxmlformats.org/officeDocument/2006/relationships/image" Target="../media/image62.png"/><Relationship Id="rId14" Type="http://schemas.openxmlformats.org/officeDocument/2006/relationships/image" Target="../media/image49.png"/></Relationships>
</file>

<file path=ppt/slides/_rels/slide3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4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54.png"/><Relationship Id="rId10" Type="http://schemas.openxmlformats.org/officeDocument/2006/relationships/image" Target="../media/image63.png"/><Relationship Id="rId4" Type="http://schemas.openxmlformats.org/officeDocument/2006/relationships/image" Target="../media/image52.png"/><Relationship Id="rId9" Type="http://schemas.openxmlformats.org/officeDocument/2006/relationships/image" Target="../media/image62.png"/><Relationship Id="rId14" Type="http://schemas.openxmlformats.org/officeDocument/2006/relationships/image" Target="../media/image49.png"/></Relationships>
</file>

<file path=ppt/slides/_rels/slide3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45.png"/><Relationship Id="rId16" Type="http://schemas.openxmlformats.org/officeDocument/2006/relationships/image" Target="../media/image5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hyperlink" Target="http://www.colombiaaprende.edu.co/html/investigadores/1609/articles" TargetMode="External"/><Relationship Id="rId10" Type="http://schemas.openxmlformats.org/officeDocument/2006/relationships/image" Target="../media/image63.png"/><Relationship Id="rId4" Type="http://schemas.openxmlformats.org/officeDocument/2006/relationships/image" Target="../media/image52.png"/><Relationship Id="rId9" Type="http://schemas.openxmlformats.org/officeDocument/2006/relationships/image" Target="../media/image62.png"/><Relationship Id="rId14" Type="http://schemas.openxmlformats.org/officeDocument/2006/relationships/image" Target="../media/image49.png"/></Relationships>
</file>

<file path=ppt/slides/_rels/slide3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144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143.png"/><Relationship Id="rId16" Type="http://schemas.openxmlformats.org/officeDocument/2006/relationships/hyperlink" Target="mailto:yjdch81@g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3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.png"/><Relationship Id="rId13" Type="http://schemas.openxmlformats.org/officeDocument/2006/relationships/image" Target="../media/image62.png"/><Relationship Id="rId18" Type="http://schemas.openxmlformats.org/officeDocument/2006/relationships/hyperlink" Target="mailto:yjdch81@gmail.com" TargetMode="External"/><Relationship Id="rId3" Type="http://schemas.openxmlformats.org/officeDocument/2006/relationships/image" Target="../media/image75.png"/><Relationship Id="rId7" Type="http://schemas.openxmlformats.org/officeDocument/2006/relationships/image" Target="../media/image99.png"/><Relationship Id="rId12" Type="http://schemas.openxmlformats.org/officeDocument/2006/relationships/image" Target="../media/image61.png"/><Relationship Id="rId17" Type="http://schemas.openxmlformats.org/officeDocument/2006/relationships/image" Target="../media/image48.png"/><Relationship Id="rId2" Type="http://schemas.openxmlformats.org/officeDocument/2006/relationships/image" Target="../media/image74.png"/><Relationship Id="rId16" Type="http://schemas.openxmlformats.org/officeDocument/2006/relationships/image" Target="../media/image6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5.png"/><Relationship Id="rId5" Type="http://schemas.openxmlformats.org/officeDocument/2006/relationships/image" Target="../media/image81.png"/><Relationship Id="rId15" Type="http://schemas.openxmlformats.org/officeDocument/2006/relationships/image" Target="../media/image53.png"/><Relationship Id="rId10" Type="http://schemas.openxmlformats.org/officeDocument/2006/relationships/image" Target="../media/image24.png"/><Relationship Id="rId19" Type="http://schemas.openxmlformats.org/officeDocument/2006/relationships/image" Target="../media/image49.png"/><Relationship Id="rId4" Type="http://schemas.openxmlformats.org/officeDocument/2006/relationships/image" Target="../media/image80.png"/><Relationship Id="rId9" Type="http://schemas.openxmlformats.org/officeDocument/2006/relationships/image" Target="../media/image47.png"/><Relationship Id="rId14" Type="http://schemas.openxmlformats.org/officeDocument/2006/relationships/image" Target="../media/image63.png"/></Relationships>
</file>

<file path=ppt/slides/_rels/slide3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4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54.png"/><Relationship Id="rId10" Type="http://schemas.openxmlformats.org/officeDocument/2006/relationships/image" Target="../media/image63.png"/><Relationship Id="rId4" Type="http://schemas.openxmlformats.org/officeDocument/2006/relationships/image" Target="../media/image52.png"/><Relationship Id="rId9" Type="http://schemas.openxmlformats.org/officeDocument/2006/relationships/image" Target="../media/image62.png"/><Relationship Id="rId14" Type="http://schemas.openxmlformats.org/officeDocument/2006/relationships/image" Target="../media/image49.png"/></Relationships>
</file>

<file path=ppt/slides/_rels/slide3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0.png"/><Relationship Id="rId13" Type="http://schemas.openxmlformats.org/officeDocument/2006/relationships/image" Target="../media/image53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3.png"/><Relationship Id="rId17" Type="http://schemas.openxmlformats.org/officeDocument/2006/relationships/image" Target="../media/image54.png"/><Relationship Id="rId2" Type="http://schemas.openxmlformats.org/officeDocument/2006/relationships/image" Target="../media/image145.png"/><Relationship Id="rId16" Type="http://schemas.openxmlformats.org/officeDocument/2006/relationships/image" Target="../media/image4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103.png"/><Relationship Id="rId5" Type="http://schemas.openxmlformats.org/officeDocument/2006/relationships/image" Target="../media/image46.png"/><Relationship Id="rId15" Type="http://schemas.openxmlformats.org/officeDocument/2006/relationships/image" Target="../media/image48.png"/><Relationship Id="rId10" Type="http://schemas.openxmlformats.org/officeDocument/2006/relationships/image" Target="../media/image102.png"/><Relationship Id="rId4" Type="http://schemas.openxmlformats.org/officeDocument/2006/relationships/image" Target="../media/image52.png"/><Relationship Id="rId9" Type="http://schemas.openxmlformats.org/officeDocument/2006/relationships/image" Target="../media/image101.png"/><Relationship Id="rId14" Type="http://schemas.openxmlformats.org/officeDocument/2006/relationships/image" Target="../media/image64.png"/></Relationships>
</file>

<file path=ppt/slides/_rels/slide3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4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54.png"/><Relationship Id="rId10" Type="http://schemas.openxmlformats.org/officeDocument/2006/relationships/image" Target="../media/image63.png"/><Relationship Id="rId4" Type="http://schemas.openxmlformats.org/officeDocument/2006/relationships/image" Target="../media/image52.png"/><Relationship Id="rId9" Type="http://schemas.openxmlformats.org/officeDocument/2006/relationships/image" Target="../media/image62.png"/><Relationship Id="rId14" Type="http://schemas.openxmlformats.org/officeDocument/2006/relationships/image" Target="../media/image49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72.png"/><Relationship Id="rId18" Type="http://schemas.openxmlformats.org/officeDocument/2006/relationships/image" Target="../media/image48.png"/><Relationship Id="rId3" Type="http://schemas.openxmlformats.org/officeDocument/2006/relationships/image" Target="../media/image24.png"/><Relationship Id="rId7" Type="http://schemas.openxmlformats.org/officeDocument/2006/relationships/image" Target="../media/image53.png"/><Relationship Id="rId12" Type="http://schemas.openxmlformats.org/officeDocument/2006/relationships/image" Target="../media/image71.png"/><Relationship Id="rId17" Type="http://schemas.openxmlformats.org/officeDocument/2006/relationships/image" Target="../media/image47.png"/><Relationship Id="rId2" Type="http://schemas.openxmlformats.org/officeDocument/2006/relationships/image" Target="../media/image60.png"/><Relationship Id="rId16" Type="http://schemas.openxmlformats.org/officeDocument/2006/relationships/image" Target="../media/image4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3.png"/><Relationship Id="rId11" Type="http://schemas.openxmlformats.org/officeDocument/2006/relationships/image" Target="../media/image70.png"/><Relationship Id="rId5" Type="http://schemas.openxmlformats.org/officeDocument/2006/relationships/image" Target="../media/image62.png"/><Relationship Id="rId15" Type="http://schemas.openxmlformats.org/officeDocument/2006/relationships/image" Target="../media/image49.png"/><Relationship Id="rId10" Type="http://schemas.openxmlformats.org/officeDocument/2006/relationships/image" Target="../media/image69.png"/><Relationship Id="rId4" Type="http://schemas.openxmlformats.org/officeDocument/2006/relationships/image" Target="../media/image61.png"/><Relationship Id="rId9" Type="http://schemas.openxmlformats.org/officeDocument/2006/relationships/image" Target="../media/image54.png"/><Relationship Id="rId14" Type="http://schemas.openxmlformats.org/officeDocument/2006/relationships/image" Target="../media/image73.png"/></Relationships>
</file>

<file path=ppt/slides/_rels/slide3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4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54.png"/><Relationship Id="rId10" Type="http://schemas.openxmlformats.org/officeDocument/2006/relationships/image" Target="../media/image63.png"/><Relationship Id="rId4" Type="http://schemas.openxmlformats.org/officeDocument/2006/relationships/image" Target="../media/image52.png"/><Relationship Id="rId9" Type="http://schemas.openxmlformats.org/officeDocument/2006/relationships/image" Target="../media/image62.png"/><Relationship Id="rId14" Type="http://schemas.openxmlformats.org/officeDocument/2006/relationships/image" Target="../media/image49.png"/></Relationships>
</file>

<file path=ppt/slides/_rels/slide3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4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54.png"/><Relationship Id="rId10" Type="http://schemas.openxmlformats.org/officeDocument/2006/relationships/image" Target="../media/image63.png"/><Relationship Id="rId4" Type="http://schemas.openxmlformats.org/officeDocument/2006/relationships/image" Target="../media/image52.png"/><Relationship Id="rId9" Type="http://schemas.openxmlformats.org/officeDocument/2006/relationships/image" Target="../media/image62.png"/><Relationship Id="rId14" Type="http://schemas.openxmlformats.org/officeDocument/2006/relationships/image" Target="../media/image49.png"/></Relationships>
</file>

<file path=ppt/slides/_rels/slide3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4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54.png"/><Relationship Id="rId10" Type="http://schemas.openxmlformats.org/officeDocument/2006/relationships/image" Target="../media/image63.png"/><Relationship Id="rId4" Type="http://schemas.openxmlformats.org/officeDocument/2006/relationships/image" Target="../media/image52.png"/><Relationship Id="rId9" Type="http://schemas.openxmlformats.org/officeDocument/2006/relationships/image" Target="../media/image62.png"/><Relationship Id="rId14" Type="http://schemas.openxmlformats.org/officeDocument/2006/relationships/image" Target="../media/image49.png"/></Relationships>
</file>

<file path=ppt/slides/_rels/slide3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146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4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image" Target="../media/image54.png"/><Relationship Id="rId10" Type="http://schemas.openxmlformats.org/officeDocument/2006/relationships/image" Target="../media/image63.png"/><Relationship Id="rId4" Type="http://schemas.openxmlformats.org/officeDocument/2006/relationships/image" Target="../media/image52.png"/><Relationship Id="rId9" Type="http://schemas.openxmlformats.org/officeDocument/2006/relationships/image" Target="../media/image62.png"/><Relationship Id="rId14" Type="http://schemas.openxmlformats.org/officeDocument/2006/relationships/image" Target="../media/image49.png"/></Relationships>
</file>

<file path=ppt/slides/_rels/slide3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49.png"/><Relationship Id="rId3" Type="http://schemas.openxmlformats.org/officeDocument/2006/relationships/image" Target="../media/image146.png"/><Relationship Id="rId7" Type="http://schemas.openxmlformats.org/officeDocument/2006/relationships/image" Target="../media/image61.png"/><Relationship Id="rId12" Type="http://schemas.openxmlformats.org/officeDocument/2006/relationships/image" Target="../media/image48.png"/><Relationship Id="rId17" Type="http://schemas.openxmlformats.org/officeDocument/2006/relationships/hyperlink" Target="https://creativecommons.org/licenses/by-nc-sa/4.0/deed.es_ES" TargetMode="External"/><Relationship Id="rId2" Type="http://schemas.openxmlformats.org/officeDocument/2006/relationships/image" Target="../media/image145.png"/><Relationship Id="rId16" Type="http://schemas.openxmlformats.org/officeDocument/2006/relationships/image" Target="../media/image148.jp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4.png"/><Relationship Id="rId11" Type="http://schemas.openxmlformats.org/officeDocument/2006/relationships/image" Target="../media/image64.png"/><Relationship Id="rId5" Type="http://schemas.openxmlformats.org/officeDocument/2006/relationships/image" Target="../media/image47.png"/><Relationship Id="rId15" Type="http://schemas.openxmlformats.org/officeDocument/2006/relationships/image" Target="../media/image147.jpg"/><Relationship Id="rId10" Type="http://schemas.openxmlformats.org/officeDocument/2006/relationships/image" Target="../media/image53.png"/><Relationship Id="rId4" Type="http://schemas.openxmlformats.org/officeDocument/2006/relationships/image" Target="../media/image46.png"/><Relationship Id="rId9" Type="http://schemas.openxmlformats.org/officeDocument/2006/relationships/image" Target="../media/image63.png"/><Relationship Id="rId14" Type="http://schemas.openxmlformats.org/officeDocument/2006/relationships/image" Target="../media/image54.png"/></Relationships>
</file>

<file path=ppt/slides/_rels/slide3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49.png"/><Relationship Id="rId3" Type="http://schemas.openxmlformats.org/officeDocument/2006/relationships/image" Target="../media/image146.png"/><Relationship Id="rId7" Type="http://schemas.openxmlformats.org/officeDocument/2006/relationships/image" Target="../media/image61.png"/><Relationship Id="rId12" Type="http://schemas.openxmlformats.org/officeDocument/2006/relationships/image" Target="../media/image48.png"/><Relationship Id="rId17" Type="http://schemas.openxmlformats.org/officeDocument/2006/relationships/hyperlink" Target="https://creativecommons.org/licenses/by-nc-sa/4.0/deed.es_ES" TargetMode="External"/><Relationship Id="rId2" Type="http://schemas.openxmlformats.org/officeDocument/2006/relationships/image" Target="../media/image145.png"/><Relationship Id="rId16" Type="http://schemas.openxmlformats.org/officeDocument/2006/relationships/image" Target="../media/image147.jp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4.png"/><Relationship Id="rId11" Type="http://schemas.openxmlformats.org/officeDocument/2006/relationships/image" Target="../media/image64.png"/><Relationship Id="rId5" Type="http://schemas.openxmlformats.org/officeDocument/2006/relationships/image" Target="../media/image47.png"/><Relationship Id="rId15" Type="http://schemas.openxmlformats.org/officeDocument/2006/relationships/image" Target="../media/image54.png"/><Relationship Id="rId10" Type="http://schemas.openxmlformats.org/officeDocument/2006/relationships/image" Target="../media/image53.png"/><Relationship Id="rId4" Type="http://schemas.openxmlformats.org/officeDocument/2006/relationships/image" Target="../media/image46.png"/><Relationship Id="rId9" Type="http://schemas.openxmlformats.org/officeDocument/2006/relationships/image" Target="../media/image63.png"/><Relationship Id="rId14" Type="http://schemas.openxmlformats.org/officeDocument/2006/relationships/image" Target="../media/image149.jp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3" Type="http://schemas.openxmlformats.org/officeDocument/2006/relationships/image" Target="../media/image46.png"/><Relationship Id="rId7" Type="http://schemas.openxmlformats.org/officeDocument/2006/relationships/image" Target="../media/image49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8.png"/><Relationship Id="rId5" Type="http://schemas.openxmlformats.org/officeDocument/2006/relationships/image" Target="../media/image24.png"/><Relationship Id="rId4" Type="http://schemas.openxmlformats.org/officeDocument/2006/relationships/image" Target="../media/image47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13" Type="http://schemas.openxmlformats.org/officeDocument/2006/relationships/image" Target="../media/image49.png"/><Relationship Id="rId3" Type="http://schemas.openxmlformats.org/officeDocument/2006/relationships/image" Target="../media/image61.png"/><Relationship Id="rId7" Type="http://schemas.openxmlformats.org/officeDocument/2006/relationships/image" Target="../media/image64.png"/><Relationship Id="rId12" Type="http://schemas.openxmlformats.org/officeDocument/2006/relationships/image" Target="../media/image48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3.png"/><Relationship Id="rId11" Type="http://schemas.openxmlformats.org/officeDocument/2006/relationships/image" Target="../media/image24.png"/><Relationship Id="rId5" Type="http://schemas.openxmlformats.org/officeDocument/2006/relationships/image" Target="../media/image63.png"/><Relationship Id="rId10" Type="http://schemas.openxmlformats.org/officeDocument/2006/relationships/image" Target="../media/image47.png"/><Relationship Id="rId4" Type="http://schemas.openxmlformats.org/officeDocument/2006/relationships/image" Target="../media/image62.png"/><Relationship Id="rId9" Type="http://schemas.openxmlformats.org/officeDocument/2006/relationships/image" Target="../media/image46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3" Type="http://schemas.openxmlformats.org/officeDocument/2006/relationships/image" Target="../media/image49.png"/><Relationship Id="rId7" Type="http://schemas.openxmlformats.org/officeDocument/2006/relationships/image" Target="../media/image48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4.png"/><Relationship Id="rId5" Type="http://schemas.openxmlformats.org/officeDocument/2006/relationships/image" Target="../media/image47.png"/><Relationship Id="rId4" Type="http://schemas.openxmlformats.org/officeDocument/2006/relationships/image" Target="../media/image46.png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3" Type="http://schemas.openxmlformats.org/officeDocument/2006/relationships/image" Target="../media/image47.png"/><Relationship Id="rId7" Type="http://schemas.openxmlformats.org/officeDocument/2006/relationships/image" Target="../media/image60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24.png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9.png"/><Relationship Id="rId5" Type="http://schemas.openxmlformats.org/officeDocument/2006/relationships/hyperlink" Target="mailto:rudy.galindo.b@gmail.com" TargetMode="External"/><Relationship Id="rId10" Type="http://schemas.openxmlformats.org/officeDocument/2006/relationships/image" Target="../media/image48.png"/><Relationship Id="rId4" Type="http://schemas.openxmlformats.org/officeDocument/2006/relationships/image" Target="../media/image45.png"/><Relationship Id="rId9" Type="http://schemas.openxmlformats.org/officeDocument/2006/relationships/image" Target="../media/image24.pn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9.png"/><Relationship Id="rId5" Type="http://schemas.openxmlformats.org/officeDocument/2006/relationships/hyperlink" Target="mailto:rudy.galindo.b@gmail.com" TargetMode="External"/><Relationship Id="rId10" Type="http://schemas.openxmlformats.org/officeDocument/2006/relationships/image" Target="../media/image48.png"/><Relationship Id="rId4" Type="http://schemas.openxmlformats.org/officeDocument/2006/relationships/image" Target="../media/image45.png"/><Relationship Id="rId9" Type="http://schemas.openxmlformats.org/officeDocument/2006/relationships/image" Target="../media/image24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3" Type="http://schemas.openxmlformats.org/officeDocument/2006/relationships/image" Target="../media/image46.png"/><Relationship Id="rId7" Type="http://schemas.openxmlformats.org/officeDocument/2006/relationships/image" Target="../media/image49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8.png"/><Relationship Id="rId5" Type="http://schemas.openxmlformats.org/officeDocument/2006/relationships/image" Target="../media/image24.png"/><Relationship Id="rId4" Type="http://schemas.openxmlformats.org/officeDocument/2006/relationships/image" Target="../media/image47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13" Type="http://schemas.openxmlformats.org/officeDocument/2006/relationships/image" Target="../media/image26.png"/><Relationship Id="rId3" Type="http://schemas.openxmlformats.org/officeDocument/2006/relationships/image" Target="../media/image41.png"/><Relationship Id="rId7" Type="http://schemas.openxmlformats.org/officeDocument/2006/relationships/image" Target="../media/image35.png"/><Relationship Id="rId12" Type="http://schemas.openxmlformats.org/officeDocument/2006/relationships/image" Target="../media/image25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4.png"/><Relationship Id="rId11" Type="http://schemas.openxmlformats.org/officeDocument/2006/relationships/image" Target="../media/image39.png"/><Relationship Id="rId5" Type="http://schemas.openxmlformats.org/officeDocument/2006/relationships/image" Target="../media/image34.png"/><Relationship Id="rId10" Type="http://schemas.openxmlformats.org/officeDocument/2006/relationships/image" Target="../media/image38.png"/><Relationship Id="rId4" Type="http://schemas.openxmlformats.org/officeDocument/2006/relationships/image" Target="../media/image33.png"/><Relationship Id="rId9" Type="http://schemas.openxmlformats.org/officeDocument/2006/relationships/image" Target="../media/image37.pn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48.png"/><Relationship Id="rId3" Type="http://schemas.openxmlformats.org/officeDocument/2006/relationships/image" Target="../media/image65.png"/><Relationship Id="rId7" Type="http://schemas.openxmlformats.org/officeDocument/2006/relationships/image" Target="../media/image53.png"/><Relationship Id="rId12" Type="http://schemas.openxmlformats.org/officeDocument/2006/relationships/image" Target="../media/image24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3.png"/><Relationship Id="rId11" Type="http://schemas.openxmlformats.org/officeDocument/2006/relationships/image" Target="../media/image47.png"/><Relationship Id="rId5" Type="http://schemas.openxmlformats.org/officeDocument/2006/relationships/image" Target="../media/image62.png"/><Relationship Id="rId10" Type="http://schemas.openxmlformats.org/officeDocument/2006/relationships/image" Target="../media/image46.png"/><Relationship Id="rId4" Type="http://schemas.openxmlformats.org/officeDocument/2006/relationships/image" Target="../media/image61.png"/><Relationship Id="rId9" Type="http://schemas.openxmlformats.org/officeDocument/2006/relationships/image" Target="../media/image54.png"/><Relationship Id="rId14" Type="http://schemas.openxmlformats.org/officeDocument/2006/relationships/image" Target="../media/image49.pn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76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52.png"/><Relationship Id="rId16" Type="http://schemas.openxmlformats.org/officeDocument/2006/relationships/image" Target="../media/image4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5" Type="http://schemas.openxmlformats.org/officeDocument/2006/relationships/image" Target="../media/image78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77.png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hyperlink" Target="http://www.resumido.com/es/libro.php?cod=164" TargetMode="External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49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13" Type="http://schemas.openxmlformats.org/officeDocument/2006/relationships/image" Target="../media/image42.png"/><Relationship Id="rId3" Type="http://schemas.openxmlformats.org/officeDocument/2006/relationships/image" Target="../media/image33.png"/><Relationship Id="rId7" Type="http://schemas.openxmlformats.org/officeDocument/2006/relationships/image" Target="../media/image36.png"/><Relationship Id="rId12" Type="http://schemas.openxmlformats.org/officeDocument/2006/relationships/image" Target="../media/image26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5.png"/><Relationship Id="rId11" Type="http://schemas.openxmlformats.org/officeDocument/2006/relationships/image" Target="../media/image25.png"/><Relationship Id="rId5" Type="http://schemas.openxmlformats.org/officeDocument/2006/relationships/image" Target="../media/image24.png"/><Relationship Id="rId10" Type="http://schemas.openxmlformats.org/officeDocument/2006/relationships/image" Target="../media/image39.png"/><Relationship Id="rId4" Type="http://schemas.openxmlformats.org/officeDocument/2006/relationships/image" Target="../media/image34.png"/><Relationship Id="rId9" Type="http://schemas.openxmlformats.org/officeDocument/2006/relationships/image" Target="../media/image38.pn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57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79.png"/><Relationship Id="rId16" Type="http://schemas.openxmlformats.org/officeDocument/2006/relationships/hyperlink" Target="mailto:egil@unerg.edu.ve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83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82.png"/><Relationship Id="rId16" Type="http://schemas.openxmlformats.org/officeDocument/2006/relationships/hyperlink" Target="mailto:egil@unerg.edu.ve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84.jp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49.png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13" Type="http://schemas.openxmlformats.org/officeDocument/2006/relationships/image" Target="../media/image42.png"/><Relationship Id="rId3" Type="http://schemas.openxmlformats.org/officeDocument/2006/relationships/image" Target="../media/image33.png"/><Relationship Id="rId7" Type="http://schemas.openxmlformats.org/officeDocument/2006/relationships/image" Target="../media/image36.png"/><Relationship Id="rId12" Type="http://schemas.openxmlformats.org/officeDocument/2006/relationships/image" Target="../media/image26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5.png"/><Relationship Id="rId11" Type="http://schemas.openxmlformats.org/officeDocument/2006/relationships/image" Target="../media/image25.png"/><Relationship Id="rId5" Type="http://schemas.openxmlformats.org/officeDocument/2006/relationships/image" Target="../media/image24.png"/><Relationship Id="rId10" Type="http://schemas.openxmlformats.org/officeDocument/2006/relationships/image" Target="../media/image39.png"/><Relationship Id="rId4" Type="http://schemas.openxmlformats.org/officeDocument/2006/relationships/image" Target="../media/image34.png"/><Relationship Id="rId9" Type="http://schemas.openxmlformats.org/officeDocument/2006/relationships/image" Target="../media/image38.png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hyperlink" Target="http://www.el-nacional.com/noticias/historico/globalizacion-identidad-cultural_17561" TargetMode="External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49.pn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74.png"/><Relationship Id="rId16" Type="http://schemas.openxmlformats.org/officeDocument/2006/relationships/hyperlink" Target="mailto:miriamjosefina57@g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74.png"/><Relationship Id="rId16" Type="http://schemas.openxmlformats.org/officeDocument/2006/relationships/hyperlink" Target="mailto:miriamjosefina57@g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13" Type="http://schemas.openxmlformats.org/officeDocument/2006/relationships/image" Target="../media/image42.png"/><Relationship Id="rId3" Type="http://schemas.openxmlformats.org/officeDocument/2006/relationships/image" Target="../media/image33.png"/><Relationship Id="rId7" Type="http://schemas.openxmlformats.org/officeDocument/2006/relationships/image" Target="../media/image36.png"/><Relationship Id="rId12" Type="http://schemas.openxmlformats.org/officeDocument/2006/relationships/image" Target="../media/image26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5.png"/><Relationship Id="rId11" Type="http://schemas.openxmlformats.org/officeDocument/2006/relationships/image" Target="../media/image25.png"/><Relationship Id="rId5" Type="http://schemas.openxmlformats.org/officeDocument/2006/relationships/image" Target="../media/image24.png"/><Relationship Id="rId10" Type="http://schemas.openxmlformats.org/officeDocument/2006/relationships/image" Target="../media/image39.png"/><Relationship Id="rId4" Type="http://schemas.openxmlformats.org/officeDocument/2006/relationships/image" Target="../media/image34.png"/><Relationship Id="rId9" Type="http://schemas.openxmlformats.org/officeDocument/2006/relationships/image" Target="../media/image38.png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86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image" Target="../media/image49.png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48.png"/><Relationship Id="rId3" Type="http://schemas.openxmlformats.org/officeDocument/2006/relationships/image" Target="../media/image87.png"/><Relationship Id="rId7" Type="http://schemas.openxmlformats.org/officeDocument/2006/relationships/image" Target="../media/image24.png"/><Relationship Id="rId12" Type="http://schemas.openxmlformats.org/officeDocument/2006/relationships/image" Target="../media/image64.png"/><Relationship Id="rId2" Type="http://schemas.openxmlformats.org/officeDocument/2006/relationships/image" Target="../media/image1.png"/><Relationship Id="rId16" Type="http://schemas.openxmlformats.org/officeDocument/2006/relationships/image" Target="../media/image4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11" Type="http://schemas.openxmlformats.org/officeDocument/2006/relationships/image" Target="../media/image53.png"/><Relationship Id="rId5" Type="http://schemas.openxmlformats.org/officeDocument/2006/relationships/image" Target="../media/image46.png"/><Relationship Id="rId15" Type="http://schemas.openxmlformats.org/officeDocument/2006/relationships/hyperlink" Target="http://www.colegiodeprofesores.elnacional/doc_institucionales.nun" TargetMode="External"/><Relationship Id="rId10" Type="http://schemas.openxmlformats.org/officeDocument/2006/relationships/image" Target="../media/image63.png"/><Relationship Id="rId4" Type="http://schemas.openxmlformats.org/officeDocument/2006/relationships/image" Target="../media/image85.png"/><Relationship Id="rId9" Type="http://schemas.openxmlformats.org/officeDocument/2006/relationships/image" Target="../media/image62.png"/><Relationship Id="rId14" Type="http://schemas.openxmlformats.org/officeDocument/2006/relationships/image" Target="../media/image54.png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74.png"/><Relationship Id="rId16" Type="http://schemas.openxmlformats.org/officeDocument/2006/relationships/hyperlink" Target="mailto:rondon.lelis@g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75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74.png"/><Relationship Id="rId16" Type="http://schemas.openxmlformats.org/officeDocument/2006/relationships/hyperlink" Target="mailto:rondon.lelis@g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image" Target="../media/image44.png"/><Relationship Id="rId7" Type="http://schemas.openxmlformats.org/officeDocument/2006/relationships/image" Target="../media/image47.pn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6.png"/><Relationship Id="rId5" Type="http://schemas.openxmlformats.org/officeDocument/2006/relationships/hyperlink" Target="mailto:rcastiv@hotmail.com" TargetMode="External"/><Relationship Id="rId10" Type="http://schemas.openxmlformats.org/officeDocument/2006/relationships/image" Target="../media/image49.png"/><Relationship Id="rId4" Type="http://schemas.openxmlformats.org/officeDocument/2006/relationships/image" Target="../media/image45.png"/><Relationship Id="rId9" Type="http://schemas.openxmlformats.org/officeDocument/2006/relationships/image" Target="../media/image48.png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png"/><Relationship Id="rId3" Type="http://schemas.openxmlformats.org/officeDocument/2006/relationships/image" Target="../media/image51.png"/><Relationship Id="rId7" Type="http://schemas.openxmlformats.org/officeDocument/2006/relationships/image" Target="../media/image24.png"/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5" Type="http://schemas.openxmlformats.org/officeDocument/2006/relationships/image" Target="../media/image46.png"/><Relationship Id="rId4" Type="http://schemas.openxmlformats.org/officeDocument/2006/relationships/hyperlink" Target="mailto:rcastiv@hotmail.com" TargetMode="External"/><Relationship Id="rId9" Type="http://schemas.openxmlformats.org/officeDocument/2006/relationships/image" Target="../media/image49.png"/></Relationships>
</file>

<file path=ppt/slides/_rels/slide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hyperlink" Target="http://www.unesco.org.ve/documentosinteres/venezuela/ConsideracionesLeyServic" TargetMode="External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5" Type="http://schemas.openxmlformats.org/officeDocument/2006/relationships/image" Target="../media/image49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Relationship Id="rId14" Type="http://schemas.openxmlformats.org/officeDocument/2006/relationships/hyperlink" Target="http://www.redeconomia.org.ve/documentos/desageren/rsuniv.pdf" TargetMode="External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54.png"/><Relationship Id="rId3" Type="http://schemas.openxmlformats.org/officeDocument/2006/relationships/image" Target="../media/image46.png"/><Relationship Id="rId7" Type="http://schemas.openxmlformats.org/officeDocument/2006/relationships/image" Target="../media/image61.png"/><Relationship Id="rId12" Type="http://schemas.openxmlformats.org/officeDocument/2006/relationships/image" Target="../media/image48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5.png"/><Relationship Id="rId11" Type="http://schemas.openxmlformats.org/officeDocument/2006/relationships/image" Target="../media/image64.png"/><Relationship Id="rId5" Type="http://schemas.openxmlformats.org/officeDocument/2006/relationships/image" Target="../media/image24.png"/><Relationship Id="rId15" Type="http://schemas.openxmlformats.org/officeDocument/2006/relationships/image" Target="../media/image49.png"/><Relationship Id="rId10" Type="http://schemas.openxmlformats.org/officeDocument/2006/relationships/image" Target="../media/image53.png"/><Relationship Id="rId4" Type="http://schemas.openxmlformats.org/officeDocument/2006/relationships/image" Target="../media/image47.png"/><Relationship Id="rId9" Type="http://schemas.openxmlformats.org/officeDocument/2006/relationships/image" Target="../media/image63.png"/><Relationship Id="rId14" Type="http://schemas.openxmlformats.org/officeDocument/2006/relationships/hyperlink" Target="http://www.ucab.edu.ve/ucabnuevo/noticias/noticia.php?NOTICIA_ID" TargetMode="Externa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18" Type="http://schemas.openxmlformats.org/officeDocument/2006/relationships/hyperlink" Target="mailto:ceferina.cabrera@gmail.com" TargetMode="External"/><Relationship Id="rId3" Type="http://schemas.openxmlformats.org/officeDocument/2006/relationships/image" Target="../media/image89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hyperlink" Target="mailto:miguelbennasar7884@gmail.com" TargetMode="External"/><Relationship Id="rId2" Type="http://schemas.openxmlformats.org/officeDocument/2006/relationships/image" Target="../media/image88.png"/><Relationship Id="rId16" Type="http://schemas.openxmlformats.org/officeDocument/2006/relationships/image" Target="../media/image4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13" Type="http://schemas.openxmlformats.org/officeDocument/2006/relationships/image" Target="../media/image53.png"/><Relationship Id="rId3" Type="http://schemas.openxmlformats.org/officeDocument/2006/relationships/image" Target="../media/image91.png"/><Relationship Id="rId7" Type="http://schemas.openxmlformats.org/officeDocument/2006/relationships/image" Target="../media/image46.png"/><Relationship Id="rId12" Type="http://schemas.openxmlformats.org/officeDocument/2006/relationships/image" Target="../media/image63.png"/><Relationship Id="rId17" Type="http://schemas.openxmlformats.org/officeDocument/2006/relationships/image" Target="../media/image49.png"/><Relationship Id="rId2" Type="http://schemas.openxmlformats.org/officeDocument/2006/relationships/image" Target="../media/image90.png"/><Relationship Id="rId16" Type="http://schemas.openxmlformats.org/officeDocument/2006/relationships/hyperlink" Target="mailto:kim_zule@hotmail.com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png"/><Relationship Id="rId11" Type="http://schemas.openxmlformats.org/officeDocument/2006/relationships/image" Target="../media/image62.png"/><Relationship Id="rId5" Type="http://schemas.openxmlformats.org/officeDocument/2006/relationships/image" Target="../media/image81.png"/><Relationship Id="rId15" Type="http://schemas.openxmlformats.org/officeDocument/2006/relationships/image" Target="../media/image48.png"/><Relationship Id="rId10" Type="http://schemas.openxmlformats.org/officeDocument/2006/relationships/image" Target="../media/image61.png"/><Relationship Id="rId4" Type="http://schemas.openxmlformats.org/officeDocument/2006/relationships/image" Target="../media/image80.png"/><Relationship Id="rId9" Type="http://schemas.openxmlformats.org/officeDocument/2006/relationships/image" Target="../media/image24.png"/><Relationship Id="rId14" Type="http://schemas.openxmlformats.org/officeDocument/2006/relationships/image" Target="../media/image64.png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54.png"/><Relationship Id="rId3" Type="http://schemas.openxmlformats.org/officeDocument/2006/relationships/image" Target="../media/image46.png"/><Relationship Id="rId7" Type="http://schemas.openxmlformats.org/officeDocument/2006/relationships/image" Target="../media/image61.png"/><Relationship Id="rId12" Type="http://schemas.openxmlformats.org/officeDocument/2006/relationships/image" Target="../media/image48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5.png"/><Relationship Id="rId11" Type="http://schemas.openxmlformats.org/officeDocument/2006/relationships/image" Target="../media/image64.png"/><Relationship Id="rId5" Type="http://schemas.openxmlformats.org/officeDocument/2006/relationships/image" Target="../media/image24.png"/><Relationship Id="rId10" Type="http://schemas.openxmlformats.org/officeDocument/2006/relationships/image" Target="../media/image53.png"/><Relationship Id="rId4" Type="http://schemas.openxmlformats.org/officeDocument/2006/relationships/image" Target="../media/image47.png"/><Relationship Id="rId9" Type="http://schemas.openxmlformats.org/officeDocument/2006/relationships/image" Target="../media/image63.png"/><Relationship Id="rId14" Type="http://schemas.openxmlformats.org/officeDocument/2006/relationships/image" Target="../media/image49.png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_rels/slide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49.png"/><Relationship Id="rId3" Type="http://schemas.openxmlformats.org/officeDocument/2006/relationships/image" Target="../media/image46.png"/><Relationship Id="rId7" Type="http://schemas.openxmlformats.org/officeDocument/2006/relationships/image" Target="../media/image62.png"/><Relationship Id="rId12" Type="http://schemas.openxmlformats.org/officeDocument/2006/relationships/image" Target="../media/image54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1.png"/><Relationship Id="rId11" Type="http://schemas.openxmlformats.org/officeDocument/2006/relationships/image" Target="../media/image48.png"/><Relationship Id="rId5" Type="http://schemas.openxmlformats.org/officeDocument/2006/relationships/image" Target="../media/image24.png"/><Relationship Id="rId10" Type="http://schemas.openxmlformats.org/officeDocument/2006/relationships/image" Target="../media/image64.png"/><Relationship Id="rId4" Type="http://schemas.openxmlformats.org/officeDocument/2006/relationships/image" Target="../media/image47.png"/><Relationship Id="rId9" Type="http://schemas.openxmlformats.org/officeDocument/2006/relationships/image" Target="../media/image5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1767838"/>
            <a:ext cx="6647815" cy="7149465"/>
            <a:chOff x="105155" y="1767838"/>
            <a:chExt cx="6647815" cy="714946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1767838"/>
              <a:ext cx="6647687" cy="714908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1785899"/>
              <a:ext cx="6572250" cy="7072376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1785899"/>
              <a:ext cx="6572250" cy="7072630"/>
            </a:xfrm>
            <a:custGeom>
              <a:avLst/>
              <a:gdLst/>
              <a:ahLst/>
              <a:cxnLst/>
              <a:rect l="l" t="t" r="r" b="b"/>
              <a:pathLst>
                <a:path w="6572250" h="7072630">
                  <a:moveTo>
                    <a:pt x="0" y="7072376"/>
                  </a:moveTo>
                  <a:lnTo>
                    <a:pt x="6572250" y="7072376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7072376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0037" y="2005964"/>
              <a:ext cx="5929376" cy="4436745"/>
            </a:xfrm>
            <a:prstGeom prst="rect">
              <a:avLst/>
            </a:prstGeom>
          </p:spPr>
        </p:pic>
      </p:grpSp>
      <p:grpSp>
        <p:nvGrpSpPr>
          <p:cNvPr id="7" name="object 7"/>
          <p:cNvGrpSpPr/>
          <p:nvPr/>
        </p:nvGrpSpPr>
        <p:grpSpPr>
          <a:xfrm>
            <a:off x="176786" y="53348"/>
            <a:ext cx="6576059" cy="1647825"/>
            <a:chOff x="176786" y="53348"/>
            <a:chExt cx="6576059" cy="1647825"/>
          </a:xfrm>
        </p:grpSpPr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76786" y="53348"/>
              <a:ext cx="6576055" cy="1647427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14337" y="71373"/>
              <a:ext cx="6500748" cy="157162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85799" y="166052"/>
              <a:ext cx="2067179" cy="707580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214337" y="71373"/>
            <a:ext cx="6501130" cy="1571625"/>
          </a:xfrm>
          <a:prstGeom prst="rect">
            <a:avLst/>
          </a:prstGeom>
          <a:ln w="9525">
            <a:solidFill>
              <a:srgbClr val="55CE74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11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1100" dirty="0">
              <a:latin typeface="Times New Roman"/>
              <a:cs typeface="Times New Roman"/>
            </a:endParaRPr>
          </a:p>
          <a:p>
            <a:pPr marL="192405" marR="3187700" algn="ctr">
              <a:lnSpc>
                <a:spcPct val="100000"/>
              </a:lnSpc>
            </a:pPr>
            <a:r>
              <a:rPr sz="1100" b="1" spc="-10" dirty="0">
                <a:latin typeface="Arial"/>
                <a:cs typeface="Arial"/>
              </a:rPr>
              <a:t>UNIVERSIDAD</a:t>
            </a:r>
            <a:r>
              <a:rPr sz="1100" b="1" spc="-15" dirty="0">
                <a:latin typeface="Arial"/>
                <a:cs typeface="Arial"/>
              </a:rPr>
              <a:t> </a:t>
            </a:r>
            <a:r>
              <a:rPr sz="1100" b="1" dirty="0">
                <a:latin typeface="Arial"/>
                <a:cs typeface="Arial"/>
              </a:rPr>
              <a:t>NACIONAL</a:t>
            </a:r>
            <a:r>
              <a:rPr sz="1100" b="1" spc="-10" dirty="0">
                <a:latin typeface="Arial"/>
                <a:cs typeface="Arial"/>
              </a:rPr>
              <a:t> EXPERIMENTAL</a:t>
            </a:r>
            <a:r>
              <a:rPr sz="1100" b="1" spc="-5" dirty="0">
                <a:latin typeface="Arial"/>
                <a:cs typeface="Arial"/>
              </a:rPr>
              <a:t> </a:t>
            </a:r>
            <a:r>
              <a:rPr sz="1100" b="1" spc="-25" dirty="0">
                <a:latin typeface="Arial"/>
                <a:cs typeface="Arial"/>
              </a:rPr>
              <a:t>DE </a:t>
            </a:r>
            <a:r>
              <a:rPr sz="1100" b="1" dirty="0">
                <a:latin typeface="Arial"/>
                <a:cs typeface="Arial"/>
              </a:rPr>
              <a:t>LOS</a:t>
            </a:r>
            <a:r>
              <a:rPr sz="1100" b="1" spc="-55" dirty="0">
                <a:latin typeface="Arial"/>
                <a:cs typeface="Arial"/>
              </a:rPr>
              <a:t> </a:t>
            </a:r>
            <a:r>
              <a:rPr sz="1100" b="1" dirty="0">
                <a:latin typeface="Arial"/>
                <a:cs typeface="Arial"/>
              </a:rPr>
              <a:t>LLANOS</a:t>
            </a:r>
            <a:r>
              <a:rPr sz="1100" b="1" spc="-15" dirty="0">
                <a:latin typeface="Arial"/>
                <a:cs typeface="Arial"/>
              </a:rPr>
              <a:t> </a:t>
            </a:r>
            <a:r>
              <a:rPr sz="1100" b="1" spc="-10" dirty="0">
                <a:latin typeface="Arial"/>
                <a:cs typeface="Arial"/>
              </a:rPr>
              <a:t>CENTRALES</a:t>
            </a:r>
            <a:endParaRPr sz="1100" dirty="0">
              <a:latin typeface="Arial"/>
              <a:cs typeface="Arial"/>
            </a:endParaRPr>
          </a:p>
          <a:p>
            <a:pPr marR="2992755" algn="ctr">
              <a:lnSpc>
                <a:spcPct val="100000"/>
              </a:lnSpc>
            </a:pPr>
            <a:r>
              <a:rPr sz="1100" b="1" dirty="0">
                <a:latin typeface="Arial"/>
                <a:cs typeface="Arial"/>
              </a:rPr>
              <a:t>“RÓMULO</a:t>
            </a:r>
            <a:r>
              <a:rPr sz="1100" b="1" spc="-75" dirty="0">
                <a:latin typeface="Arial"/>
                <a:cs typeface="Arial"/>
              </a:rPr>
              <a:t> </a:t>
            </a:r>
            <a:r>
              <a:rPr sz="1100" b="1" dirty="0">
                <a:latin typeface="Arial"/>
                <a:cs typeface="Arial"/>
              </a:rPr>
              <a:t>GALLEGOS</a:t>
            </a:r>
            <a:r>
              <a:rPr sz="1100" b="1" spc="-55" dirty="0">
                <a:latin typeface="Arial"/>
                <a:cs typeface="Arial"/>
              </a:rPr>
              <a:t> </a:t>
            </a:r>
            <a:r>
              <a:rPr sz="1100" b="1" spc="-50" dirty="0">
                <a:latin typeface="Arial"/>
                <a:cs typeface="Arial"/>
              </a:rPr>
              <a:t>“</a:t>
            </a:r>
            <a:endParaRPr sz="1100" dirty="0">
              <a:latin typeface="Arial"/>
              <a:cs typeface="Arial"/>
            </a:endParaRPr>
          </a:p>
          <a:p>
            <a:pPr marR="2994660" algn="ctr">
              <a:lnSpc>
                <a:spcPct val="100000"/>
              </a:lnSpc>
            </a:pPr>
            <a:r>
              <a:rPr sz="1100" b="1" dirty="0">
                <a:latin typeface="Arial"/>
                <a:cs typeface="Arial"/>
              </a:rPr>
              <a:t>ÁREA</a:t>
            </a:r>
            <a:r>
              <a:rPr sz="1100" b="1" spc="235" dirty="0">
                <a:latin typeface="Arial"/>
                <a:cs typeface="Arial"/>
              </a:rPr>
              <a:t> </a:t>
            </a:r>
            <a:r>
              <a:rPr sz="1100" b="1" dirty="0">
                <a:latin typeface="Arial"/>
                <a:cs typeface="Arial"/>
              </a:rPr>
              <a:t>CIENCIAS</a:t>
            </a:r>
            <a:r>
              <a:rPr sz="1100" b="1" spc="-10" dirty="0">
                <a:latin typeface="Arial"/>
                <a:cs typeface="Arial"/>
              </a:rPr>
              <a:t> </a:t>
            </a:r>
            <a:r>
              <a:rPr sz="1100" b="1" dirty="0">
                <a:latin typeface="Arial"/>
                <a:cs typeface="Arial"/>
              </a:rPr>
              <a:t>DE</a:t>
            </a:r>
            <a:r>
              <a:rPr sz="1100" b="1" spc="-45" dirty="0">
                <a:latin typeface="Arial"/>
                <a:cs typeface="Arial"/>
              </a:rPr>
              <a:t> </a:t>
            </a:r>
            <a:r>
              <a:rPr sz="1100" b="1" dirty="0">
                <a:latin typeface="Arial"/>
                <a:cs typeface="Arial"/>
              </a:rPr>
              <a:t>LA</a:t>
            </a:r>
            <a:r>
              <a:rPr sz="1100" b="1" spc="-50" dirty="0">
                <a:latin typeface="Arial"/>
                <a:cs typeface="Arial"/>
              </a:rPr>
              <a:t> </a:t>
            </a:r>
            <a:r>
              <a:rPr sz="1100" b="1" spc="-10" dirty="0">
                <a:latin typeface="Arial"/>
                <a:cs typeface="Arial"/>
              </a:rPr>
              <a:t>EDUCACIÓN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500037" y="6562788"/>
            <a:ext cx="5929630" cy="2081530"/>
          </a:xfrm>
          <a:custGeom>
            <a:avLst/>
            <a:gdLst/>
            <a:ahLst/>
            <a:cxnLst/>
            <a:rect l="l" t="t" r="r" b="b"/>
            <a:pathLst>
              <a:path w="5929630" h="2081529">
                <a:moveTo>
                  <a:pt x="0" y="2081174"/>
                </a:moveTo>
                <a:lnTo>
                  <a:pt x="5929376" y="2081174"/>
                </a:lnTo>
                <a:lnTo>
                  <a:pt x="5929376" y="580923"/>
                </a:lnTo>
                <a:lnTo>
                  <a:pt x="0" y="580923"/>
                </a:lnTo>
                <a:lnTo>
                  <a:pt x="0" y="2081174"/>
                </a:lnTo>
                <a:close/>
              </a:path>
              <a:path w="5929630" h="2081529">
                <a:moveTo>
                  <a:pt x="0" y="2081174"/>
                </a:moveTo>
                <a:lnTo>
                  <a:pt x="5929376" y="2081174"/>
                </a:lnTo>
                <a:lnTo>
                  <a:pt x="5929376" y="1665681"/>
                </a:lnTo>
                <a:lnTo>
                  <a:pt x="0" y="1665681"/>
                </a:lnTo>
                <a:lnTo>
                  <a:pt x="0" y="2081174"/>
                </a:lnTo>
                <a:close/>
              </a:path>
              <a:path w="5929630" h="2081529">
                <a:moveTo>
                  <a:pt x="0" y="509587"/>
                </a:moveTo>
                <a:lnTo>
                  <a:pt x="5929376" y="509587"/>
                </a:lnTo>
                <a:lnTo>
                  <a:pt x="5929376" y="0"/>
                </a:lnTo>
                <a:lnTo>
                  <a:pt x="0" y="0"/>
                </a:lnTo>
                <a:lnTo>
                  <a:pt x="0" y="509587"/>
                </a:lnTo>
                <a:close/>
              </a:path>
            </a:pathLst>
          </a:custGeom>
          <a:ln w="38100">
            <a:solidFill>
              <a:srgbClr val="FF9900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pic>
        <p:nvPicPr>
          <p:cNvPr id="14" name="object 14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95884" y="5757671"/>
            <a:ext cx="5996940" cy="947927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573786" y="7155990"/>
            <a:ext cx="6041136" cy="1356360"/>
          </a:xfrm>
          <a:prstGeom prst="rect">
            <a:avLst/>
          </a:prstGeom>
        </p:spPr>
      </p:pic>
      <p:pic>
        <p:nvPicPr>
          <p:cNvPr id="17" name="object 1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719327" y="8217407"/>
            <a:ext cx="3427476" cy="341375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3930396" y="8217407"/>
            <a:ext cx="934212" cy="341375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4648200" y="8217407"/>
            <a:ext cx="1516379" cy="341375"/>
          </a:xfrm>
          <a:prstGeom prst="rect">
            <a:avLst/>
          </a:prstGeom>
        </p:spPr>
      </p:pic>
      <p:pic>
        <p:nvPicPr>
          <p:cNvPr id="20" name="object 20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5948171" y="8217407"/>
            <a:ext cx="263651" cy="341375"/>
          </a:xfrm>
          <a:prstGeom prst="rect">
            <a:avLst/>
          </a:prstGeom>
        </p:spPr>
      </p:pic>
      <p:pic>
        <p:nvPicPr>
          <p:cNvPr id="21" name="object 21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2596895" y="8385047"/>
            <a:ext cx="1737359" cy="341376"/>
          </a:xfrm>
          <a:prstGeom prst="rect">
            <a:avLst/>
          </a:prstGeom>
        </p:spPr>
      </p:pic>
      <p:grpSp>
        <p:nvGrpSpPr>
          <p:cNvPr id="22" name="object 22"/>
          <p:cNvGrpSpPr/>
          <p:nvPr/>
        </p:nvGrpSpPr>
        <p:grpSpPr>
          <a:xfrm>
            <a:off x="785799" y="2005964"/>
            <a:ext cx="5551805" cy="1851660"/>
            <a:chOff x="785799" y="2005964"/>
            <a:chExt cx="5551805" cy="1851660"/>
          </a:xfrm>
        </p:grpSpPr>
        <p:pic>
          <p:nvPicPr>
            <p:cNvPr id="23" name="object 2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85799" y="2005964"/>
              <a:ext cx="5451475" cy="1851659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626226" y="2006104"/>
              <a:ext cx="710996" cy="947915"/>
            </a:xfrm>
            <a:prstGeom prst="rect">
              <a:avLst/>
            </a:prstGeom>
          </p:spPr>
        </p:pic>
      </p:grpSp>
      <p:sp>
        <p:nvSpPr>
          <p:cNvPr id="25" name="object 25"/>
          <p:cNvSpPr txBox="1"/>
          <p:nvPr/>
        </p:nvSpPr>
        <p:spPr>
          <a:xfrm>
            <a:off x="519087" y="8258352"/>
            <a:ext cx="5891530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185035" marR="299085" indent="-1878330">
              <a:lnSpc>
                <a:spcPct val="100000"/>
              </a:lnSpc>
              <a:spcBef>
                <a:spcPts val="100"/>
              </a:spcBef>
            </a:pPr>
            <a:r>
              <a:rPr sz="1100" b="1" dirty="0">
                <a:solidFill>
                  <a:srgbClr val="001F5F"/>
                </a:solidFill>
                <a:latin typeface="Arial"/>
                <a:cs typeface="Arial"/>
              </a:rPr>
              <a:t>Área Ciencias</a:t>
            </a:r>
            <a:r>
              <a:rPr sz="1100" b="1" spc="-40" dirty="0">
                <a:solidFill>
                  <a:srgbClr val="001F5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001F5F"/>
                </a:solidFill>
                <a:latin typeface="Arial"/>
                <a:cs typeface="Arial"/>
              </a:rPr>
              <a:t>de</a:t>
            </a:r>
            <a:r>
              <a:rPr sz="1100" b="1" spc="-20" dirty="0">
                <a:solidFill>
                  <a:srgbClr val="001F5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001F5F"/>
                </a:solidFill>
                <a:latin typeface="Arial"/>
                <a:cs typeface="Arial"/>
              </a:rPr>
              <a:t>la</a:t>
            </a:r>
            <a:r>
              <a:rPr sz="1100" b="1" spc="-40" dirty="0">
                <a:solidFill>
                  <a:srgbClr val="001F5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001F5F"/>
                </a:solidFill>
                <a:latin typeface="Arial"/>
                <a:cs typeface="Arial"/>
              </a:rPr>
              <a:t>Educación</a:t>
            </a:r>
            <a:r>
              <a:rPr sz="1100" b="1" spc="-30" dirty="0">
                <a:solidFill>
                  <a:srgbClr val="001F5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001F5F"/>
                </a:solidFill>
                <a:latin typeface="Arial"/>
                <a:cs typeface="Arial"/>
              </a:rPr>
              <a:t>(UNERG),</a:t>
            </a:r>
            <a:r>
              <a:rPr sz="1100" b="1" spc="-35" dirty="0">
                <a:solidFill>
                  <a:srgbClr val="001F5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001F5F"/>
                </a:solidFill>
                <a:latin typeface="Arial"/>
                <a:cs typeface="Arial"/>
              </a:rPr>
              <a:t>Sector</a:t>
            </a:r>
            <a:r>
              <a:rPr sz="1100" b="1" spc="-25" dirty="0">
                <a:solidFill>
                  <a:srgbClr val="001F5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001F5F"/>
                </a:solidFill>
                <a:latin typeface="Arial"/>
                <a:cs typeface="Arial"/>
              </a:rPr>
              <a:t>Merecurito,</a:t>
            </a:r>
            <a:r>
              <a:rPr sz="1100" b="1" spc="-70" dirty="0">
                <a:solidFill>
                  <a:srgbClr val="001F5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001F5F"/>
                </a:solidFill>
                <a:latin typeface="Arial"/>
                <a:cs typeface="Arial"/>
              </a:rPr>
              <a:t>Calabozo,</a:t>
            </a:r>
            <a:r>
              <a:rPr sz="1100" b="1" spc="-40" dirty="0">
                <a:solidFill>
                  <a:srgbClr val="001F5F"/>
                </a:solidFill>
                <a:latin typeface="Arial"/>
                <a:cs typeface="Arial"/>
              </a:rPr>
              <a:t> </a:t>
            </a:r>
            <a:r>
              <a:rPr sz="1100" b="1" spc="-10" dirty="0">
                <a:solidFill>
                  <a:srgbClr val="001F5F"/>
                </a:solidFill>
                <a:latin typeface="Arial"/>
                <a:cs typeface="Arial"/>
              </a:rPr>
              <a:t>Guárico- </a:t>
            </a:r>
            <a:r>
              <a:rPr sz="1100" b="1" dirty="0">
                <a:solidFill>
                  <a:srgbClr val="001F5F"/>
                </a:solidFill>
                <a:latin typeface="Arial"/>
                <a:cs typeface="Arial"/>
              </a:rPr>
              <a:t>Teléfono:</a:t>
            </a:r>
            <a:r>
              <a:rPr sz="1100" b="1" spc="-70" dirty="0">
                <a:solidFill>
                  <a:srgbClr val="001F5F"/>
                </a:solidFill>
                <a:latin typeface="Arial"/>
                <a:cs typeface="Arial"/>
              </a:rPr>
              <a:t> </a:t>
            </a:r>
            <a:r>
              <a:rPr sz="1100" b="1" spc="-10" dirty="0">
                <a:solidFill>
                  <a:srgbClr val="001F5F"/>
                </a:solidFill>
                <a:latin typeface="Arial"/>
                <a:cs typeface="Arial"/>
              </a:rPr>
              <a:t>02468713093</a:t>
            </a:r>
            <a:endParaRPr sz="1100" dirty="0">
              <a:latin typeface="Arial"/>
              <a:cs typeface="Arial"/>
            </a:endParaRPr>
          </a:p>
        </p:txBody>
      </p:sp>
      <p:pic>
        <p:nvPicPr>
          <p:cNvPr id="26" name="object 26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3284982" y="7607972"/>
            <a:ext cx="1113904" cy="390702"/>
          </a:xfrm>
          <a:prstGeom prst="rect">
            <a:avLst/>
          </a:prstGeom>
        </p:spPr>
      </p:pic>
      <p:pic>
        <p:nvPicPr>
          <p:cNvPr id="27" name="object 27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4352290" y="106045"/>
            <a:ext cx="1970532" cy="1536953"/>
          </a:xfrm>
          <a:prstGeom prst="rect">
            <a:avLst/>
          </a:prstGeom>
        </p:spPr>
      </p:pic>
      <p:sp>
        <p:nvSpPr>
          <p:cNvPr id="28" name="CuadroTexto 27">
            <a:extLst>
              <a:ext uri="{FF2B5EF4-FFF2-40B4-BE49-F238E27FC236}">
                <a16:creationId xmlns:a16="http://schemas.microsoft.com/office/drawing/2014/main" id="{64F4A3AB-3A76-4007-8CA3-746274390A42}"/>
              </a:ext>
            </a:extLst>
          </p:cNvPr>
          <p:cNvSpPr txBox="1"/>
          <p:nvPr/>
        </p:nvSpPr>
        <p:spPr>
          <a:xfrm>
            <a:off x="519087" y="6549299"/>
            <a:ext cx="589153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MX" sz="1600" b="1" dirty="0">
                <a:solidFill>
                  <a:schemeClr val="tx1"/>
                </a:solidFill>
                <a:latin typeface="Amasis MT Pro Black" panose="02040A04050005020304" pitchFamily="18" charset="0"/>
                <a:cs typeface="Aharoni" panose="02010803020104030203" pitchFamily="2" charset="-79"/>
              </a:rPr>
              <a:t>Volumen 4,  Número 1  Enero a Julio 2021</a:t>
            </a:r>
          </a:p>
          <a:p>
            <a:pPr algn="ctr"/>
            <a:r>
              <a:rPr lang="es-MX" sz="1600" b="1" dirty="0">
                <a:solidFill>
                  <a:schemeClr val="tx1"/>
                </a:solidFill>
                <a:latin typeface="Amasis MT Pro Black" panose="02040A04050005020304" pitchFamily="18" charset="0"/>
                <a:cs typeface="Aharoni" panose="02010803020104030203" pitchFamily="2" charset="-79"/>
              </a:rPr>
              <a:t>Revista Semestral. Venezuela</a:t>
            </a:r>
            <a:endParaRPr lang="es-ES" sz="1600" b="1" dirty="0">
              <a:solidFill>
                <a:schemeClr val="tx1"/>
              </a:solidFill>
              <a:latin typeface="Amasis MT Pro Black" panose="02040A04050005020304" pitchFamily="18" charset="0"/>
              <a:cs typeface="Aharoni" panose="02010803020104030203" pitchFamily="2" charset="-79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bject 16"/>
          <p:cNvSpPr txBox="1"/>
          <p:nvPr/>
        </p:nvSpPr>
        <p:spPr>
          <a:xfrm>
            <a:off x="312369" y="865761"/>
            <a:ext cx="6274435" cy="703269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315"/>
              </a:spcBef>
            </a:pPr>
            <a:endParaRPr lang="es-MX" sz="1200" b="1" spc="-1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1315"/>
              </a:spcBef>
            </a:pPr>
            <a:endParaRPr lang="es-ES" sz="1200" b="1" spc="-1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1315"/>
              </a:spcBef>
            </a:pPr>
            <a:r>
              <a:rPr sz="1200" b="1" spc="-10" dirty="0">
                <a:latin typeface="Times New Roman"/>
                <a:cs typeface="Times New Roman"/>
              </a:rPr>
              <a:t>INTRODUCCIÓN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exigencias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talento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constante,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mantenerse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actualizadas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-10" dirty="0">
                <a:latin typeface="Times New Roman"/>
                <a:cs typeface="Times New Roman"/>
              </a:rPr>
              <a:t> educativo </a:t>
            </a:r>
            <a:r>
              <a:rPr sz="1200" dirty="0">
                <a:latin typeface="Times New Roman"/>
                <a:cs typeface="Times New Roman"/>
              </a:rPr>
              <a:t>acorde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externo.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acotar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patrón </a:t>
            </a:r>
            <a:r>
              <a:rPr sz="1200" dirty="0">
                <a:latin typeface="Times New Roman"/>
                <a:cs typeface="Times New Roman"/>
              </a:rPr>
              <a:t>organizacional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aislado,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correspondencia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diseminados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filosofía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gestión.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embargo,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hacerse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talento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calidad </a:t>
            </a:r>
            <a:r>
              <a:rPr sz="1200" dirty="0">
                <a:latin typeface="Times New Roman"/>
                <a:cs typeface="Times New Roman"/>
              </a:rPr>
              <a:t>humana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afrontar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 interno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externo.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intervención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eficiente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concordancia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dirty="0">
                <a:latin typeface="Times New Roman"/>
                <a:cs typeface="Times New Roman"/>
              </a:rPr>
              <a:t>dinámicas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funcionales,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asertiva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integrantes 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hoy.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ACERCAMIENTO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REALIDAD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hablando,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término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total,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inicialmente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empresarial,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introducido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evidenciando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quedan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aisladas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margen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UNESCO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(1995),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juzgar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lado,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existía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normativa,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mecanismos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técnicos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permitieran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sistemática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 continua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 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 </a:t>
            </a:r>
            <a:r>
              <a:rPr sz="1200" spc="-10" dirty="0">
                <a:latin typeface="Times New Roman"/>
                <a:cs typeface="Times New Roman"/>
              </a:rPr>
              <a:t>impartida.</a:t>
            </a: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apreciar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aporte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dispongan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caminar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sendas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dando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prioridad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perfil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egresado.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996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López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defiende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muy </a:t>
            </a:r>
            <a:r>
              <a:rPr sz="1200" dirty="0">
                <a:latin typeface="Times New Roman"/>
                <a:cs typeface="Times New Roman"/>
              </a:rPr>
              <a:t>profundos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organizaciones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adaptarse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priman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inteligencia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progreso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económico.</a:t>
            </a:r>
            <a:r>
              <a:rPr sz="1200" spc="3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Refiriéndose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Cantón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(2000),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estas </a:t>
            </a:r>
            <a:r>
              <a:rPr sz="1200" dirty="0">
                <a:latin typeface="Times New Roman"/>
                <a:cs typeface="Times New Roman"/>
              </a:rPr>
              <a:t>condiciones,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convierte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fundamental” </a:t>
            </a:r>
            <a:r>
              <a:rPr sz="1200" dirty="0">
                <a:latin typeface="Times New Roman"/>
                <a:cs typeface="Times New Roman"/>
              </a:rPr>
              <a:t>(p.201).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experimentado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cambios,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acompañados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verdaderas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mejoras, por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ello,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08353" y="8220692"/>
            <a:ext cx="4304030" cy="818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Universitaria: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Hermeneusis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Fenomenológica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</a:t>
            </a:r>
            <a:endParaRPr sz="1200">
              <a:latin typeface="Times New Roman"/>
              <a:cs typeface="Times New Roman"/>
            </a:endParaRPr>
          </a:p>
          <a:p>
            <a:pPr marL="352425" marR="342265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Humana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Egresados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Área de</a:t>
            </a:r>
            <a:r>
              <a:rPr sz="1200" b="1" spc="-10" dirty="0">
                <a:latin typeface="Times New Roman"/>
                <a:cs typeface="Times New Roman"/>
              </a:rPr>
              <a:t> Ciencias </a:t>
            </a:r>
            <a:r>
              <a:rPr sz="1200" b="1" dirty="0">
                <a:latin typeface="Times New Roman"/>
                <a:cs typeface="Times New Roman"/>
              </a:rPr>
              <a:t>Económicas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“Rómulo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Gallegos</a:t>
            </a:r>
            <a:endParaRPr sz="1200">
              <a:latin typeface="Times New Roman"/>
              <a:cs typeface="Times New Roman"/>
            </a:endParaRPr>
          </a:p>
          <a:p>
            <a:pPr marL="78740" algn="ctr">
              <a:lnSpc>
                <a:spcPct val="100000"/>
              </a:lnSpc>
              <a:spcBef>
                <a:spcPts val="590"/>
              </a:spcBef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Rolando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Allexer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Castillo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Villanueva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1544" rIns="0" bIns="0" rtlCol="0">
            <a:spAutoFit/>
          </a:bodyPr>
          <a:lstStyle/>
          <a:p>
            <a:pPr marL="2794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10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F1990E34-67FF-6326-368C-F640E8FCF55E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98B4CDFC-4C7B-9B89-09F1-EDE7307CFD7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CF9F2062-F180-7193-0147-B3F2D7A07FF5}"/>
                  </a:ext>
                </a:extLst>
              </p:cNvPr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A2DFE455-EDA9-9F4C-F0F3-834C74235C3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54B9D26E-6FE3-505C-73E2-FD7D98736FE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B2AEB4F8-CEC6-579B-1781-6E5B7E0FA610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435B3B36-F3D7-213D-7E6C-D791A34EA388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91397C32-72D6-1B08-1977-4D784EE70929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A770F718-1769-3E14-58F2-DBFDE548E42B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555735"/>
              <a:ext cx="6518148" cy="1600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8580" cy="68281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34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755"/>
              </a:spcBef>
            </a:pPr>
            <a:r>
              <a:rPr sz="1200" dirty="0">
                <a:latin typeface="Times New Roman"/>
                <a:cs typeface="Times New Roman"/>
              </a:rPr>
              <a:t>Ahora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redes,</a:t>
            </a:r>
            <a:r>
              <a:rPr sz="1200" spc="31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han </a:t>
            </a:r>
            <a:r>
              <a:rPr sz="1200" dirty="0">
                <a:latin typeface="Times New Roman"/>
                <a:cs typeface="Times New Roman"/>
              </a:rPr>
              <a:t>impactado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acontecer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sienten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impactos,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obliga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adecuación,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curriculum,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(Aznar,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2008).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estelar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legitimidad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impulsora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grandes </a:t>
            </a:r>
            <a:r>
              <a:rPr sz="1200" dirty="0">
                <a:latin typeface="Times New Roman"/>
                <a:cs typeface="Times New Roman"/>
              </a:rPr>
              <a:t>cambios,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suscitan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grandes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transformaciones.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“No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obstante,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nuestro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status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(Redes </a:t>
            </a:r>
            <a:r>
              <a:rPr sz="1200" dirty="0">
                <a:latin typeface="Times New Roman"/>
                <a:cs typeface="Times New Roman"/>
              </a:rPr>
              <a:t>definidas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software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(SDN)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integrado”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(Castillo,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Caicedo </a:t>
            </a:r>
            <a:r>
              <a:rPr sz="1200" dirty="0">
                <a:latin typeface="Times New Roman"/>
                <a:cs typeface="Times New Roman"/>
              </a:rPr>
              <a:t>Rendón,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Ramírez-</a:t>
            </a:r>
            <a:r>
              <a:rPr sz="1200" dirty="0">
                <a:latin typeface="Times New Roman"/>
                <a:cs typeface="Times New Roman"/>
              </a:rPr>
              <a:t>González,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2020,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p.411).</a:t>
            </a:r>
            <a:endParaRPr sz="120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deficiencia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desarrollada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encuentros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educativas;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realizando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ameritan,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inercia,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desarrollando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ciudadanos </a:t>
            </a:r>
            <a:r>
              <a:rPr sz="1200" dirty="0">
                <a:latin typeface="Times New Roman"/>
                <a:cs typeface="Times New Roman"/>
              </a:rPr>
              <a:t>digitales,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mientras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ancladas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pasado.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(Torres,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1994).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trata </a:t>
            </a:r>
            <a:r>
              <a:rPr sz="1200" dirty="0">
                <a:latin typeface="Times New Roman"/>
                <a:cs typeface="Times New Roman"/>
              </a:rPr>
              <a:t>dignificar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apuntalar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profesionalidad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constantes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dinámicas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quehacer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enmarcado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temporalidad.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refiere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quehacer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pautas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cartas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severidad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determinados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estándares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preestablecidos,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obtener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realimentación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necesaria 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hilvanar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camino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deseado.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Latinoamérica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asunción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definida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apegada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políticas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satisfacer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temporalidad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invadida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libres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paidodigitales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escalar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tecnológico.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(Rueda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Quintana,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2013).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centros </a:t>
            </a:r>
            <a:r>
              <a:rPr sz="1200" dirty="0">
                <a:latin typeface="Times New Roman"/>
                <a:cs typeface="Times New Roman"/>
              </a:rPr>
              <a:t>educativos,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excepcional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e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“…tal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igualmente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aprovechamiento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talentos </a:t>
            </a:r>
            <a:r>
              <a:rPr sz="1200" dirty="0">
                <a:latin typeface="Times New Roman"/>
                <a:cs typeface="Times New Roman"/>
              </a:rPr>
              <a:t>individuales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innovadoras,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afrontar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promoverlos”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(Altuve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Z.,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2004,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p.84).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6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MÉTODO</a:t>
            </a:r>
            <a:endParaRPr sz="1200">
              <a:latin typeface="Times New Roman"/>
              <a:cs typeface="Times New Roman"/>
            </a:endParaRPr>
          </a:p>
          <a:p>
            <a:pPr marL="12700" marR="6350" indent="449580" algn="just">
              <a:lnSpc>
                <a:spcPct val="100000"/>
              </a:lnSpc>
              <a:spcBef>
                <a:spcPts val="1205"/>
              </a:spcBef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soportes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manejan </a:t>
            </a:r>
            <a:r>
              <a:rPr sz="1200" dirty="0">
                <a:latin typeface="Times New Roman"/>
                <a:cs typeface="Times New Roman"/>
              </a:rPr>
              <a:t>devienen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teóricas,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posiciones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autores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concibe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procesos </a:t>
            </a:r>
            <a:r>
              <a:rPr sz="1200" dirty="0">
                <a:latin typeface="Times New Roman"/>
                <a:cs typeface="Times New Roman"/>
              </a:rPr>
              <a:t>formativos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actuales.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0132" y="8233494"/>
            <a:ext cx="4236720" cy="62039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9695" marR="92075" algn="ctr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Cultura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Digital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Hoy,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Crítica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75"/>
              </a:spcBef>
            </a:pPr>
            <a:r>
              <a:rPr sz="1200" b="1" spc="-35" dirty="0">
                <a:latin typeface="Times New Roman"/>
                <a:cs typeface="Times New Roman"/>
              </a:rPr>
              <a:t>Dr. </a:t>
            </a:r>
            <a:r>
              <a:rPr sz="1200" b="1" dirty="0">
                <a:latin typeface="Times New Roman"/>
                <a:cs typeface="Times New Roman"/>
              </a:rPr>
              <a:t>Miguel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Israel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Bennasar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García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/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Ceferina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Cabrera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Félix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6388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100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FA1D826A-6281-5A7A-8177-0EFBBA1C4D2C}"/>
              </a:ext>
            </a:extLst>
          </p:cNvPr>
          <p:cNvGrpSpPr/>
          <p:nvPr/>
        </p:nvGrpSpPr>
        <p:grpSpPr>
          <a:xfrm>
            <a:off x="109728" y="123189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9147E71A-CC69-8EA0-E868-67BF9E9081B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8EFAF93B-AF5D-15EF-F836-A11BC27D1477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55C73995-6B35-F0FF-CD82-6B8C0BC52E6F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ACDEF698-51BE-E9DA-D9B1-4BBAD9DDB37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3B56D59A-FA92-7D9A-85D5-68EE195AE0F1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8F85E730-2877-F7A8-1543-804803E33F83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0581F633-5B1A-A302-EDEC-F679876E40C5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095CC7D8-7005-A4B2-EF61-1EA2A975F351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555735"/>
              <a:ext cx="6518148" cy="1600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46190" cy="69737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755"/>
              </a:spcBef>
            </a:pP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hermenéutico,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permitió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obtener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implosión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lang="es-ES" sz="1200" spc="-25" dirty="0">
                <a:latin typeface="Times New Roman"/>
                <a:cs typeface="Times New Roman"/>
              </a:rPr>
              <a:t>una tecnología educativa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escolares,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</a:t>
            </a:r>
            <a:r>
              <a:rPr sz="1200" spc="-20" dirty="0">
                <a:latin typeface="Times New Roman"/>
                <a:cs typeface="Times New Roman"/>
              </a:rPr>
              <a:t> para </a:t>
            </a:r>
            <a:r>
              <a:rPr sz="1200" dirty="0">
                <a:latin typeface="Times New Roman"/>
                <a:cs typeface="Times New Roman"/>
              </a:rPr>
              <a:t>decantar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posturas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visualizar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posiciones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epistemológico,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adecuación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pondera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descripción-comprensión-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significados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aproximaciones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subjetivas, que necesariamente,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los </a:t>
            </a:r>
            <a:r>
              <a:rPr sz="1200" spc="-10" dirty="0">
                <a:latin typeface="Times New Roman"/>
                <a:cs typeface="Times New Roman"/>
              </a:rPr>
              <a:t>acontecimientos </a:t>
            </a:r>
            <a:r>
              <a:rPr sz="1200" dirty="0">
                <a:latin typeface="Times New Roman"/>
                <a:cs typeface="Times New Roman"/>
              </a:rPr>
              <a:t>académicos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actuales.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índole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cualitativa,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López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(2009,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p.5)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posibilidad </a:t>
            </a:r>
            <a:r>
              <a:rPr sz="1200" dirty="0">
                <a:latin typeface="Times New Roman"/>
                <a:cs typeface="Times New Roman"/>
              </a:rPr>
              <a:t>indagatoria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“…se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mueve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eventos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posturas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teoría”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numéricos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arraigo </a:t>
            </a:r>
            <a:r>
              <a:rPr sz="1200" dirty="0">
                <a:latin typeface="Times New Roman"/>
                <a:cs typeface="Times New Roman"/>
              </a:rPr>
              <a:t>empírico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debate,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discurso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impactado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claustro.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circunstancia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motoriza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estándares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permeado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(Angelini,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2016;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Márquez,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2016).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Gadamer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52),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interpreta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“un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típicamente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interpretativo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intento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interconexión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transversalizan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estudio”</a:t>
            </a: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hermenéutica-</a:t>
            </a:r>
            <a:r>
              <a:rPr sz="1200" dirty="0">
                <a:latin typeface="Times New Roman"/>
                <a:cs typeface="Times New Roman"/>
              </a:rPr>
              <a:t>critica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convoca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formativo </a:t>
            </a:r>
            <a:r>
              <a:rPr sz="1200" dirty="0">
                <a:latin typeface="Times New Roman"/>
                <a:cs typeface="Times New Roman"/>
              </a:rPr>
              <a:t>que se discute,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base de su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racionalidad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aproximarnos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una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cambiante,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cambiantes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discursos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protagonistas,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posibilidad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entramado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histórico-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consolide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escenario otro</a:t>
            </a:r>
            <a:r>
              <a:rPr sz="1200" spc="-20" dirty="0">
                <a:latin typeface="Times New Roman"/>
                <a:cs typeface="Times New Roman"/>
              </a:rPr>
              <a:t> (Watts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Lee,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2017).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RESULTADOS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inequívoca,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transformaciones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próximas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décadas,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deparan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lugar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dudas,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invita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explorar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sin </a:t>
            </a:r>
            <a:r>
              <a:rPr sz="1200" dirty="0">
                <a:latin typeface="Times New Roman"/>
                <a:cs typeface="Times New Roman"/>
              </a:rPr>
              <a:t>precedentes,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brinda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potencialidades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será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(Acosta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Estrada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Díaz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Gispert, </a:t>
            </a:r>
            <a:r>
              <a:rPr sz="1200" dirty="0">
                <a:latin typeface="Times New Roman"/>
                <a:cs typeface="Times New Roman"/>
              </a:rPr>
              <a:t>2015).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vínculo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acontecimientos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sociales.</a:t>
            </a: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Consolidar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promueva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transcienda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escolares,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procesos </a:t>
            </a:r>
            <a:r>
              <a:rPr sz="1200" dirty="0">
                <a:latin typeface="Times New Roman"/>
                <a:cs typeface="Times New Roman"/>
              </a:rPr>
              <a:t>sistematizados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organizados para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(Tamarony,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2020).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0132" y="8233494"/>
            <a:ext cx="4236720" cy="62039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9695" marR="92075" algn="ctr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Cultura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Digital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Hoy,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Crítica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75"/>
              </a:spcBef>
            </a:pPr>
            <a:r>
              <a:rPr sz="1200" b="1" spc="-35" dirty="0">
                <a:latin typeface="Times New Roman"/>
                <a:cs typeface="Times New Roman"/>
              </a:rPr>
              <a:t>Dr. </a:t>
            </a:r>
            <a:r>
              <a:rPr sz="1200" b="1" dirty="0">
                <a:latin typeface="Times New Roman"/>
                <a:cs typeface="Times New Roman"/>
              </a:rPr>
              <a:t>Miguel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Israel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Bennasar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García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/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Ceferina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Cabrera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Félix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677406" y="8918085"/>
            <a:ext cx="180975" cy="13906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sz="800" b="1" spc="-25" dirty="0">
                <a:latin typeface="Times New Roman"/>
                <a:cs typeface="Times New Roman"/>
              </a:rPr>
              <a:t>101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C5B49185-AD74-84CD-5012-8B1F318B78EE}"/>
              </a:ext>
            </a:extLst>
          </p:cNvPr>
          <p:cNvGrpSpPr/>
          <p:nvPr/>
        </p:nvGrpSpPr>
        <p:grpSpPr>
          <a:xfrm>
            <a:off x="45718" y="13665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E90AA116-CBBB-2A67-B4A4-449F67F4459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842DF4FA-4CF9-53E8-28D3-526F3A1AE62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AD651C08-D86C-9322-FEBE-1C0D849FF189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70BAB1B0-642B-ABA6-EE59-ECF9BA1C0D1B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832CBCD8-B71F-ED89-FCB7-343DC678D6E9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29823033-7B07-953F-FD0F-6B3C64916F95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D62E19F4-3345-057B-CC4D-9CA086711221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B30A18EF-843D-5744-378F-426506B98B8A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555735"/>
              <a:ext cx="6518148" cy="1600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7310" cy="69737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755"/>
              </a:spcBef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dispositivo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invita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explorar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potencialidades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cognoscitivas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afectivas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irremisiblemente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impulsan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indagación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(Fuentes,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2020).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eso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aproximarnos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allá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estándares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curriculares,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sea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ventana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irrumpir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estadios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-10" dirty="0">
                <a:latin typeface="Times New Roman"/>
                <a:cs typeface="Times New Roman"/>
              </a:rPr>
              <a:t> posibilidades.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devenir,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plausible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puntualizar,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algunos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escenarios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posibles,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sistemas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línea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digitales,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profesores,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asumiendo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conciencia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cultural. </a:t>
            </a:r>
            <a:r>
              <a:rPr sz="1200" dirty="0">
                <a:latin typeface="Times New Roman"/>
                <a:cs typeface="Times New Roman"/>
              </a:rPr>
              <a:t>(Sarsa,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2015).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deviene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asunción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cultura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intercambios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pedagógicos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importancia,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reflexiones,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investigaciones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circulan,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investigaciones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académicas, </a:t>
            </a:r>
            <a:r>
              <a:rPr sz="1200" dirty="0">
                <a:latin typeface="Times New Roman"/>
                <a:cs typeface="Times New Roman"/>
              </a:rPr>
              <a:t>refieren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precisamente,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que,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reservas,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dilucidar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(Fernández- </a:t>
            </a:r>
            <a:r>
              <a:rPr sz="1200" dirty="0">
                <a:latin typeface="Times New Roman"/>
                <a:cs typeface="Times New Roman"/>
              </a:rPr>
              <a:t>Cruz,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&amp;</a:t>
            </a:r>
            <a:r>
              <a:rPr sz="1200" spc="-10" dirty="0">
                <a:latin typeface="Times New Roman"/>
                <a:cs typeface="Times New Roman"/>
              </a:rPr>
              <a:t> Fernández-</a:t>
            </a:r>
            <a:r>
              <a:rPr sz="1200" dirty="0">
                <a:latin typeface="Times New Roman"/>
                <a:cs typeface="Times New Roman"/>
              </a:rPr>
              <a:t>Díaz,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2018).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crítico,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oportunidad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intercambios,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sosegada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ventajas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limitaciones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deriva,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“…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contribuyen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conocimiento,…”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(González,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2018,</a:t>
            </a:r>
            <a:r>
              <a:rPr sz="1200" spc="3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p.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30),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universitaria.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permitió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explora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constitutivos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nueva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tecnológico,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estadios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emergente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spc="-10" dirty="0">
                <a:latin typeface="Times New Roman"/>
                <a:cs typeface="Times New Roman"/>
              </a:rPr>
              <a:t>necesaria.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DISCUSIÓN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/ </a:t>
            </a:r>
            <a:r>
              <a:rPr sz="1200" b="1" spc="-10" dirty="0">
                <a:latin typeface="Times New Roman"/>
                <a:cs typeface="Times New Roman"/>
              </a:rPr>
              <a:t>CONCLUSIONES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puesto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unos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desafíos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rigor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enorme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histórico.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también </a:t>
            </a:r>
            <a:r>
              <a:rPr sz="1200" dirty="0">
                <a:latin typeface="Times New Roman"/>
                <a:cs typeface="Times New Roman"/>
              </a:rPr>
              <a:t>supone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aquellas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aún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rezagadas,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esfuerzos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mayores,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“…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definitiva,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construyendo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entramado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sentidos </a:t>
            </a:r>
            <a:r>
              <a:rPr sz="1200" dirty="0">
                <a:latin typeface="Times New Roman"/>
                <a:cs typeface="Times New Roman"/>
              </a:rPr>
              <a:t>alrededor 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escuela”.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(Rueda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Quintana,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2013,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96)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definitiva,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viene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cultura </a:t>
            </a:r>
            <a:r>
              <a:rPr sz="1200" dirty="0">
                <a:latin typeface="Times New Roman"/>
                <a:cs typeface="Times New Roman"/>
              </a:rPr>
              <a:t>pedagógica,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claustros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pedagógico.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celulares, </a:t>
            </a:r>
            <a:r>
              <a:rPr sz="1200" dirty="0">
                <a:latin typeface="Times New Roman"/>
                <a:cs typeface="Times New Roman"/>
              </a:rPr>
              <a:t>computadoras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individuales,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televisión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digitales.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mediados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ochenta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estudiado.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esta </a:t>
            </a:r>
            <a:r>
              <a:rPr sz="1200" dirty="0">
                <a:latin typeface="Times New Roman"/>
                <a:cs typeface="Times New Roman"/>
              </a:rPr>
              <a:t>época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cuestionamientos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validez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spc="-10" dirty="0">
                <a:latin typeface="Times New Roman"/>
                <a:cs typeface="Times New Roman"/>
              </a:rPr>
              <a:t>educación.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0132" y="8233494"/>
            <a:ext cx="4236720" cy="62039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9695" marR="92075" algn="ctr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Cultura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Digital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Hoy,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Crítica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75"/>
              </a:spcBef>
            </a:pPr>
            <a:r>
              <a:rPr sz="1200" b="1" spc="-35" dirty="0">
                <a:latin typeface="Times New Roman"/>
                <a:cs typeface="Times New Roman"/>
              </a:rPr>
              <a:t>Dr. </a:t>
            </a:r>
            <a:r>
              <a:rPr sz="1200" b="1" dirty="0">
                <a:latin typeface="Times New Roman"/>
                <a:cs typeface="Times New Roman"/>
              </a:rPr>
              <a:t>Miguel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Israel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Bennasar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García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/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Ceferina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Cabrera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Félix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6388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102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2E1CF509-FB36-968D-EA6F-56EB664D904F}"/>
              </a:ext>
            </a:extLst>
          </p:cNvPr>
          <p:cNvGrpSpPr/>
          <p:nvPr/>
        </p:nvGrpSpPr>
        <p:grpSpPr>
          <a:xfrm>
            <a:off x="123444" y="96561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D0BB3FEF-C094-1058-2A7B-EF2E57D5A7F3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FF40AA65-71CD-7650-A874-63BCC9CA2C3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B0791380-DAAC-EB00-0235-D445D6745589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7A0F7957-6DAF-8C86-8748-C37D350CEFE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2A15059A-4F1E-3FE1-F087-F2703DE4A16F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72E0EA5D-AC9C-AD19-5E3F-73BE8C114562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433F468C-F392-BFEC-A001-C6B94EE70D4A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91568897-9F8C-5C5D-D17B-22B136FEC564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555735"/>
              <a:ext cx="6518148" cy="1600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79210" cy="29832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40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consiguiente,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considerar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que,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fortalezas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múltiples,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estas </a:t>
            </a:r>
            <a:r>
              <a:rPr sz="1200" dirty="0">
                <a:latin typeface="Times New Roman"/>
                <a:cs typeface="Times New Roman"/>
              </a:rPr>
              <a:t>dependen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su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 debe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oportunidades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brinda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cultura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digital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avanzar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tradicional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 </a:t>
            </a:r>
            <a:r>
              <a:rPr sz="1200" dirty="0">
                <a:latin typeface="Times New Roman"/>
                <a:cs typeface="Times New Roman"/>
              </a:rPr>
              <a:t>únicamente,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“habilidad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organizada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adaptarse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cambia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rápidamente,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combinando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adquisición,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operaciones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planeadas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consecuencia”.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(Dedijer,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1980,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37).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analizado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reporta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grandes </a:t>
            </a:r>
            <a:r>
              <a:rPr sz="1200" dirty="0">
                <a:latin typeface="Times New Roman"/>
                <a:cs typeface="Times New Roman"/>
              </a:rPr>
              <a:t>avances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imaginario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muchos </a:t>
            </a:r>
            <a:r>
              <a:rPr sz="1200" dirty="0">
                <a:latin typeface="Times New Roman"/>
                <a:cs typeface="Times New Roman"/>
              </a:rPr>
              <a:t>casos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modificado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tradicional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transferencia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razones,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impacto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considerando 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creencias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empleados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escenarios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educativos.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0132" y="8233494"/>
            <a:ext cx="4236720" cy="62039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9695" marR="92075" algn="ctr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Cultura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Digital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Hoy,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Crítica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75"/>
              </a:spcBef>
            </a:pPr>
            <a:r>
              <a:rPr sz="1200" b="1" spc="-35" dirty="0">
                <a:latin typeface="Times New Roman"/>
                <a:cs typeface="Times New Roman"/>
              </a:rPr>
              <a:t>Dr. </a:t>
            </a:r>
            <a:r>
              <a:rPr sz="1200" b="1" dirty="0">
                <a:latin typeface="Times New Roman"/>
                <a:cs typeface="Times New Roman"/>
              </a:rPr>
              <a:t>Miguel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Israel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Bennasar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García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/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Ceferina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Cabrera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Félix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6388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103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0F66E67-5203-3AC8-755E-A28BA3C2BBF2}"/>
              </a:ext>
            </a:extLst>
          </p:cNvPr>
          <p:cNvGrpSpPr/>
          <p:nvPr/>
        </p:nvGrpSpPr>
        <p:grpSpPr>
          <a:xfrm>
            <a:off x="95504" y="100116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4FECBE05-1202-83E4-71BA-7ACE771FCA63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58841E98-8801-F2FC-0A30-3C78DC3C6EA5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159930BC-F407-0B59-B22C-7AFF709C4B3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58A0D03C-4204-6038-E7FB-093CDC8C8B78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DFCEBB4D-EFEA-722E-54ED-C4825BDE572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A7D49FC3-CF59-0ADC-FECF-00CC57BE9E98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CF03F0B5-3207-8752-251D-92FCA673B86A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61D1182A-E67C-4D30-924F-A38DE295BA8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555735"/>
              <a:ext cx="6518148" cy="1600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80480" cy="659154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53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755"/>
              </a:spcBef>
            </a:pPr>
            <a:r>
              <a:rPr sz="1200" b="1" spc="-10" dirty="0">
                <a:latin typeface="Times New Roman"/>
                <a:cs typeface="Times New Roman"/>
              </a:rPr>
              <a:t>Referencias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7620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Acosta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Estrada,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Díaz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Gispert,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(2015).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Desafíos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Universidad</a:t>
            </a:r>
            <a:r>
              <a:rPr sz="1200" i="1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Otavalo</a:t>
            </a:r>
            <a:r>
              <a:rPr sz="1200" i="1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el</a:t>
            </a:r>
            <a:r>
              <a:rPr sz="1200" i="1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siglo</a:t>
            </a:r>
            <a:r>
              <a:rPr sz="1200" i="1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XXI.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Revista Estrategia y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Gestión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Universitaria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,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Vol.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3,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No.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2.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Pp.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108-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119,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http://revistas.unica.cu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6350" indent="-36322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Altuve</a:t>
            </a:r>
            <a:r>
              <a:rPr sz="1200" spc="1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Z.,</a:t>
            </a:r>
            <a:r>
              <a:rPr sz="1200" spc="11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M.</a:t>
            </a:r>
            <a:r>
              <a:rPr sz="1200" spc="11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(2004).</a:t>
            </a:r>
            <a:r>
              <a:rPr sz="1200" spc="1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El</a:t>
            </a:r>
            <a:r>
              <a:rPr sz="1200" i="1" spc="11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¿para</a:t>
            </a:r>
            <a:r>
              <a:rPr sz="1200" i="1" spc="11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qué?</a:t>
            </a:r>
            <a:r>
              <a:rPr sz="1200" i="1" spc="11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1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1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educación.</a:t>
            </a:r>
            <a:r>
              <a:rPr sz="1200" i="1" spc="1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Revista</a:t>
            </a:r>
            <a:r>
              <a:rPr sz="1200" i="1" spc="1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del</a:t>
            </a:r>
            <a:r>
              <a:rPr sz="1200" i="1" spc="1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Instituto</a:t>
            </a:r>
            <a:r>
              <a:rPr sz="1200" i="1" spc="1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Pedagógico</a:t>
            </a:r>
            <a:r>
              <a:rPr sz="1200" i="1" spc="1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1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Miranda </a:t>
            </a:r>
            <a:r>
              <a:rPr sz="1200" i="1" dirty="0">
                <a:latin typeface="Times New Roman"/>
                <a:cs typeface="Times New Roman"/>
              </a:rPr>
              <a:t>“José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Manuel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Siso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Martínez”</a:t>
            </a:r>
            <a:r>
              <a:rPr sz="1200" i="1" spc="-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4,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No.1.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ISSN: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1317-</a:t>
            </a:r>
            <a:r>
              <a:rPr sz="1200" dirty="0">
                <a:latin typeface="Times New Roman"/>
                <a:cs typeface="Times New Roman"/>
              </a:rPr>
              <a:t>3707,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Venezuela.</a:t>
            </a: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Angelini,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(2016).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Integration</a:t>
            </a:r>
            <a:r>
              <a:rPr sz="1200" i="1" spc="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of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the</a:t>
            </a:r>
            <a:r>
              <a:rPr sz="1200" i="1" spc="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Pedagogical</a:t>
            </a:r>
            <a:r>
              <a:rPr sz="1200" i="1" spc="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Models</a:t>
            </a:r>
            <a:r>
              <a:rPr sz="1200" i="1" spc="4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‘Simulation’</a:t>
            </a:r>
            <a:r>
              <a:rPr sz="1200" i="1" spc="-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and</a:t>
            </a:r>
            <a:r>
              <a:rPr sz="1200" i="1" spc="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‘Flipped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Classroom</a:t>
            </a:r>
            <a:r>
              <a:rPr sz="1200" dirty="0">
                <a:latin typeface="Times New Roman"/>
                <a:cs typeface="Times New Roman"/>
              </a:rPr>
              <a:t>’,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</a:t>
            </a:r>
            <a:endParaRPr sz="1200" dirty="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i="1" spc="-20" dirty="0">
                <a:latin typeface="Times New Roman"/>
                <a:cs typeface="Times New Roman"/>
              </a:rPr>
              <a:t>Teacher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Instruction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pp.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1-</a:t>
            </a:r>
            <a:r>
              <a:rPr sz="1200" dirty="0">
                <a:latin typeface="Times New Roman"/>
                <a:cs typeface="Times New Roman"/>
              </a:rPr>
              <a:t>8.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DOI: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2158244016636430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Aznar,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Vinculación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Tecnología</a:t>
            </a:r>
            <a:r>
              <a:rPr sz="1200" i="1" spc="1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Educativa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</a:t>
            </a:r>
            <a:r>
              <a:rPr sz="1200" i="1" spc="1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Desarrollo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Socioeconómico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el </a:t>
            </a:r>
            <a:r>
              <a:rPr sz="1200" i="1" dirty="0">
                <a:latin typeface="Times New Roman"/>
                <a:cs typeface="Times New Roman"/>
              </a:rPr>
              <a:t>contexto</a:t>
            </a:r>
            <a:r>
              <a:rPr sz="1200" i="1" spc="2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educación</a:t>
            </a:r>
            <a:r>
              <a:rPr sz="1200" i="1" spc="25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superior</a:t>
            </a:r>
            <a:r>
              <a:rPr sz="1200" i="1" spc="25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venezolana,</a:t>
            </a:r>
            <a:r>
              <a:rPr sz="1200" i="1" spc="2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Sistematización</a:t>
            </a:r>
            <a:r>
              <a:rPr sz="1200" i="1" spc="2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desde</a:t>
            </a:r>
            <a:r>
              <a:rPr sz="1200" i="1" spc="2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una</a:t>
            </a:r>
            <a:r>
              <a:rPr sz="1200" i="1" spc="25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experiencia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Tesis </a:t>
            </a:r>
            <a:r>
              <a:rPr sz="1200" dirty="0">
                <a:latin typeface="Times New Roman"/>
                <a:cs typeface="Times New Roman"/>
              </a:rPr>
              <a:t>Doctoral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publicada,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UPEL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IPM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Castillo,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E.,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Caicedo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Rendón,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Ramírez-</a:t>
            </a:r>
            <a:r>
              <a:rPr sz="1200" dirty="0">
                <a:latin typeface="Times New Roman"/>
                <a:cs typeface="Times New Roman"/>
              </a:rPr>
              <a:t>González,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(2020).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Status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quo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redes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definidas</a:t>
            </a:r>
            <a:r>
              <a:rPr sz="1200" i="1" spc="35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por </a:t>
            </a:r>
            <a:r>
              <a:rPr sz="1200" i="1" dirty="0">
                <a:latin typeface="Times New Roman"/>
                <a:cs typeface="Times New Roman"/>
              </a:rPr>
              <a:t>software: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análisis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mapeo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científico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basado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CiteSp</a:t>
            </a:r>
            <a:r>
              <a:rPr sz="1200" dirty="0">
                <a:latin typeface="Times New Roman"/>
                <a:cs typeface="Times New Roman"/>
              </a:rPr>
              <a:t>ace.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40" dirty="0">
                <a:latin typeface="Times New Roman"/>
                <a:cs typeface="Times New Roman"/>
              </a:rPr>
              <a:t>Vol.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41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(22),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28.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Pp.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410-</a:t>
            </a:r>
            <a:r>
              <a:rPr sz="1200" spc="-20" dirty="0">
                <a:latin typeface="Times New Roman"/>
                <a:cs typeface="Times New Roman"/>
              </a:rPr>
              <a:t>426. </a:t>
            </a:r>
            <a:r>
              <a:rPr sz="1200" i="1" dirty="0">
                <a:latin typeface="Times New Roman"/>
                <a:cs typeface="Times New Roman"/>
              </a:rPr>
              <a:t>Revista Espacios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ISSN:</a:t>
            </a:r>
            <a:r>
              <a:rPr sz="1200" spc="-10" dirty="0">
                <a:latin typeface="Times New Roman"/>
                <a:cs typeface="Times New Roman"/>
              </a:rPr>
              <a:t> 0798-</a:t>
            </a:r>
            <a:r>
              <a:rPr sz="1200" dirty="0">
                <a:latin typeface="Times New Roman"/>
                <a:cs typeface="Times New Roman"/>
              </a:rPr>
              <a:t>1045,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Colombia.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Castillo, L.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Morales,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(2017).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Derechos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humanos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Universidad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Frontera: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diagnóstico </a:t>
            </a:r>
            <a:r>
              <a:rPr sz="1200" i="1" dirty="0">
                <a:latin typeface="Times New Roman"/>
                <a:cs typeface="Times New Roman"/>
              </a:rPr>
              <a:t>sobre</a:t>
            </a:r>
            <a:r>
              <a:rPr sz="1200" i="1" spc="1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conocimiento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insuficiente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estudiantes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primer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p.p.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5-</a:t>
            </a:r>
            <a:r>
              <a:rPr sz="1200" dirty="0">
                <a:latin typeface="Times New Roman"/>
                <a:cs typeface="Times New Roman"/>
              </a:rPr>
              <a:t>39.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Revista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Pedagogía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Derecho.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VOL.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4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NUM.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2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(2017).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DOI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10.5354/0719- 5885.2017.47969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Domínguez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Suárez,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(2005).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Pedagogía</a:t>
            </a:r>
            <a:r>
              <a:rPr sz="1200" i="1" spc="1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tradicional</a:t>
            </a:r>
            <a:r>
              <a:rPr sz="1200" i="1" spc="1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vs</a:t>
            </a:r>
            <a:r>
              <a:rPr sz="1200" i="1" spc="1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Pedagogía</a:t>
            </a:r>
            <a:r>
              <a:rPr sz="1200" i="1" spc="1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centradas</a:t>
            </a:r>
            <a:r>
              <a:rPr sz="1200" i="1" spc="1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1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1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estudiante</a:t>
            </a:r>
            <a:r>
              <a:rPr sz="1200" i="1" spc="11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100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la </a:t>
            </a:r>
            <a:r>
              <a:rPr sz="1200" i="1" dirty="0">
                <a:latin typeface="Times New Roman"/>
                <a:cs typeface="Times New Roman"/>
              </a:rPr>
              <a:t>formación</a:t>
            </a:r>
            <a:r>
              <a:rPr sz="1200" i="1" spc="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valores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P.p.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35" dirty="0">
                <a:latin typeface="Times New Roman"/>
                <a:cs typeface="Times New Roman"/>
              </a:rPr>
              <a:t>111-</a:t>
            </a:r>
            <a:r>
              <a:rPr sz="1200" dirty="0">
                <a:latin typeface="Times New Roman"/>
                <a:cs typeface="Times New Roman"/>
              </a:rPr>
              <a:t>120.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Revista</a:t>
            </a:r>
            <a:r>
              <a:rPr sz="1200" i="1" spc="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Investigación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Educación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ISSN: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1690-</a:t>
            </a:r>
            <a:r>
              <a:rPr sz="1200" dirty="0">
                <a:latin typeface="Times New Roman"/>
                <a:cs typeface="Times New Roman"/>
              </a:rPr>
              <a:t>1249.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Julio- </a:t>
            </a:r>
            <a:r>
              <a:rPr sz="1200" dirty="0">
                <a:latin typeface="Times New Roman"/>
                <a:cs typeface="Times New Roman"/>
              </a:rPr>
              <a:t>Diciembre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2005.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Subdirección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Posgrado,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UPEL-</a:t>
            </a:r>
            <a:r>
              <a:rPr sz="1200" dirty="0">
                <a:latin typeface="Times New Roman"/>
                <a:cs typeface="Times New Roman"/>
              </a:rPr>
              <a:t>IPM,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Venezuela.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Dedijer,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S.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(1980).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Social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Engineering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of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intelligence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for</a:t>
            </a:r>
            <a:r>
              <a:rPr sz="1200" i="1" spc="-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Development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Paris: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OED.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Fernández-</a:t>
            </a:r>
            <a:r>
              <a:rPr sz="1200" dirty="0">
                <a:latin typeface="Times New Roman"/>
                <a:cs typeface="Times New Roman"/>
              </a:rPr>
              <a:t>Cruz,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F.J.,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&amp;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Fernández-</a:t>
            </a:r>
            <a:r>
              <a:rPr sz="1200" dirty="0">
                <a:latin typeface="Times New Roman"/>
                <a:cs typeface="Times New Roman"/>
              </a:rPr>
              <a:t>Díaz,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M.J.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(2018).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proceso</a:t>
            </a:r>
            <a:r>
              <a:rPr sz="1200" i="1" spc="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integración</a:t>
            </a:r>
            <a:r>
              <a:rPr sz="1200" i="1" spc="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uso</a:t>
            </a:r>
            <a:r>
              <a:rPr sz="1200" i="1" spc="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pedagógico</a:t>
            </a:r>
            <a:r>
              <a:rPr sz="1200" i="1" spc="70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de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16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TIC</a:t>
            </a:r>
            <a:r>
              <a:rPr sz="1200" i="1" spc="17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16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16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centros</a:t>
            </a:r>
            <a:r>
              <a:rPr sz="1200" i="1" spc="16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educativos</a:t>
            </a:r>
            <a:r>
              <a:rPr sz="1200" i="1" spc="17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madrileños.</a:t>
            </a:r>
            <a:r>
              <a:rPr sz="1200" i="1" spc="16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Educación</a:t>
            </a:r>
            <a:r>
              <a:rPr sz="1200" i="1" spc="17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XX1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21(2),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395-</a:t>
            </a:r>
            <a:r>
              <a:rPr sz="1200" dirty="0">
                <a:latin typeface="Times New Roman"/>
                <a:cs typeface="Times New Roman"/>
              </a:rPr>
              <a:t>416,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spc="-20" dirty="0">
                <a:latin typeface="Times New Roman"/>
                <a:cs typeface="Times New Roman"/>
              </a:rPr>
              <a:t>doi: </a:t>
            </a:r>
            <a:r>
              <a:rPr sz="1200" spc="-10" dirty="0">
                <a:latin typeface="Times New Roman"/>
                <a:cs typeface="Times New Roman"/>
              </a:rPr>
              <a:t>10.5944/educXX1.17907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Flores,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(1994).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Hacia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una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pedagogía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conocimiento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Editorial Mc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Graw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Hill.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México.</a:t>
            </a:r>
            <a:endParaRPr sz="1200" dirty="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Freire,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(2004).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Pedagogía</a:t>
            </a:r>
            <a:r>
              <a:rPr sz="1200" i="1" spc="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Autonomía: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Saberes</a:t>
            </a:r>
            <a:r>
              <a:rPr sz="1200" i="1" spc="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Necesarios</a:t>
            </a:r>
            <a:r>
              <a:rPr sz="1200" i="1" spc="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Práctica</a:t>
            </a:r>
            <a:r>
              <a:rPr sz="1200" i="1" spc="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Educativa.</a:t>
            </a:r>
            <a:r>
              <a:rPr sz="1200" i="1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Paz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e </a:t>
            </a:r>
            <a:r>
              <a:rPr sz="1200" spc="-10" dirty="0">
                <a:latin typeface="Times New Roman"/>
                <a:cs typeface="Times New Roman"/>
              </a:rPr>
              <a:t>Terra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</a:t>
            </a:r>
            <a:r>
              <a:rPr sz="1200" spc="-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Paulo.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Brasil.</a:t>
            </a:r>
            <a:endParaRPr sz="1200" dirty="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Fuentes,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(2020).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3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supervisión</a:t>
            </a:r>
            <a:r>
              <a:rPr sz="1200" i="1" spc="4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transformadora</a:t>
            </a:r>
            <a:r>
              <a:rPr sz="1200" i="1" spc="4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4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4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Instituto</a:t>
            </a:r>
            <a:r>
              <a:rPr sz="1200" i="1" spc="409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Nacional</a:t>
            </a:r>
            <a:r>
              <a:rPr sz="1200" i="1" spc="409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4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Capacitación</a:t>
            </a:r>
            <a:r>
              <a:rPr sz="1200" i="1" spc="415" dirty="0">
                <a:latin typeface="Times New Roman"/>
                <a:cs typeface="Times New Roman"/>
              </a:rPr>
              <a:t> </a:t>
            </a:r>
            <a:r>
              <a:rPr sz="1200" i="1" spc="-50" dirty="0">
                <a:latin typeface="Times New Roman"/>
                <a:cs typeface="Times New Roman"/>
              </a:rPr>
              <a:t>y </a:t>
            </a:r>
            <a:r>
              <a:rPr sz="1200" i="1" dirty="0">
                <a:latin typeface="Times New Roman"/>
                <a:cs typeface="Times New Roman"/>
              </a:rPr>
              <a:t>Educación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Socialista</a:t>
            </a:r>
            <a:r>
              <a:rPr sz="1200" i="1" spc="1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(INCES)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17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1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Estado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Delta</a:t>
            </a:r>
            <a:r>
              <a:rPr sz="1200" i="1" spc="1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Amacuro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Revista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Multidisciplinaria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Saber </a:t>
            </a:r>
            <a:r>
              <a:rPr sz="1200" dirty="0">
                <a:latin typeface="Times New Roman"/>
                <a:cs typeface="Times New Roman"/>
              </a:rPr>
              <a:t>Universitario,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3,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69-</a:t>
            </a:r>
            <a:r>
              <a:rPr sz="1200" dirty="0">
                <a:latin typeface="Times New Roman"/>
                <a:cs typeface="Times New Roman"/>
              </a:rPr>
              <a:t>78.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Recuperado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de: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https://saber755.webnode.com.ve/_files/200000012- d44eed44f0/Saber%20Universitario%203%20-%202020-4.pdf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"/>
              </a:spcBef>
            </a:pPr>
            <a:r>
              <a:rPr sz="1200" spc="-10" dirty="0">
                <a:latin typeface="Times New Roman"/>
                <a:cs typeface="Times New Roman"/>
              </a:rPr>
              <a:t>Gadamer,</a:t>
            </a:r>
            <a:r>
              <a:rPr sz="1200" dirty="0">
                <a:latin typeface="Times New Roman"/>
                <a:cs typeface="Times New Roman"/>
              </a:rPr>
              <a:t> H.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Verdad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Método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México: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Sígueme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Ediciones,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p.p.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48-</a:t>
            </a:r>
            <a:r>
              <a:rPr sz="1200" spc="-25" dirty="0">
                <a:latin typeface="Times New Roman"/>
                <a:cs typeface="Times New Roman"/>
              </a:rPr>
              <a:t>56.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0132" y="8233494"/>
            <a:ext cx="4236720" cy="62039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9695" marR="92075" algn="ctr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Cultura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Digital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Hoy,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Crítica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75"/>
              </a:spcBef>
            </a:pPr>
            <a:r>
              <a:rPr sz="1200" b="1" spc="-35" dirty="0">
                <a:latin typeface="Times New Roman"/>
                <a:cs typeface="Times New Roman"/>
              </a:rPr>
              <a:t>Dr. </a:t>
            </a:r>
            <a:r>
              <a:rPr sz="1200" b="1" dirty="0">
                <a:latin typeface="Times New Roman"/>
                <a:cs typeface="Times New Roman"/>
              </a:rPr>
              <a:t>Miguel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Israel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Bennasar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García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/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Ceferina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Cabrera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Félix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6388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104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562B1A9C-F7D3-30DA-4DD3-76CACCD86E6D}"/>
              </a:ext>
            </a:extLst>
          </p:cNvPr>
          <p:cNvGrpSpPr/>
          <p:nvPr/>
        </p:nvGrpSpPr>
        <p:grpSpPr>
          <a:xfrm>
            <a:off x="95504" y="83277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7B6E8FAF-4891-D21E-6013-A22C3586A70B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215E485E-6E48-6338-6200-9FA420D6B828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DE684BF5-9F25-CDEB-0CFE-5847373E4FAA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9F63C9B2-8D69-4F90-537F-96DD3C39D53C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0CEB70D6-7568-4EAD-0233-1F40A75AAE15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499A5BC5-0343-8450-7BA1-8C44D7F16B5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1C3D0326-4E37-D80B-B707-01D38452BDFD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84715993-70B4-CAEE-A881-01836E26A9A2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555735"/>
              <a:ext cx="6518148" cy="1600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327456" y="1068451"/>
            <a:ext cx="6274435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58465" marR="7353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González,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(2018).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Contribuciones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usos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didácticos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TIC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formación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literaria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de </a:t>
            </a:r>
            <a:r>
              <a:rPr sz="1200" i="1" dirty="0">
                <a:latin typeface="Times New Roman"/>
                <a:cs typeface="Times New Roman"/>
              </a:rPr>
              <a:t>jóvenes</a:t>
            </a:r>
            <a:r>
              <a:rPr sz="1200" i="1" spc="38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lectores.</a:t>
            </a:r>
            <a:r>
              <a:rPr sz="1200" i="1" spc="38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Aula</a:t>
            </a:r>
            <a:r>
              <a:rPr sz="1200" i="1" spc="38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38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Encuentro,</a:t>
            </a:r>
            <a:r>
              <a:rPr sz="1200" i="1" spc="3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nº</a:t>
            </a:r>
            <a:r>
              <a:rPr sz="1200" spc="3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2,</a:t>
            </a:r>
            <a:r>
              <a:rPr sz="1200" spc="3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volumen</a:t>
            </a:r>
            <a:r>
              <a:rPr sz="1200" spc="3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20,</a:t>
            </a:r>
            <a:r>
              <a:rPr sz="1200" spc="3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pp.</a:t>
            </a:r>
            <a:r>
              <a:rPr sz="1200" spc="38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21-</a:t>
            </a:r>
            <a:r>
              <a:rPr sz="1200" dirty="0">
                <a:latin typeface="Times New Roman"/>
                <a:cs typeface="Times New Roman"/>
              </a:rPr>
              <a:t>34.</a:t>
            </a:r>
            <a:r>
              <a:rPr sz="1200" spc="385" dirty="0">
                <a:latin typeface="Times New Roman"/>
                <a:cs typeface="Times New Roman"/>
              </a:rPr>
              <a:t>  </a:t>
            </a:r>
            <a:r>
              <a:rPr sz="1200" spc="-20" dirty="0">
                <a:latin typeface="Times New Roman"/>
                <a:cs typeface="Times New Roman"/>
              </a:rPr>
              <a:t>DOI: </a:t>
            </a:r>
            <a:r>
              <a:rPr sz="1200" spc="-10" dirty="0">
                <a:latin typeface="Times New Roman"/>
                <a:cs typeface="Times New Roman"/>
              </a:rPr>
              <a:t>https://dx.doi.org/10.17561/ae.v20i2.2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Lanz,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(2005).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1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Arte</a:t>
            </a:r>
            <a:r>
              <a:rPr sz="1200" i="1" spc="1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Pensar</a:t>
            </a:r>
            <a:r>
              <a:rPr sz="1200" i="1" spc="11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sin</a:t>
            </a:r>
            <a:r>
              <a:rPr sz="1200" i="1" spc="1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Paradigmas</a:t>
            </a:r>
            <a:r>
              <a:rPr sz="1200" i="1" spc="1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11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revista</a:t>
            </a:r>
            <a:r>
              <a:rPr sz="1200" i="1" spc="11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Educare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Nº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30.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Julio-Agosto- Septiembre.</a:t>
            </a:r>
            <a:endParaRPr sz="1200" dirty="0">
              <a:latin typeface="Times New Roman"/>
              <a:cs typeface="Times New Roman"/>
            </a:endParaRPr>
          </a:p>
          <a:p>
            <a:pPr marL="375285" marR="889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López,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(2009).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Experiencia</a:t>
            </a:r>
            <a:r>
              <a:rPr sz="1200" i="1" spc="2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Estética,</a:t>
            </a:r>
            <a:r>
              <a:rPr sz="1200" i="1" spc="2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Fuente</a:t>
            </a:r>
            <a:r>
              <a:rPr sz="1200" i="1" spc="2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Inagotable</a:t>
            </a:r>
            <a:r>
              <a:rPr sz="1200" i="1" spc="2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Formación</a:t>
            </a:r>
            <a:r>
              <a:rPr sz="1200" i="1" spc="2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Humana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México: </a:t>
            </a:r>
            <a:r>
              <a:rPr sz="1200" dirty="0">
                <a:latin typeface="Times New Roman"/>
                <a:cs typeface="Times New Roman"/>
              </a:rPr>
              <a:t>Editorial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Trillas,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p.p.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4-</a:t>
            </a:r>
            <a:r>
              <a:rPr sz="1200" spc="-25" dirty="0">
                <a:latin typeface="Times New Roman"/>
                <a:cs typeface="Times New Roman"/>
              </a:rPr>
              <a:t>11.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Márquez,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(2016).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Editorial.,</a:t>
            </a:r>
            <a:r>
              <a:rPr sz="1200" i="1" spc="1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90" dirty="0"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desigualdad</a:t>
            </a:r>
            <a:r>
              <a:rPr sz="1200" i="1" spc="2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social</a:t>
            </a:r>
            <a:r>
              <a:rPr sz="1200" i="1" spc="20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1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las</a:t>
            </a:r>
            <a:r>
              <a:rPr sz="1200" i="1" spc="1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reformas</a:t>
            </a:r>
            <a:r>
              <a:rPr sz="1200" i="1" spc="2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educativas.</a:t>
            </a:r>
            <a:r>
              <a:rPr sz="1200" i="1" spc="1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2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A.</a:t>
            </a:r>
            <a:r>
              <a:rPr sz="1200" i="1" spc="20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Márquez.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(Ed.),</a:t>
            </a:r>
            <a:r>
              <a:rPr sz="1200" i="1" spc="2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Perfiles</a:t>
            </a:r>
            <a:r>
              <a:rPr sz="1200" i="1" spc="2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Educativos.</a:t>
            </a:r>
            <a:r>
              <a:rPr sz="1200" i="1" spc="2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México:</a:t>
            </a:r>
            <a:r>
              <a:rPr sz="1200" spc="2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Instituto</a:t>
            </a:r>
            <a:r>
              <a:rPr sz="1200" spc="2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2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Investigaciones</a:t>
            </a:r>
            <a:r>
              <a:rPr sz="1200" spc="2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sobre</a:t>
            </a:r>
            <a:r>
              <a:rPr sz="1200" spc="2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2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Universidad</a:t>
            </a:r>
            <a:r>
              <a:rPr sz="1200" spc="30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25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la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spc="3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IISUE-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UNAM.</a:t>
            </a:r>
            <a:r>
              <a:rPr sz="1200" spc="3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Recuperado</a:t>
            </a:r>
            <a:r>
              <a:rPr sz="1200" spc="3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3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https://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www.iisue.unam.mx/perfiles/articulo/2016-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154.pdf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Marqués,</a:t>
            </a:r>
            <a:r>
              <a:rPr sz="1200" spc="3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P.</a:t>
            </a:r>
            <a:r>
              <a:rPr sz="1200" spc="30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(2012)</a:t>
            </a:r>
            <a:r>
              <a:rPr sz="1200" spc="3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Impacto</a:t>
            </a:r>
            <a:r>
              <a:rPr sz="1200" i="1" spc="30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3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las</a:t>
            </a:r>
            <a:r>
              <a:rPr sz="1200" i="1" spc="3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TIC</a:t>
            </a:r>
            <a:r>
              <a:rPr sz="1200" i="1" spc="30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30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30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educación:</a:t>
            </a:r>
            <a:r>
              <a:rPr sz="1200" i="1" spc="3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funciones</a:t>
            </a:r>
            <a:r>
              <a:rPr sz="1200" i="1" spc="3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3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limitaciones.</a:t>
            </a:r>
            <a:r>
              <a:rPr sz="1200" i="1" spc="30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Revista</a:t>
            </a:r>
            <a:r>
              <a:rPr sz="1200" i="1" spc="3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de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investigación</a:t>
            </a:r>
            <a:r>
              <a:rPr sz="1200" i="1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Editada</a:t>
            </a:r>
            <a:r>
              <a:rPr sz="1200" i="1" spc="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por</a:t>
            </a:r>
            <a:r>
              <a:rPr sz="1200" i="1" spc="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Área</a:t>
            </a:r>
            <a:r>
              <a:rPr sz="1200" i="1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Innovación</a:t>
            </a:r>
            <a:r>
              <a:rPr sz="1200" i="1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Desarrollo,</a:t>
            </a:r>
            <a:r>
              <a:rPr sz="1200" i="1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S.L.</a:t>
            </a:r>
            <a:r>
              <a:rPr sz="1200" spc="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Vol.</a:t>
            </a:r>
            <a:r>
              <a:rPr sz="1200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(3)</a:t>
            </a:r>
            <a:r>
              <a:rPr sz="1200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p.p.</a:t>
            </a:r>
            <a:r>
              <a:rPr sz="1200" spc="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12.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Recuperado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de:</a:t>
            </a:r>
            <a:r>
              <a:rPr sz="1200" spc="30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http://www.3ciencias.com/wp-content/uploads/2013/01/impacto-de-las-tic.pdf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tabLst>
                <a:tab pos="1468120" algn="l"/>
                <a:tab pos="2259330" algn="l"/>
                <a:tab pos="2923540" algn="l"/>
                <a:tab pos="3790950" algn="l"/>
                <a:tab pos="4463415" algn="l"/>
                <a:tab pos="5617210" algn="l"/>
              </a:tabLst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Médicis</a:t>
            </a:r>
            <a:r>
              <a:rPr sz="1200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Taticuan,</a:t>
            </a:r>
            <a:r>
              <a:rPr sz="1200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J.</a:t>
            </a:r>
            <a:r>
              <a:rPr sz="1200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(2018).</a:t>
            </a:r>
            <a:r>
              <a:rPr sz="1200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Implementación</a:t>
            </a:r>
            <a:r>
              <a:rPr sz="1200" i="1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las</a:t>
            </a:r>
            <a:r>
              <a:rPr sz="1200" i="1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TIC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los</a:t>
            </a:r>
            <a:r>
              <a:rPr sz="1200" i="1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procesos</a:t>
            </a:r>
            <a:r>
              <a:rPr sz="1200" i="1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lectura</a:t>
            </a:r>
            <a:r>
              <a:rPr sz="1200" i="1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escritura</a:t>
            </a:r>
            <a:r>
              <a:rPr sz="1200" i="1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los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estudiantes</a:t>
            </a:r>
            <a:r>
              <a:rPr sz="1200" i="1" spc="2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2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grado</a:t>
            </a:r>
            <a:r>
              <a:rPr sz="1200" i="1" spc="2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cuarto</a:t>
            </a:r>
            <a:r>
              <a:rPr sz="1200" i="1" spc="25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del</a:t>
            </a:r>
            <a:r>
              <a:rPr sz="1200" i="1" spc="25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Instituto</a:t>
            </a:r>
            <a:r>
              <a:rPr sz="1200" i="1" spc="25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Champagnat</a:t>
            </a:r>
            <a:r>
              <a:rPr sz="1200" i="1" spc="25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2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Pasto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2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UNIVERSIDAD</a:t>
            </a:r>
            <a:r>
              <a:rPr sz="1200" spc="25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SANTO TOMÁS: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tesis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grado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no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publicada,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Colombia. https://repository.usta.edu.co/bitstream/handle/11634/10585/M%C3%A9dicistaticuan2018.pdf? sequence=1&amp;isAllowed=y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Pérez-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Rave,</a:t>
            </a:r>
            <a:r>
              <a:rPr sz="1200" spc="1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J.,</a:t>
            </a:r>
            <a:r>
              <a:rPr sz="1200" spc="1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Jaramillo-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Álvarez,</a:t>
            </a:r>
            <a:r>
              <a:rPr sz="1200" spc="1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G.</a:t>
            </a:r>
            <a:r>
              <a:rPr sz="1200" spc="1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1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Correa-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morales,</a:t>
            </a:r>
            <a:r>
              <a:rPr sz="1200" spc="1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J.</a:t>
            </a:r>
            <a:r>
              <a:rPr sz="1200" spc="1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(2020).</a:t>
            </a:r>
            <a:r>
              <a:rPr sz="1200" spc="1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Desafíos</a:t>
            </a:r>
            <a:r>
              <a:rPr sz="1200" i="1" spc="1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1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oportunidades</a:t>
            </a:r>
            <a:r>
              <a:rPr sz="1200" i="1" spc="1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1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la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minería</a:t>
            </a:r>
            <a:r>
              <a:rPr sz="1200" i="1" spc="1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1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datos/texto</a:t>
            </a:r>
            <a:r>
              <a:rPr sz="1200" i="1" spc="1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1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1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selección</a:t>
            </a:r>
            <a:r>
              <a:rPr sz="1200" i="1" spc="1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1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persona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l.</a:t>
            </a:r>
            <a:r>
              <a:rPr sz="1200" spc="1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Vol.</a:t>
            </a:r>
            <a:r>
              <a:rPr sz="1200" spc="1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41</a:t>
            </a:r>
            <a:r>
              <a:rPr sz="1200" spc="1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(22),</a:t>
            </a:r>
            <a:r>
              <a:rPr sz="1200" spc="1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Art.</a:t>
            </a:r>
            <a:r>
              <a:rPr sz="1200" spc="1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23.</a:t>
            </a:r>
            <a:r>
              <a:rPr sz="1200" spc="1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Revista</a:t>
            </a:r>
            <a:r>
              <a:rPr sz="1200" spc="1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Espacios.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ISSN:</a:t>
            </a:r>
            <a:r>
              <a:rPr sz="1200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0798-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1045,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Colombia.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Pimentel,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D.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(2004),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Superconectados.</a:t>
            </a:r>
            <a:r>
              <a:rPr sz="1200" i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Montagu y</a:t>
            </a:r>
            <a:r>
              <a:rPr sz="1200" i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ots.,</a:t>
            </a:r>
            <a:r>
              <a:rPr sz="1200" i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Cultura</a:t>
            </a:r>
            <a:r>
              <a:rPr sz="1200" i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digital.</a:t>
            </a:r>
            <a:r>
              <a:rPr sz="1200" i="1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Comunicación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10" dirty="0">
                <a:latin typeface="Times New Roman"/>
                <a:cs typeface="Times New Roman"/>
              </a:rPr>
              <a:t> sociedad</a:t>
            </a:r>
            <a:r>
              <a:rPr sz="1200" spc="-10" dirty="0">
                <a:latin typeface="Times New Roman"/>
                <a:cs typeface="Times New Roman"/>
              </a:rPr>
              <a:t>, Buenos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Aires,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Paidós.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Quintana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Cabanas,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J.M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(2001).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creencias</a:t>
            </a:r>
            <a:r>
              <a:rPr sz="1200" i="1" spc="1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1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educación.</a:t>
            </a:r>
            <a:r>
              <a:rPr sz="1200" i="1" spc="1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Pedagogía</a:t>
            </a:r>
            <a:r>
              <a:rPr sz="1200" i="1" spc="1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Cos</a:t>
            </a:r>
            <a:r>
              <a:rPr sz="1200" dirty="0">
                <a:latin typeface="Times New Roman"/>
                <a:cs typeface="Times New Roman"/>
              </a:rPr>
              <a:t>movisional.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Madrid:</a:t>
            </a:r>
            <a:endParaRPr sz="1200" dirty="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Herder.</a:t>
            </a:r>
            <a:endParaRPr sz="1200" dirty="0">
              <a:latin typeface="Times New Roman"/>
              <a:cs typeface="Times New Roman"/>
            </a:endParaRPr>
          </a:p>
          <a:p>
            <a:pPr marL="375285" marR="889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Rueda,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Quintana,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(2013).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Ellos</a:t>
            </a:r>
            <a:r>
              <a:rPr sz="1200" i="1" spc="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Vienen</a:t>
            </a:r>
            <a:r>
              <a:rPr sz="1200" i="1" spc="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Chip</a:t>
            </a:r>
            <a:r>
              <a:rPr sz="1200" i="1" spc="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Incorporado:</a:t>
            </a:r>
            <a:r>
              <a:rPr sz="1200" i="1" spc="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Aproximación</a:t>
            </a:r>
            <a:r>
              <a:rPr sz="1200" i="1" spc="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4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Cultura </a:t>
            </a:r>
            <a:r>
              <a:rPr sz="1200" i="1" dirty="0">
                <a:latin typeface="Times New Roman"/>
                <a:cs typeface="Times New Roman"/>
              </a:rPr>
              <a:t>Informática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Escolar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Colombia.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tabLst>
                <a:tab pos="1558290" algn="l"/>
                <a:tab pos="2875280" algn="l"/>
                <a:tab pos="3591560" algn="l"/>
                <a:tab pos="4771390" algn="l"/>
                <a:tab pos="6073140" algn="l"/>
              </a:tabLst>
            </a:pPr>
            <a:r>
              <a:rPr sz="1200" dirty="0">
                <a:latin typeface="Times New Roman"/>
                <a:cs typeface="Times New Roman"/>
              </a:rPr>
              <a:t>Sarsa, J. (2015).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Influencia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aprendizaje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aplicación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sistema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online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distribución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de </a:t>
            </a:r>
            <a:r>
              <a:rPr sz="1200" i="1" dirty="0">
                <a:latin typeface="Times New Roman"/>
                <a:cs typeface="Times New Roman"/>
              </a:rPr>
              <a:t>contenidos</a:t>
            </a:r>
            <a:r>
              <a:rPr sz="1200" i="1" spc="4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multimedia</a:t>
            </a:r>
            <a:r>
              <a:rPr sz="1200" i="1" spc="4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43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streaming</a:t>
            </a:r>
            <a:r>
              <a:rPr sz="1200" i="1" spc="4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4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vídeo.</a:t>
            </a:r>
            <a:r>
              <a:rPr sz="1200" i="1" spc="459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(Tesis</a:t>
            </a:r>
            <a:r>
              <a:rPr sz="1200" i="1" spc="4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doctoral).</a:t>
            </a:r>
            <a:r>
              <a:rPr sz="1200" i="1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España.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Recuperado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de: </a:t>
            </a:r>
            <a:r>
              <a:rPr sz="1200" spc="-10" dirty="0">
                <a:latin typeface="Times New Roman"/>
                <a:cs typeface="Times New Roman"/>
              </a:rPr>
              <a:t>Zaragoza:</a:t>
            </a:r>
            <a:r>
              <a:rPr sz="1200" dirty="0">
                <a:latin typeface="Times New Roman"/>
                <a:cs typeface="Times New Roman"/>
              </a:rPr>
              <a:t>	</a:t>
            </a:r>
            <a:r>
              <a:rPr sz="1200" spc="-10" dirty="0">
                <a:latin typeface="Times New Roman"/>
                <a:cs typeface="Times New Roman"/>
              </a:rPr>
              <a:t>Universidad</a:t>
            </a:r>
            <a:r>
              <a:rPr sz="1200" dirty="0">
                <a:latin typeface="Times New Roman"/>
                <a:cs typeface="Times New Roman"/>
              </a:rPr>
              <a:t>	</a:t>
            </a:r>
            <a:r>
              <a:rPr sz="1200" spc="-25" dirty="0">
                <a:latin typeface="Times New Roman"/>
                <a:cs typeface="Times New Roman"/>
              </a:rPr>
              <a:t>de</a:t>
            </a:r>
            <a:r>
              <a:rPr sz="1200" dirty="0">
                <a:latin typeface="Times New Roman"/>
                <a:cs typeface="Times New Roman"/>
              </a:rPr>
              <a:t>	</a:t>
            </a:r>
            <a:r>
              <a:rPr sz="1200" spc="-10" dirty="0">
                <a:latin typeface="Times New Roman"/>
                <a:cs typeface="Times New Roman"/>
              </a:rPr>
              <a:t>Zaragoza.</a:t>
            </a:r>
            <a:r>
              <a:rPr sz="1200" dirty="0">
                <a:latin typeface="Times New Roman"/>
                <a:cs typeface="Times New Roman"/>
              </a:rPr>
              <a:t>	</a:t>
            </a:r>
            <a:r>
              <a:rPr sz="1200" spc="-10" dirty="0">
                <a:latin typeface="Times New Roman"/>
                <a:cs typeface="Times New Roman"/>
              </a:rPr>
              <a:t>Recuperado</a:t>
            </a:r>
            <a:r>
              <a:rPr sz="1200" dirty="0">
                <a:latin typeface="Times New Roman"/>
                <a:cs typeface="Times New Roman"/>
              </a:rPr>
              <a:t>	</a:t>
            </a:r>
            <a:r>
              <a:rPr sz="1200" spc="-25" dirty="0">
                <a:latin typeface="Times New Roman"/>
                <a:cs typeface="Times New Roman"/>
              </a:rPr>
              <a:t>de: </a:t>
            </a:r>
            <a:r>
              <a:rPr sz="1200" spc="-10" dirty="0">
                <a:latin typeface="Times New Roman"/>
                <a:cs typeface="Times New Roman"/>
              </a:rPr>
              <a:t>https://dialnet.unirioja.es/servlet/tesis?codigo=133114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Soto,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(2001).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Comportamiento </a:t>
            </a:r>
            <a:r>
              <a:rPr sz="1200" i="1" spc="-10" dirty="0">
                <a:latin typeface="Times New Roman"/>
                <a:cs typeface="Times New Roman"/>
              </a:rPr>
              <a:t>organizacional</a:t>
            </a:r>
            <a:r>
              <a:rPr sz="1200" spc="-10" dirty="0">
                <a:latin typeface="Times New Roman"/>
                <a:cs typeface="Times New Roman"/>
              </a:rPr>
              <a:t>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México,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Iberoamericana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Scolari,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Hacia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</a:t>
            </a:r>
            <a:r>
              <a:rPr sz="1200" i="1" spc="-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socio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semiótico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interacciones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digital</a:t>
            </a:r>
            <a:r>
              <a:rPr sz="1200" dirty="0">
                <a:latin typeface="Times New Roman"/>
                <a:cs typeface="Times New Roman"/>
              </a:rPr>
              <a:t>es,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Barcelona,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Gedisa.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0132" y="8233494"/>
            <a:ext cx="4236720" cy="62039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9695" marR="92075" algn="ctr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Cultura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Digital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Hoy,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Crítica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75"/>
              </a:spcBef>
            </a:pPr>
            <a:r>
              <a:rPr sz="1200" b="1" spc="-35" dirty="0">
                <a:latin typeface="Times New Roman"/>
                <a:cs typeface="Times New Roman"/>
              </a:rPr>
              <a:t>Dr. </a:t>
            </a:r>
            <a:r>
              <a:rPr sz="1200" b="1" dirty="0">
                <a:latin typeface="Times New Roman"/>
                <a:cs typeface="Times New Roman"/>
              </a:rPr>
              <a:t>Miguel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Israel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Bennasar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García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/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Ceferina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Cabrera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Félix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6388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105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4F500CE0-32B0-F4AB-D5A6-DE938B7FB6C2}"/>
              </a:ext>
            </a:extLst>
          </p:cNvPr>
          <p:cNvGrpSpPr/>
          <p:nvPr/>
        </p:nvGrpSpPr>
        <p:grpSpPr>
          <a:xfrm>
            <a:off x="115824" y="100076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D63578F4-FD76-21FE-E5C7-276CED841B07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D4DD0E99-F437-2890-9418-7212DAA70349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8C014F86-DA44-D284-B542-FC06E72E7134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A54AA22C-273F-B5F2-7717-8C8C16F83DFD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B5E1BB00-ECF8-CEDE-0B26-264AE42ADAFA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879FEC45-B36D-F9FA-4812-E86E36A34FA6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C00CD8B9-549C-D736-2550-B2CADBFCD8ED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AD4D244F-3968-C674-8D3C-2DE9C16E63FB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555735"/>
              <a:ext cx="6518148" cy="1600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77940" cy="24345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279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5285" marR="5080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Tamarony,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Y.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(2020).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gestión</a:t>
            </a:r>
            <a:r>
              <a:rPr sz="1200" i="1" spc="2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comunicacional</a:t>
            </a:r>
            <a:r>
              <a:rPr sz="1200" i="1" spc="2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2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25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proceso</a:t>
            </a:r>
            <a:r>
              <a:rPr sz="1200" i="1" spc="2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gerencial</a:t>
            </a:r>
            <a:r>
              <a:rPr sz="1200" i="1" spc="2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5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2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instituciones</a:t>
            </a:r>
            <a:r>
              <a:rPr sz="1200" i="1" spc="280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de </a:t>
            </a:r>
            <a:r>
              <a:rPr sz="1200" i="1" dirty="0">
                <a:latin typeface="Times New Roman"/>
                <a:cs typeface="Times New Roman"/>
              </a:rPr>
              <a:t>educación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universitaria.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Revista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Multidisciplinaria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Saber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Universi</a:t>
            </a:r>
            <a:r>
              <a:rPr sz="1200" dirty="0">
                <a:latin typeface="Times New Roman"/>
                <a:cs typeface="Times New Roman"/>
              </a:rPr>
              <a:t>tario,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18-</a:t>
            </a:r>
            <a:r>
              <a:rPr sz="1200" dirty="0">
                <a:latin typeface="Times New Roman"/>
                <a:cs typeface="Times New Roman"/>
              </a:rPr>
              <a:t>25.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Recuperado</a:t>
            </a:r>
            <a:r>
              <a:rPr sz="1200" spc="-25" dirty="0">
                <a:latin typeface="Times New Roman"/>
                <a:cs typeface="Times New Roman"/>
              </a:rPr>
              <a:t> de: </a:t>
            </a:r>
            <a:r>
              <a:rPr sz="1200" spc="-10" dirty="0">
                <a:latin typeface="Times New Roman"/>
                <a:cs typeface="Times New Roman"/>
              </a:rPr>
              <a:t>https://saber755.webnode.com.ve/_files/200000012- d44eed44f0/Saber%20Universitario%203%20-%202020-4.pdf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Torres,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(1994).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Globalización</a:t>
            </a:r>
            <a:r>
              <a:rPr sz="1200" i="1" spc="2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</a:t>
            </a:r>
            <a:r>
              <a:rPr sz="1200" i="1" spc="2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interdiscipli</a:t>
            </a:r>
            <a:r>
              <a:rPr sz="1200" dirty="0">
                <a:latin typeface="Times New Roman"/>
                <a:cs typeface="Times New Roman"/>
              </a:rPr>
              <a:t>nariedad: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integrado.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Ediciones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Morata.</a:t>
            </a:r>
            <a:endParaRPr sz="120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Madrid.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spc="-25" dirty="0">
                <a:latin typeface="Times New Roman"/>
                <a:cs typeface="Times New Roman"/>
              </a:rPr>
              <a:t>Warley,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(2003),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cultura,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versiones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defini</a:t>
            </a:r>
            <a:r>
              <a:rPr sz="1200" dirty="0">
                <a:latin typeface="Times New Roman"/>
                <a:cs typeface="Times New Roman"/>
              </a:rPr>
              <a:t>ciones, Biblos.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Buenos</a:t>
            </a:r>
            <a:r>
              <a:rPr sz="1200" spc="-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Aires.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Watts,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C.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Lee,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L.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(2017).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3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TIC</a:t>
            </a:r>
            <a:r>
              <a:rPr sz="1200" i="1" spc="3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como</a:t>
            </a:r>
            <a:r>
              <a:rPr sz="1200" i="1" spc="3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herramientas</a:t>
            </a:r>
            <a:r>
              <a:rPr sz="1200" i="1" spc="3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3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inclusión</a:t>
            </a:r>
            <a:r>
              <a:rPr sz="1200" i="1" spc="3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educativa.</a:t>
            </a:r>
            <a:r>
              <a:rPr sz="1200" i="1" spc="3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Acta</a:t>
            </a:r>
            <a:r>
              <a:rPr sz="1200" i="1" spc="3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Scientiae </a:t>
            </a:r>
            <a:r>
              <a:rPr sz="1200" dirty="0">
                <a:latin typeface="Times New Roman"/>
                <a:cs typeface="Times New Roman"/>
              </a:rPr>
              <a:t>Informaticae,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1(1),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92-</a:t>
            </a:r>
            <a:r>
              <a:rPr sz="1200" dirty="0">
                <a:latin typeface="Times New Roman"/>
                <a:cs typeface="Times New Roman"/>
              </a:rPr>
              <a:t>97.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Recuperado 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https://bit.ly/2OTWasy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spc="-20" dirty="0">
                <a:latin typeface="Times New Roman"/>
                <a:cs typeface="Times New Roman"/>
              </a:rPr>
              <a:t>Yanes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TIC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Crisis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 </a:t>
            </a:r>
            <a:r>
              <a:rPr sz="1200" i="1" spc="-10" dirty="0">
                <a:latin typeface="Times New Roman"/>
                <a:cs typeface="Times New Roman"/>
              </a:rPr>
              <a:t>Educación: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Algunas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claves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su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comprensión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Colombia.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0132" y="8233494"/>
            <a:ext cx="4236720" cy="62039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9695" marR="92075" algn="ctr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Cultura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Digital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Hoy,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Crítica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75"/>
              </a:spcBef>
            </a:pPr>
            <a:r>
              <a:rPr sz="1200" b="1" spc="-35" dirty="0">
                <a:latin typeface="Times New Roman"/>
                <a:cs typeface="Times New Roman"/>
              </a:rPr>
              <a:t>Dr. </a:t>
            </a:r>
            <a:r>
              <a:rPr sz="1200" b="1" dirty="0">
                <a:latin typeface="Times New Roman"/>
                <a:cs typeface="Times New Roman"/>
              </a:rPr>
              <a:t>Miguel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Israel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Bennasar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García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/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Ceferina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Cabrera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Félix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6388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106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DC6C6404-F161-AD0E-46F8-72218EF68D5B}"/>
              </a:ext>
            </a:extLst>
          </p:cNvPr>
          <p:cNvGrpSpPr/>
          <p:nvPr/>
        </p:nvGrpSpPr>
        <p:grpSpPr>
          <a:xfrm>
            <a:off x="109728" y="115569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B6442069-A4C1-D109-B67D-65F0462BA5D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7EE12A94-EB4D-2DCB-BCEB-CEBDF4ACB84A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A5906493-E1C4-1BC5-B47F-7C0E2F3A9C5D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3D7F1BF0-6AFF-02C7-1D61-EAA574C1009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17F92324-F223-D2D7-F1A7-947F95D7FEE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6F60E478-04EB-6EEA-FD11-0F31BBC1E475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58D8CEAB-4F6B-6CB7-845D-D8FFAD93DE44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94365149-9DE3-D0B5-D7EF-B7874BA80FE3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197353"/>
            <a:ext cx="6647815" cy="5835650"/>
            <a:chOff x="105155" y="3197353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197353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216300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216300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4611" y="234695"/>
            <a:ext cx="6212205" cy="1918335"/>
            <a:chOff x="324611" y="234695"/>
            <a:chExt cx="6212205" cy="1918335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8" y="1522095"/>
              <a:ext cx="6203315" cy="631190"/>
            </a:xfrm>
            <a:custGeom>
              <a:avLst/>
              <a:gdLst/>
              <a:ahLst/>
              <a:cxnLst/>
              <a:rect l="l" t="t" r="r" b="b"/>
              <a:pathLst>
                <a:path w="6203315" h="631189">
                  <a:moveTo>
                    <a:pt x="6202934" y="0"/>
                  </a:moveTo>
                  <a:lnTo>
                    <a:pt x="0" y="0"/>
                  </a:lnTo>
                  <a:lnTo>
                    <a:pt x="0" y="630935"/>
                  </a:lnTo>
                  <a:lnTo>
                    <a:pt x="6202934" y="630935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38220" y="1522094"/>
            <a:ext cx="6203315" cy="572593"/>
          </a:xfrm>
          <a:prstGeom prst="rect">
            <a:avLst/>
          </a:prstGeom>
          <a:ln w="25400">
            <a:solidFill>
              <a:srgbClr val="5BD078"/>
            </a:solidFill>
          </a:ln>
        </p:spPr>
        <p:txBody>
          <a:bodyPr vert="horz" wrap="square" lIns="0" tIns="4127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325"/>
              </a:spcBef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Martínez.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ts val="1320"/>
              </a:lnSpc>
              <a:spcBef>
                <a:spcPts val="5"/>
              </a:spcBef>
            </a:pPr>
            <a:r>
              <a:rPr sz="1100" dirty="0">
                <a:latin typeface="Times New Roman"/>
                <a:cs typeface="Times New Roman"/>
              </a:rPr>
              <a:t>Universidad</a:t>
            </a:r>
            <a:r>
              <a:rPr sz="1100" spc="-4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Nacional</a:t>
            </a:r>
            <a:r>
              <a:rPr sz="1100" spc="-3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Experimental</a:t>
            </a:r>
            <a:r>
              <a:rPr sz="1100" spc="-5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de</a:t>
            </a:r>
            <a:r>
              <a:rPr sz="1100" spc="-2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los</a:t>
            </a:r>
            <a:r>
              <a:rPr sz="1100" spc="-2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Llanos</a:t>
            </a:r>
            <a:r>
              <a:rPr sz="1100" spc="-2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Centrales</a:t>
            </a:r>
            <a:r>
              <a:rPr sz="1100" spc="-4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Rómulo</a:t>
            </a:r>
            <a:r>
              <a:rPr sz="1100" spc="-2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Gallegos</a:t>
            </a:r>
            <a:r>
              <a:rPr sz="1100" spc="-2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(UNERG)-</a:t>
            </a:r>
            <a:r>
              <a:rPr sz="1100" spc="5" dirty="0">
                <a:latin typeface="Times New Roman"/>
                <a:cs typeface="Times New Roman"/>
              </a:rPr>
              <a:t> </a:t>
            </a:r>
            <a:r>
              <a:rPr sz="1100" spc="-10" dirty="0">
                <a:latin typeface="Times New Roman"/>
                <a:cs typeface="Times New Roman"/>
              </a:rPr>
              <a:t>Venezuela)</a:t>
            </a:r>
            <a:endParaRPr sz="1100" dirty="0">
              <a:latin typeface="Times New Roman"/>
              <a:cs typeface="Times New Roman"/>
            </a:endParaRPr>
          </a:p>
          <a:p>
            <a:pPr marR="3175" algn="ctr">
              <a:lnSpc>
                <a:spcPts val="1440"/>
              </a:lnSpc>
            </a:pPr>
            <a:r>
              <a:rPr sz="1200" b="1" dirty="0">
                <a:latin typeface="Times New Roman"/>
                <a:cs typeface="Times New Roman"/>
              </a:rPr>
              <a:t>Correo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Electrónico: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mmartinezhiguera@gmail.com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342811" y="2153043"/>
            <a:ext cx="6203315" cy="931544"/>
          </a:xfrm>
          <a:custGeom>
            <a:avLst/>
            <a:gdLst/>
            <a:ahLst/>
            <a:cxnLst/>
            <a:rect l="l" t="t" r="r" b="b"/>
            <a:pathLst>
              <a:path w="6203315" h="931544">
                <a:moveTo>
                  <a:pt x="6202934" y="0"/>
                </a:moveTo>
                <a:lnTo>
                  <a:pt x="0" y="0"/>
                </a:lnTo>
                <a:lnTo>
                  <a:pt x="0" y="931024"/>
                </a:lnTo>
                <a:lnTo>
                  <a:pt x="6202934" y="931024"/>
                </a:lnTo>
                <a:lnTo>
                  <a:pt x="620293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338220" y="2153037"/>
            <a:ext cx="6203315" cy="931544"/>
          </a:xfrm>
          <a:prstGeom prst="rect">
            <a:avLst/>
          </a:prstGeom>
          <a:ln w="25400">
            <a:solidFill>
              <a:srgbClr val="5BD078"/>
            </a:solidFill>
          </a:ln>
        </p:spPr>
        <p:txBody>
          <a:bodyPr vert="horz" wrap="square" lIns="0" tIns="41910" rIns="0" bIns="0" rtlCol="0">
            <a:spAutoFit/>
          </a:bodyPr>
          <a:lstStyle/>
          <a:p>
            <a:pPr marL="95885" marR="75565">
              <a:lnSpc>
                <a:spcPct val="100000"/>
              </a:lnSpc>
              <a:spcBef>
                <a:spcPts val="330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este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artículo: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Mary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Martínez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</a:t>
            </a:r>
            <a:r>
              <a:rPr sz="1050" b="1" dirty="0">
                <a:latin typeface="Times New Roman"/>
                <a:cs typeface="Times New Roman"/>
              </a:rPr>
              <a:t>Entramado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Teórico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Formación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Andragógica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spc="-25" dirty="0">
                <a:latin typeface="Times New Roman"/>
                <a:cs typeface="Times New Roman"/>
              </a:rPr>
              <a:t>del </a:t>
            </a:r>
            <a:r>
              <a:rPr sz="1050" b="1" dirty="0">
                <a:latin typeface="Times New Roman"/>
                <a:cs typeface="Times New Roman"/>
              </a:rPr>
              <a:t>Docente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Universitario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el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Uso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las</a:t>
            </a:r>
            <a:r>
              <a:rPr sz="1050" b="1" spc="-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TICS”</a:t>
            </a:r>
            <a:r>
              <a:rPr sz="1050" b="1" spc="-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</a:t>
            </a:r>
            <a:r>
              <a:rPr sz="1050" b="1" spc="-10" dirty="0">
                <a:latin typeface="Times New Roman"/>
                <a:cs typeface="Times New Roman"/>
              </a:rPr>
              <a:t> (1-</a:t>
            </a:r>
            <a:r>
              <a:rPr sz="1050" b="1" spc="-25" dirty="0">
                <a:latin typeface="Times New Roman"/>
                <a:cs typeface="Times New Roman"/>
              </a:rPr>
              <a:t>15)</a:t>
            </a:r>
            <a:endParaRPr sz="1050">
              <a:latin typeface="Times New Roman"/>
              <a:cs typeface="Times New Roman"/>
            </a:endParaRPr>
          </a:p>
          <a:p>
            <a:pPr marL="239585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2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41109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2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Noviembre</a:t>
            </a:r>
            <a:r>
              <a:rPr sz="1100" b="1" spc="110" dirty="0">
                <a:latin typeface="Times New Roman"/>
                <a:cs typeface="Times New Roman"/>
              </a:rPr>
              <a:t> 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40030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2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Diciembre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04012" y="8753347"/>
            <a:ext cx="354076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Constitucional.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2016-</a:t>
            </a:r>
            <a:r>
              <a:rPr sz="1200" spc="-20" dirty="0">
                <a:latin typeface="Times New Roman"/>
                <a:cs typeface="Times New Roman"/>
              </a:rPr>
              <a:t>2017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04012" y="3213608"/>
            <a:ext cx="6416675" cy="58144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5875" algn="just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Entramado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Formación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Andragógica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Docente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Universitario en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Uso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TICS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7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RESUMEN</a:t>
            </a: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doctoral,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tuvo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entramado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formación </a:t>
            </a:r>
            <a:r>
              <a:rPr sz="1200" dirty="0">
                <a:latin typeface="Times New Roman"/>
                <a:cs typeface="Times New Roman"/>
              </a:rPr>
              <a:t>andragógica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TICS.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enmarcó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paradigma </a:t>
            </a:r>
            <a:r>
              <a:rPr sz="1200" dirty="0">
                <a:latin typeface="Times New Roman"/>
                <a:cs typeface="Times New Roman"/>
              </a:rPr>
              <a:t>postpositivista,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apoyo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hermenéutico. Se sustentó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teorías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andragógica,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285" dirty="0">
                <a:latin typeface="Times New Roman"/>
                <a:cs typeface="Times New Roman"/>
              </a:rPr>
              <a:t> 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cibernética,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virtual,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procesamiento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3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3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crítica,</a:t>
            </a:r>
            <a:r>
              <a:rPr sz="1200" spc="3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constructivismo</a:t>
            </a:r>
            <a:r>
              <a:rPr sz="1200" spc="3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3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conectivismo,</a:t>
            </a:r>
            <a:r>
              <a:rPr sz="1200" spc="355" dirty="0">
                <a:latin typeface="Times New Roman"/>
                <a:cs typeface="Times New Roman"/>
              </a:rPr>
              <a:t>    </a:t>
            </a:r>
            <a:r>
              <a:rPr sz="1200" dirty="0">
                <a:latin typeface="Times New Roman"/>
                <a:cs typeface="Times New Roman"/>
              </a:rPr>
              <a:t>neohumanista,</a:t>
            </a:r>
            <a:r>
              <a:rPr sz="1200" spc="36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visión </a:t>
            </a:r>
            <a:r>
              <a:rPr sz="1200" dirty="0">
                <a:latin typeface="Times New Roman"/>
                <a:cs typeface="Times New Roman"/>
              </a:rPr>
              <a:t>transdisciplinaria,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complejo.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claves: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cuatro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(4)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Gallegos: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(2)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(2)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empleó</a:t>
            </a:r>
            <a:r>
              <a:rPr sz="1200" spc="33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profundidad,</a:t>
            </a:r>
            <a:r>
              <a:rPr sz="1200" spc="2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guion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protocolar</a:t>
            </a:r>
            <a:r>
              <a:rPr sz="1200" spc="2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recurrió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categorización,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posteriormente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estos </a:t>
            </a:r>
            <a:r>
              <a:rPr sz="1200" dirty="0">
                <a:latin typeface="Times New Roman"/>
                <a:cs typeface="Times New Roman"/>
              </a:rPr>
              <a:t>generaron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hallazgos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emergentes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analizados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sistémica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andragógica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destacaron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lang="es-ES" sz="1100" dirty="0">
                <a:latin typeface="Times New Roman"/>
                <a:cs typeface="Times New Roman"/>
              </a:rPr>
              <a:t>TICS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andragógica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sirven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enseñar,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aportan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usada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facilitador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invención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dando </a:t>
            </a:r>
            <a:r>
              <a:rPr sz="1200" dirty="0">
                <a:latin typeface="Times New Roman"/>
                <a:cs typeface="Times New Roman"/>
              </a:rPr>
              <a:t>pasos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saberes.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lado,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deberían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utilizar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praxis </a:t>
            </a:r>
            <a:r>
              <a:rPr sz="1200" dirty="0">
                <a:latin typeface="Times New Roman"/>
                <a:cs typeface="Times New Roman"/>
              </a:rPr>
              <a:t>andragógica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cotidiana,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dinámica,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particularidad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distancia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flexibilizar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aprendizaje.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consiguiente,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Quehacer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imbricarse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cambios </a:t>
            </a:r>
            <a:r>
              <a:rPr sz="1200" dirty="0">
                <a:latin typeface="Times New Roman"/>
                <a:cs typeface="Times New Roman"/>
              </a:rPr>
              <a:t>profundos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toquen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dándole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justicia 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discusión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democratización,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ecología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saberes convenientes.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Descriptores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Formación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Andragógica,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Tics</a:t>
            </a: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Reseña</a:t>
            </a:r>
            <a:r>
              <a:rPr sz="1200" b="1" spc="1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Biográfica:</a:t>
            </a:r>
            <a:r>
              <a:rPr sz="1200" b="1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Licenciada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Computación.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UNERG.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2000.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Magister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Gerencia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2006.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Abogada.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UNERG.2015.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Informática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Liceo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Joaquín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Crespo.2016-</a:t>
            </a:r>
            <a:r>
              <a:rPr sz="1200" spc="-20" dirty="0">
                <a:latin typeface="Times New Roman"/>
                <a:cs typeface="Times New Roman"/>
              </a:rPr>
              <a:t>2017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2" name="object 32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581144" y="145986"/>
            <a:ext cx="1805304" cy="893889"/>
          </a:xfrm>
          <a:prstGeom prst="rect">
            <a:avLst/>
          </a:prstGeom>
        </p:spPr>
      </p:pic>
      <p:sp>
        <p:nvSpPr>
          <p:cNvPr id="33" name="object 33"/>
          <p:cNvSpPr txBox="1"/>
          <p:nvPr/>
        </p:nvSpPr>
        <p:spPr>
          <a:xfrm>
            <a:off x="6466459" y="8861552"/>
            <a:ext cx="25400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spc="-25" dirty="0">
                <a:latin typeface="Times New Roman"/>
                <a:cs typeface="Times New Roman"/>
              </a:rPr>
              <a:t>107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4" name="Grupo 33">
            <a:extLst>
              <a:ext uri="{FF2B5EF4-FFF2-40B4-BE49-F238E27FC236}">
                <a16:creationId xmlns:a16="http://schemas.microsoft.com/office/drawing/2014/main" id="{5CDA5151-ADDA-95D3-3CE5-FFF9AC7AE3F8}"/>
              </a:ext>
            </a:extLst>
          </p:cNvPr>
          <p:cNvGrpSpPr/>
          <p:nvPr/>
        </p:nvGrpSpPr>
        <p:grpSpPr>
          <a:xfrm>
            <a:off x="96010" y="86760"/>
            <a:ext cx="6665976" cy="1452626"/>
            <a:chOff x="470065" y="1951410"/>
            <a:chExt cx="6665976" cy="1452626"/>
          </a:xfrm>
        </p:grpSpPr>
        <p:grpSp>
          <p:nvGrpSpPr>
            <p:cNvPr id="35" name="object 12">
              <a:extLst>
                <a:ext uri="{FF2B5EF4-FFF2-40B4-BE49-F238E27FC236}">
                  <a16:creationId xmlns:a16="http://schemas.microsoft.com/office/drawing/2014/main" id="{40815FF1-645D-D054-FEDB-8CDB934EB05E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9" name="object 13">
                <a:extLst>
                  <a:ext uri="{FF2B5EF4-FFF2-40B4-BE49-F238E27FC236}">
                    <a16:creationId xmlns:a16="http://schemas.microsoft.com/office/drawing/2014/main" id="{943DFAD9-4BFA-3BCE-6B28-4977CEEC9933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40" name="object 14">
                <a:extLst>
                  <a:ext uri="{FF2B5EF4-FFF2-40B4-BE49-F238E27FC236}">
                    <a16:creationId xmlns:a16="http://schemas.microsoft.com/office/drawing/2014/main" id="{3C72EB38-DA14-C983-01C7-99CDBB07672D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1" name="object 15">
                <a:extLst>
                  <a:ext uri="{FF2B5EF4-FFF2-40B4-BE49-F238E27FC236}">
                    <a16:creationId xmlns:a16="http://schemas.microsoft.com/office/drawing/2014/main" id="{15000767-ABCF-A8C9-EFF6-F78D0938FE3F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2" name="object 16">
                <a:extLst>
                  <a:ext uri="{FF2B5EF4-FFF2-40B4-BE49-F238E27FC236}">
                    <a16:creationId xmlns:a16="http://schemas.microsoft.com/office/drawing/2014/main" id="{57F79F5D-4056-ADD2-805A-E6632AA89C5A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6" name="object 16">
              <a:extLst>
                <a:ext uri="{FF2B5EF4-FFF2-40B4-BE49-F238E27FC236}">
                  <a16:creationId xmlns:a16="http://schemas.microsoft.com/office/drawing/2014/main" id="{D997578E-A031-3916-A6D5-F03E375EBDC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7" name="object 25">
              <a:extLst>
                <a:ext uri="{FF2B5EF4-FFF2-40B4-BE49-F238E27FC236}">
                  <a16:creationId xmlns:a16="http://schemas.microsoft.com/office/drawing/2014/main" id="{8E340232-47C4-5451-AA9F-79323ADFDDD4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8" name="object 31">
              <a:extLst>
                <a:ext uri="{FF2B5EF4-FFF2-40B4-BE49-F238E27FC236}">
                  <a16:creationId xmlns:a16="http://schemas.microsoft.com/office/drawing/2014/main" id="{52AC3259-AF1E-FBEA-E7FD-E6C58BC686D6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259837"/>
            <a:ext cx="6647815" cy="5835650"/>
            <a:chOff x="105155" y="3259837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259837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278442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278442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179514"/>
            <a:ext cx="6228715" cy="3096260"/>
            <a:chOff x="320929" y="179514"/>
            <a:chExt cx="6228715" cy="309626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6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0" y="646328"/>
                  </a:moveTo>
                  <a:lnTo>
                    <a:pt x="6202934" y="646328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46328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2123732"/>
              <a:ext cx="6203315" cy="1139190"/>
            </a:xfrm>
            <a:custGeom>
              <a:avLst/>
              <a:gdLst/>
              <a:ahLst/>
              <a:cxnLst/>
              <a:rect l="l" t="t" r="r" b="b"/>
              <a:pathLst>
                <a:path w="6203315" h="1139189">
                  <a:moveTo>
                    <a:pt x="6202934" y="0"/>
                  </a:moveTo>
                  <a:lnTo>
                    <a:pt x="0" y="0"/>
                  </a:lnTo>
                  <a:lnTo>
                    <a:pt x="0" y="1138770"/>
                  </a:lnTo>
                  <a:lnTo>
                    <a:pt x="6202934" y="1138770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732"/>
              <a:ext cx="6203315" cy="1139190"/>
            </a:xfrm>
            <a:custGeom>
              <a:avLst/>
              <a:gdLst/>
              <a:ahLst/>
              <a:cxnLst/>
              <a:rect l="l" t="t" r="r" b="b"/>
              <a:pathLst>
                <a:path w="6203315" h="1139189">
                  <a:moveTo>
                    <a:pt x="0" y="1138770"/>
                  </a:moveTo>
                  <a:lnTo>
                    <a:pt x="6202934" y="1138770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1138770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581144" y="179514"/>
              <a:ext cx="1805304" cy="893889"/>
            </a:xfrm>
            <a:prstGeom prst="rect">
              <a:avLst/>
            </a:prstGeom>
          </p:spPr>
        </p:pic>
      </p:grpSp>
      <p:sp>
        <p:nvSpPr>
          <p:cNvPr id="31" name="object 31"/>
          <p:cNvSpPr txBox="1"/>
          <p:nvPr/>
        </p:nvSpPr>
        <p:spPr>
          <a:xfrm>
            <a:off x="236016" y="1550923"/>
            <a:ext cx="6484620" cy="759579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77470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Martínez.</a:t>
            </a:r>
            <a:endParaRPr sz="1200" dirty="0">
              <a:latin typeface="Times New Roman"/>
              <a:cs typeface="Times New Roman"/>
            </a:endParaRPr>
          </a:p>
          <a:p>
            <a:pPr marR="79375" algn="ctr">
              <a:lnSpc>
                <a:spcPts val="1320"/>
              </a:lnSpc>
              <a:spcBef>
                <a:spcPts val="5"/>
              </a:spcBef>
            </a:pPr>
            <a:r>
              <a:rPr sz="1100" dirty="0">
                <a:latin typeface="Times New Roman"/>
                <a:cs typeface="Times New Roman"/>
              </a:rPr>
              <a:t>Rómulo</a:t>
            </a:r>
            <a:r>
              <a:rPr sz="1100" spc="-1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Gallegos</a:t>
            </a:r>
            <a:r>
              <a:rPr sz="1100" spc="-3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National</a:t>
            </a:r>
            <a:r>
              <a:rPr sz="1100" spc="-5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Experimental</a:t>
            </a:r>
            <a:r>
              <a:rPr sz="1100" spc="-5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University</a:t>
            </a:r>
            <a:r>
              <a:rPr sz="1100" spc="-4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of</a:t>
            </a:r>
            <a:r>
              <a:rPr sz="1100" spc="-2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the</a:t>
            </a:r>
            <a:r>
              <a:rPr sz="1100" spc="-3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Central</a:t>
            </a:r>
            <a:r>
              <a:rPr sz="1100" spc="-4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Plains</a:t>
            </a:r>
            <a:r>
              <a:rPr sz="1100" spc="-4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(UNERG)</a:t>
            </a:r>
            <a:r>
              <a:rPr sz="1100" spc="4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-</a:t>
            </a:r>
            <a:r>
              <a:rPr sz="1100" spc="-20" dirty="0">
                <a:latin typeface="Times New Roman"/>
                <a:cs typeface="Times New Roman"/>
              </a:rPr>
              <a:t> </a:t>
            </a:r>
            <a:r>
              <a:rPr sz="1100" spc="-10" dirty="0">
                <a:latin typeface="Times New Roman"/>
                <a:cs typeface="Times New Roman"/>
              </a:rPr>
              <a:t>Venezuela)</a:t>
            </a:r>
            <a:endParaRPr sz="1100" dirty="0">
              <a:latin typeface="Times New Roman"/>
              <a:cs typeface="Times New Roman"/>
            </a:endParaRPr>
          </a:p>
          <a:p>
            <a:pPr marR="79375" algn="ctr">
              <a:lnSpc>
                <a:spcPts val="1440"/>
              </a:lnSpc>
            </a:pPr>
            <a:r>
              <a:rPr sz="1200" b="1" dirty="0">
                <a:latin typeface="Times New Roman"/>
                <a:cs typeface="Times New Roman"/>
              </a:rPr>
              <a:t>Email: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mmartinezhiguera@gmail.com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88595" marR="268605">
              <a:lnSpc>
                <a:spcPct val="100000"/>
              </a:lnSpc>
              <a:spcBef>
                <a:spcPts val="535"/>
              </a:spcBef>
            </a:pPr>
            <a:r>
              <a:rPr sz="1100" b="1" dirty="0">
                <a:latin typeface="Times New Roman"/>
                <a:cs typeface="Times New Roman"/>
              </a:rPr>
              <a:t>How</a:t>
            </a:r>
            <a:r>
              <a:rPr sz="1100" b="1" spc="19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1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cite</a:t>
            </a:r>
            <a:r>
              <a:rPr sz="1100" b="1" spc="1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this</a:t>
            </a:r>
            <a:r>
              <a:rPr sz="1100" b="1" spc="19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article:</a:t>
            </a:r>
            <a:r>
              <a:rPr sz="1100" b="1" spc="1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Mary</a:t>
            </a:r>
            <a:r>
              <a:rPr sz="1100" b="1" spc="1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Martínez</a:t>
            </a:r>
            <a:r>
              <a:rPr sz="1100" b="1" spc="1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1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</a:t>
            </a:r>
            <a:r>
              <a:rPr sz="1200" b="1" dirty="0">
                <a:latin typeface="Times New Roman"/>
                <a:cs typeface="Times New Roman"/>
              </a:rPr>
              <a:t>Theoretical</a:t>
            </a:r>
            <a:r>
              <a:rPr sz="1200" b="1" spc="2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Entrance</a:t>
            </a:r>
            <a:r>
              <a:rPr sz="1200" b="1" spc="229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2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2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Andragogical Training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University</a:t>
            </a:r>
            <a:r>
              <a:rPr sz="1200" b="1" spc="-20" dirty="0">
                <a:latin typeface="Times New Roman"/>
                <a:cs typeface="Times New Roman"/>
              </a:rPr>
              <a:t> Teacher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2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TIC”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(1-</a:t>
            </a:r>
            <a:r>
              <a:rPr sz="1200" b="1" spc="-25" dirty="0">
                <a:latin typeface="Times New Roman"/>
                <a:cs typeface="Times New Roman"/>
              </a:rPr>
              <a:t>15)</a:t>
            </a:r>
            <a:endParaRPr sz="1200" dirty="0">
              <a:latin typeface="Times New Roman"/>
              <a:cs typeface="Times New Roman"/>
            </a:endParaRPr>
          </a:p>
          <a:p>
            <a:pPr marL="3074670">
              <a:lnSpc>
                <a:spcPct val="100000"/>
              </a:lnSpc>
              <a:spcBef>
                <a:spcPts val="5"/>
              </a:spcBef>
            </a:pPr>
            <a:r>
              <a:rPr sz="1100" b="1" dirty="0">
                <a:latin typeface="Times New Roman"/>
                <a:cs typeface="Times New Roman"/>
              </a:rPr>
              <a:t>98 /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5000</a:t>
            </a:r>
            <a:endParaRPr sz="1100" dirty="0">
              <a:latin typeface="Times New Roman"/>
              <a:cs typeface="Times New Roman"/>
            </a:endParaRPr>
          </a:p>
          <a:p>
            <a:pPr marL="248856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7873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November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4381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December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112395" marR="250825" algn="ctr">
              <a:lnSpc>
                <a:spcPct val="100000"/>
              </a:lnSpc>
              <a:spcBef>
                <a:spcPts val="985"/>
              </a:spcBef>
            </a:pPr>
            <a:r>
              <a:rPr sz="1200" b="1" dirty="0">
                <a:latin typeface="Times New Roman"/>
                <a:cs typeface="Times New Roman"/>
              </a:rPr>
              <a:t>Theoretical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Entrance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The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Andragogical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Training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University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Teacher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Use</a:t>
            </a:r>
            <a:r>
              <a:rPr sz="1200" b="1" spc="-25" dirty="0">
                <a:latin typeface="Times New Roman"/>
                <a:cs typeface="Times New Roman"/>
              </a:rPr>
              <a:t> Of TIC</a:t>
            </a:r>
            <a:endParaRPr sz="1200" dirty="0">
              <a:latin typeface="Times New Roman"/>
              <a:cs typeface="Times New Roman"/>
            </a:endParaRPr>
          </a:p>
          <a:p>
            <a:pPr marR="109220" algn="ctr">
              <a:lnSpc>
                <a:spcPct val="100000"/>
              </a:lnSpc>
              <a:spcBef>
                <a:spcPts val="869"/>
              </a:spcBef>
            </a:pPr>
            <a:r>
              <a:rPr sz="1200" b="1" spc="-10" dirty="0">
                <a:latin typeface="Times New Roman"/>
                <a:cs typeface="Times New Roman"/>
              </a:rPr>
              <a:t>ABSTRACT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11811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aimed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generate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theoretical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framework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andragogical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teaching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 </a:t>
            </a:r>
            <a:r>
              <a:rPr sz="1200" spc="-20" dirty="0">
                <a:latin typeface="Times New Roman"/>
                <a:cs typeface="Times New Roman"/>
              </a:rPr>
              <a:t>ICT.</a:t>
            </a:r>
            <a:r>
              <a:rPr sz="1200" dirty="0">
                <a:latin typeface="Times New Roman"/>
                <a:cs typeface="Times New Roman"/>
              </a:rPr>
              <a:t> It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framed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within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postpositivist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support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hermeneutical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andragogic,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system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cybernetics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theories,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2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technology,</a:t>
            </a:r>
            <a:r>
              <a:rPr sz="1200" spc="2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virtual</a:t>
            </a:r>
            <a:r>
              <a:rPr sz="1200" spc="2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education,</a:t>
            </a:r>
            <a:r>
              <a:rPr sz="1200" spc="2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information</a:t>
            </a:r>
            <a:r>
              <a:rPr sz="1200" spc="2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processing,</a:t>
            </a:r>
            <a:r>
              <a:rPr sz="1200" spc="2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critical</a:t>
            </a:r>
            <a:r>
              <a:rPr sz="1200" spc="2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partner,</a:t>
            </a:r>
            <a:r>
              <a:rPr sz="1200" spc="28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social </a:t>
            </a:r>
            <a:r>
              <a:rPr sz="1200" dirty="0">
                <a:latin typeface="Times New Roman"/>
                <a:cs typeface="Times New Roman"/>
              </a:rPr>
              <a:t>constructivism,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connectivism,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neohumanist,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transdisciplinary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vision,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complex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thinking.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key </a:t>
            </a:r>
            <a:r>
              <a:rPr sz="1200" dirty="0">
                <a:latin typeface="Times New Roman"/>
                <a:cs typeface="Times New Roman"/>
              </a:rPr>
              <a:t>informants: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four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(4)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Rómulo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University: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(2)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(2)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Regarding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information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collection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technique,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spc="-10" dirty="0">
                <a:latin typeface="Times New Roman"/>
                <a:cs typeface="Times New Roman"/>
              </a:rPr>
              <a:t>in-</a:t>
            </a:r>
            <a:r>
              <a:rPr sz="1200" dirty="0">
                <a:latin typeface="Times New Roman"/>
                <a:cs typeface="Times New Roman"/>
              </a:rPr>
              <a:t>depth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interview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used,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interview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protocol,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analysis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information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categorization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used,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later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triangulation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sources,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generated </a:t>
            </a:r>
            <a:r>
              <a:rPr sz="1200" dirty="0">
                <a:latin typeface="Times New Roman"/>
                <a:cs typeface="Times New Roman"/>
              </a:rPr>
              <a:t>emerging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findings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were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analyzed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comprehensive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systemic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way,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attention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categories </a:t>
            </a:r>
            <a:r>
              <a:rPr sz="1200" dirty="0">
                <a:latin typeface="Times New Roman"/>
                <a:cs typeface="Times New Roman"/>
              </a:rPr>
              <a:t>related to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andragogical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 in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tics.</a:t>
            </a:r>
            <a:endParaRPr sz="1200" dirty="0">
              <a:latin typeface="Times New Roman"/>
              <a:cs typeface="Times New Roman"/>
            </a:endParaRPr>
          </a:p>
          <a:p>
            <a:pPr marL="12700" marR="121285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highlighted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ICTs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means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 learning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andragogy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serve to teach,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learn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dirty="0">
                <a:latin typeface="Times New Roman"/>
                <a:cs typeface="Times New Roman"/>
              </a:rPr>
              <a:t>contribute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knowledge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through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communication,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should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allows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not </a:t>
            </a:r>
            <a:r>
              <a:rPr sz="1200" dirty="0">
                <a:latin typeface="Times New Roman"/>
                <a:cs typeface="Times New Roman"/>
              </a:rPr>
              <a:t>only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tasks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but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invention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knowledge,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taking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steps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new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knowledge.</a:t>
            </a:r>
            <a:endParaRPr sz="1200" dirty="0">
              <a:latin typeface="Times New Roman"/>
              <a:cs typeface="Times New Roman"/>
            </a:endParaRPr>
          </a:p>
          <a:p>
            <a:pPr marL="12700" marR="1193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other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hand,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should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ICT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their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andragogic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inside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outside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daily,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dynamic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way,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using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particularity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distance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make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learning </a:t>
            </a:r>
            <a:r>
              <a:rPr sz="1200" dirty="0">
                <a:latin typeface="Times New Roman"/>
                <a:cs typeface="Times New Roman"/>
              </a:rPr>
              <a:t>processes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flexible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expand.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Consequently,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Work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ICT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must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embedded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deep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changes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touch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change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structures,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giving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social vision,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justice and the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opportunity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discuss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knowledge,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only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democratization,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but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as </a:t>
            </a:r>
            <a:r>
              <a:rPr sz="1200" dirty="0">
                <a:latin typeface="Times New Roman"/>
                <a:cs typeface="Times New Roman"/>
              </a:rPr>
              <a:t>ecology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convenient</a:t>
            </a:r>
            <a:r>
              <a:rPr sz="1200" spc="-10" dirty="0">
                <a:latin typeface="Times New Roman"/>
                <a:cs typeface="Times New Roman"/>
              </a:rPr>
              <a:t> knowledge.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Descriptors: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Andragogic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Teacher,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Tics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120650" algn="just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29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Review:</a:t>
            </a:r>
            <a:r>
              <a:rPr sz="1200" b="1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Bachelor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Mention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Computing.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UNERG.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2000.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Master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in </a:t>
            </a:r>
            <a:r>
              <a:rPr sz="1200" dirty="0">
                <a:latin typeface="Times New Roman"/>
                <a:cs typeface="Times New Roman"/>
              </a:rPr>
              <a:t>Management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Mention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Systems.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UBA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2006.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Lawyer.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UNERG.2015.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Sciences.</a:t>
            </a:r>
            <a:r>
              <a:rPr sz="1200" spc="-10" dirty="0">
                <a:latin typeface="Times New Roman"/>
                <a:cs typeface="Times New Roman"/>
              </a:rPr>
              <a:t> Teacher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 area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Joaquín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Crespo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High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School.</a:t>
            </a:r>
            <a:r>
              <a:rPr sz="1200" spc="-10" dirty="0">
                <a:latin typeface="Times New Roman"/>
                <a:cs typeface="Times New Roman"/>
              </a:rPr>
              <a:t> 2016- </a:t>
            </a:r>
            <a:r>
              <a:rPr sz="1200" dirty="0">
                <a:latin typeface="Times New Roman"/>
                <a:cs typeface="Times New Roman"/>
              </a:rPr>
              <a:t>2017.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Professor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Constitutional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Law.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2016-</a:t>
            </a:r>
            <a:r>
              <a:rPr sz="1200" spc="-20" dirty="0">
                <a:latin typeface="Times New Roman"/>
                <a:cs typeface="Times New Roman"/>
              </a:rPr>
              <a:t>2017</a:t>
            </a:r>
            <a:endParaRPr sz="1200" dirty="0">
              <a:latin typeface="Times New Roman"/>
              <a:cs typeface="Times New Roman"/>
            </a:endParaRPr>
          </a:p>
          <a:p>
            <a:pPr marR="5080" algn="r">
              <a:lnSpc>
                <a:spcPts val="1040"/>
              </a:lnSpc>
            </a:pPr>
            <a:r>
              <a:rPr sz="1200" spc="-25" dirty="0">
                <a:latin typeface="Times New Roman"/>
                <a:cs typeface="Times New Roman"/>
              </a:rPr>
              <a:t>108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32" name="Grupo 31">
            <a:extLst>
              <a:ext uri="{FF2B5EF4-FFF2-40B4-BE49-F238E27FC236}">
                <a16:creationId xmlns:a16="http://schemas.microsoft.com/office/drawing/2014/main" id="{F213BF81-D3F8-80B0-63BA-39B20F030096}"/>
              </a:ext>
            </a:extLst>
          </p:cNvPr>
          <p:cNvGrpSpPr/>
          <p:nvPr/>
        </p:nvGrpSpPr>
        <p:grpSpPr>
          <a:xfrm>
            <a:off x="105155" y="98170"/>
            <a:ext cx="6665976" cy="1452626"/>
            <a:chOff x="470065" y="1951410"/>
            <a:chExt cx="6665976" cy="1452626"/>
          </a:xfrm>
        </p:grpSpPr>
        <p:grpSp>
          <p:nvGrpSpPr>
            <p:cNvPr id="33" name="object 12">
              <a:extLst>
                <a:ext uri="{FF2B5EF4-FFF2-40B4-BE49-F238E27FC236}">
                  <a16:creationId xmlns:a16="http://schemas.microsoft.com/office/drawing/2014/main" id="{D2E7702A-710C-A31B-437A-2C4D19EC224B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7" name="object 13">
                <a:extLst>
                  <a:ext uri="{FF2B5EF4-FFF2-40B4-BE49-F238E27FC236}">
                    <a16:creationId xmlns:a16="http://schemas.microsoft.com/office/drawing/2014/main" id="{208EF36F-4DF2-D97F-9D94-6A31A5EC9C36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8" name="object 14">
                <a:extLst>
                  <a:ext uri="{FF2B5EF4-FFF2-40B4-BE49-F238E27FC236}">
                    <a16:creationId xmlns:a16="http://schemas.microsoft.com/office/drawing/2014/main" id="{1B109342-2B3B-4575-CE07-8E1800ED86BB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9" name="object 15">
                <a:extLst>
                  <a:ext uri="{FF2B5EF4-FFF2-40B4-BE49-F238E27FC236}">
                    <a16:creationId xmlns:a16="http://schemas.microsoft.com/office/drawing/2014/main" id="{4563FF16-BC08-A384-D9E5-3E008B16122C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0" name="object 16">
                <a:extLst>
                  <a:ext uri="{FF2B5EF4-FFF2-40B4-BE49-F238E27FC236}">
                    <a16:creationId xmlns:a16="http://schemas.microsoft.com/office/drawing/2014/main" id="{20320B20-D2B7-9C4C-2056-7AB88E5D8C01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4" name="object 16">
              <a:extLst>
                <a:ext uri="{FF2B5EF4-FFF2-40B4-BE49-F238E27FC236}">
                  <a16:creationId xmlns:a16="http://schemas.microsoft.com/office/drawing/2014/main" id="{950ED19D-4AB7-2429-3C4C-A371C5694A88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5" name="object 25">
              <a:extLst>
                <a:ext uri="{FF2B5EF4-FFF2-40B4-BE49-F238E27FC236}">
                  <a16:creationId xmlns:a16="http://schemas.microsoft.com/office/drawing/2014/main" id="{D01D68C4-37D6-A197-0F99-6FE5738C27C2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6" name="object 31">
              <a:extLst>
                <a:ext uri="{FF2B5EF4-FFF2-40B4-BE49-F238E27FC236}">
                  <a16:creationId xmlns:a16="http://schemas.microsoft.com/office/drawing/2014/main" id="{A5DBD185-E091-A201-F494-723CF9BF9785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7310" cy="69640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340"/>
              </a:spcBef>
            </a:pPr>
            <a:r>
              <a:rPr sz="1200" b="1" spc="-10" dirty="0">
                <a:latin typeface="Times New Roman"/>
                <a:cs typeface="Times New Roman"/>
              </a:rPr>
              <a:t>PRESENTACIÓN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conformada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vigorosamente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identificada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tecnologías,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viejo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universitaria.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dinámico,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contextualizado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transdisciplinario;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construyen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contribuciones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compañeros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profesores,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integra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convierten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abiertos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intercambio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información </a:t>
            </a:r>
            <a:r>
              <a:rPr sz="1200" dirty="0">
                <a:latin typeface="Times New Roman"/>
                <a:cs typeface="Times New Roman"/>
              </a:rPr>
              <a:t>universal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 desde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naturaleza 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diversidad.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incertidumbre 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transformaciones 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surgen 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través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soportar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analítico,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equipo, </a:t>
            </a:r>
            <a:r>
              <a:rPr sz="1200" dirty="0">
                <a:latin typeface="Times New Roman"/>
                <a:cs typeface="Times New Roman"/>
              </a:rPr>
              <a:t>autonomía,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iniciativa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fomenten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positiva,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creativa.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comunicación </a:t>
            </a:r>
            <a:r>
              <a:rPr sz="1200" dirty="0">
                <a:latin typeface="Times New Roman"/>
                <a:cs typeface="Times New Roman"/>
              </a:rPr>
              <a:t>forman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universal,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ha </a:t>
            </a:r>
            <a:r>
              <a:rPr sz="1200" dirty="0">
                <a:latin typeface="Times New Roman"/>
                <a:cs typeface="Times New Roman"/>
              </a:rPr>
              <a:t>contribuido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significativamente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elevar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impregnados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verdadero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sentido </a:t>
            </a:r>
            <a:r>
              <a:rPr sz="1200" dirty="0">
                <a:latin typeface="Times New Roman"/>
                <a:cs typeface="Times New Roman"/>
              </a:rPr>
              <a:t>investigativo,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creador,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participativo,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critico,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intereses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spc="-10" dirty="0">
                <a:latin typeface="Times New Roman"/>
                <a:cs typeface="Times New Roman"/>
              </a:rPr>
              <a:t>educandos.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convertido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fácil </a:t>
            </a:r>
            <a:r>
              <a:rPr sz="1200" dirty="0">
                <a:latin typeface="Times New Roman"/>
                <a:cs typeface="Times New Roman"/>
              </a:rPr>
              <a:t>acceso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universitario;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sitio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casa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tanto;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inminente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consecuencia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ido </a:t>
            </a:r>
            <a:r>
              <a:rPr sz="1200" dirty="0">
                <a:latin typeface="Times New Roman"/>
                <a:cs typeface="Times New Roman"/>
              </a:rPr>
              <a:t>gestando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dando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pauta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constructivismo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tecnológico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informática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 </a:t>
            </a:r>
            <a:r>
              <a:rPr sz="1200" dirty="0">
                <a:latin typeface="Times New Roman"/>
                <a:cs typeface="Times New Roman"/>
              </a:rPr>
              <a:t>complejo,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resaltando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poderosos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formen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universitario,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influirá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estudiante.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entramado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andragógica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tics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transdisciplinaria,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promover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tics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los procesos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 llevan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 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 </a:t>
            </a:r>
            <a:r>
              <a:rPr sz="1200" spc="-10" dirty="0">
                <a:latin typeface="Times New Roman"/>
                <a:cs typeface="Times New Roman"/>
              </a:rPr>
              <a:t>Nacional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“Rómulo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Gallegos”.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APROXIMACIÓN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REALIDAD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ESTUDIO.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globalizado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introducir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siglo,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protagonizado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conocimiento”,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surge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5986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435735" y="8256658"/>
            <a:ext cx="40551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884555" marR="5080" indent="-872490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Entramado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Formación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Andragógica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Universitario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TICS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946273" y="8773904"/>
            <a:ext cx="135763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Martínez.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466459" y="8979034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109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BCC68085-D70F-52F7-2F1F-F93FDEC04C35}"/>
              </a:ext>
            </a:extLst>
          </p:cNvPr>
          <p:cNvGrpSpPr/>
          <p:nvPr/>
        </p:nvGrpSpPr>
        <p:grpSpPr>
          <a:xfrm>
            <a:off x="109728" y="101336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AE7DF235-15DE-2B2B-D2E5-505BE8238D0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7A9BD6BD-9EA5-535F-5271-6AE5A1AAF03C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AA377F9C-0D9C-0488-CE7B-B36DFBD14AFB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AB145349-DA1D-733D-0E21-132A72520A52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12DE675C-5204-32B5-8D10-C7A4F659727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B8E22DBE-D972-4D11-CCB7-E065DE87ECB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5E3487D4-1BAB-3BA4-C5F0-E593BE79C3C6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4140BE6A-7826-DFF9-C104-23450DB777E2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bject 16"/>
          <p:cNvSpPr txBox="1"/>
          <p:nvPr/>
        </p:nvSpPr>
        <p:spPr>
          <a:xfrm>
            <a:off x="255905" y="1413443"/>
            <a:ext cx="6346190" cy="631711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específico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varias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razones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justifican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preocupación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proporcionan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universidades:</a:t>
            </a:r>
            <a:endParaRPr sz="1200" dirty="0">
              <a:latin typeface="Times New Roman"/>
              <a:cs typeface="Times New Roman"/>
            </a:endParaRPr>
          </a:p>
          <a:p>
            <a:pPr marL="223520" marR="8890" indent="-211454" algn="just">
              <a:lnSpc>
                <a:spcPct val="100000"/>
              </a:lnSpc>
              <a:buAutoNum type="arabicPeriod"/>
              <a:tabLst>
                <a:tab pos="375285" algn="l"/>
              </a:tabLst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proporcionar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actualmente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económicamente 	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universitaria.</a:t>
            </a:r>
            <a:endParaRPr sz="1200" dirty="0">
              <a:latin typeface="Times New Roman"/>
              <a:cs typeface="Times New Roman"/>
            </a:endParaRPr>
          </a:p>
          <a:p>
            <a:pPr marL="210185" marR="10160" indent="-198120" algn="just">
              <a:lnSpc>
                <a:spcPct val="100000"/>
              </a:lnSpc>
              <a:buAutoNum type="arabicPeriod"/>
              <a:tabLst>
                <a:tab pos="375285" algn="l"/>
              </a:tabLst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creciente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competitividad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internacional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elevar 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productividad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</a:t>
            </a:r>
            <a:r>
              <a:rPr sz="1200" spc="-10" dirty="0">
                <a:latin typeface="Times New Roman"/>
                <a:cs typeface="Times New Roman"/>
              </a:rPr>
              <a:t>desarrollo 	</a:t>
            </a:r>
            <a:r>
              <a:rPr sz="1200" dirty="0">
                <a:latin typeface="Times New Roman"/>
                <a:cs typeface="Times New Roman"/>
              </a:rPr>
              <a:t>tecnológico, siendo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 fuerza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afrontar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desarrollo.</a:t>
            </a:r>
            <a:endParaRPr sz="1200" dirty="0">
              <a:latin typeface="Times New Roman"/>
              <a:cs typeface="Times New Roman"/>
            </a:endParaRPr>
          </a:p>
          <a:p>
            <a:pPr marL="222250" marR="5080" indent="-210185" algn="just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375285" algn="l"/>
              </a:tabLst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exigencias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empresarios,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tornan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exigentes 	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cualidades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desempleo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reinante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país, 	</a:t>
            </a:r>
            <a:r>
              <a:rPr sz="1200" dirty="0">
                <a:latin typeface="Times New Roman"/>
                <a:cs typeface="Times New Roman"/>
              </a:rPr>
              <a:t>obliga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impartida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	</a:t>
            </a:r>
            <a:r>
              <a:rPr sz="1200" spc="-10" dirty="0">
                <a:latin typeface="Times New Roman"/>
                <a:cs typeface="Times New Roman"/>
              </a:rPr>
              <a:t>realidad.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razones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justifican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 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gira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mejora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conductual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egresado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indicador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eficaz.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preocupación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mecanismos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orientar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decisiones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mejor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funciones 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adapte 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exigencias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sociedad.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 Universidad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 “Rómulo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Gallegos”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escapa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cual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están </a:t>
            </a:r>
            <a:r>
              <a:rPr sz="1200" dirty="0">
                <a:latin typeface="Times New Roman"/>
                <a:cs typeface="Times New Roman"/>
              </a:rPr>
              <a:t>inmersas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aprecia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graduandos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déficit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actitudes,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hagan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sensibles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realidad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internacional,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embargo,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manifiestan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exceso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competencias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teóricos.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ahora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está </a:t>
            </a:r>
            <a:r>
              <a:rPr sz="1200" dirty="0">
                <a:latin typeface="Times New Roman"/>
                <a:cs typeface="Times New Roman"/>
              </a:rPr>
              <a:t>sufriendo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mutaciones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profundas,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sería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si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quiere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verse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convertida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obsoleta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demandas </a:t>
            </a:r>
            <a:r>
              <a:rPr sz="1200" dirty="0">
                <a:latin typeface="Times New Roman"/>
                <a:cs typeface="Times New Roman"/>
              </a:rPr>
              <a:t>sociales.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esencia, 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reduce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abrir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puertas 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escuchar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ésta </a:t>
            </a:r>
            <a:r>
              <a:rPr sz="1200" dirty="0">
                <a:latin typeface="Times New Roman"/>
                <a:cs typeface="Times New Roman"/>
              </a:rPr>
              <a:t>demanda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y,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capital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egresado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aplicar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-10" dirty="0">
                <a:latin typeface="Times New Roman"/>
                <a:cs typeface="Times New Roman"/>
              </a:rPr>
              <a:t> cambios.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Propósitos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 la</a:t>
            </a:r>
            <a:r>
              <a:rPr sz="1200" b="1" i="1" spc="-10" dirty="0">
                <a:latin typeface="Times New Roman"/>
                <a:cs typeface="Times New Roman"/>
              </a:rPr>
              <a:t> Investigación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55600" marR="7620" indent="-34290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430" dirty="0">
                <a:latin typeface="Times New Roman"/>
                <a:cs typeface="Times New Roman"/>
              </a:rPr>
              <a:t>  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sustentables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universitarias,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éxito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cumplimiento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spc="-10" dirty="0">
                <a:latin typeface="Times New Roman"/>
                <a:cs typeface="Times New Roman"/>
              </a:rPr>
              <a:t>milenio.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08353" y="8220692"/>
            <a:ext cx="4304030" cy="818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Universitaria: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Hermeneusis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Fenomenológica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</a:t>
            </a:r>
            <a:endParaRPr sz="1200">
              <a:latin typeface="Times New Roman"/>
              <a:cs typeface="Times New Roman"/>
            </a:endParaRPr>
          </a:p>
          <a:p>
            <a:pPr marL="352425" marR="342265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Humana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Egresados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Área de</a:t>
            </a:r>
            <a:r>
              <a:rPr sz="1200" b="1" spc="-10" dirty="0">
                <a:latin typeface="Times New Roman"/>
                <a:cs typeface="Times New Roman"/>
              </a:rPr>
              <a:t> Ciencias </a:t>
            </a:r>
            <a:r>
              <a:rPr sz="1200" b="1" dirty="0">
                <a:latin typeface="Times New Roman"/>
                <a:cs typeface="Times New Roman"/>
              </a:rPr>
              <a:t>Económicas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“Rómulo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Gallegos</a:t>
            </a:r>
            <a:endParaRPr sz="1200">
              <a:latin typeface="Times New Roman"/>
              <a:cs typeface="Times New Roman"/>
            </a:endParaRPr>
          </a:p>
          <a:p>
            <a:pPr marL="78740" algn="ctr">
              <a:lnSpc>
                <a:spcPct val="100000"/>
              </a:lnSpc>
              <a:spcBef>
                <a:spcPts val="590"/>
              </a:spcBef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Rolando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Allexer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Castillo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Villanueva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1544" rIns="0" bIns="0" rtlCol="0">
            <a:spAutoFit/>
          </a:bodyPr>
          <a:lstStyle/>
          <a:p>
            <a:pPr marL="2794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11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10ECB73D-4E5B-C198-4CBA-7ED5F249B79D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6BC6A2B1-3F2A-8A51-B91F-40BD2BD9EE19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D558B054-16E1-44F6-24B9-859938FA84C9}"/>
                  </a:ext>
                </a:extLst>
              </p:cNvPr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440D3BF1-989A-DCCA-0DE2-A4525B1216D2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9547AE91-BA7A-E5D1-479E-DE8896AE883F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AF174281-27B9-BD25-DEE0-F2CA24B31E9C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511CCDBD-E462-BC7B-A805-74B69E8A512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D469AA18-DB35-0AF0-E36A-003C6C31BD58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0B759B9D-5FF4-389C-9087-4D62AF98DB5E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57750" y="251586"/>
              <a:ext cx="2214626" cy="788289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417945" cy="6935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79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8460" marR="8255" indent="-36576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comunicación,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económica,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humanidad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sentido, </a:t>
            </a:r>
            <a:r>
              <a:rPr sz="1200" dirty="0">
                <a:latin typeface="Times New Roman"/>
                <a:cs typeface="Times New Roman"/>
              </a:rPr>
              <a:t>Brunner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Barrios (2014),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argumenta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Latinoamericana </a:t>
            </a:r>
            <a:r>
              <a:rPr sz="1200" spc="-10" dirty="0">
                <a:latin typeface="Times New Roman"/>
                <a:cs typeface="Times New Roman"/>
              </a:rPr>
              <a:t>deberá </a:t>
            </a:r>
            <a:r>
              <a:rPr sz="1200" dirty="0">
                <a:latin typeface="Times New Roman"/>
                <a:cs typeface="Times New Roman"/>
              </a:rPr>
              <a:t>afrontar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desafío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interno,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corresponderá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dentro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competitividad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globalizada.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propensiones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habrán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universitaria.</a:t>
            </a:r>
            <a:endParaRPr sz="1200">
              <a:latin typeface="Times New Roman"/>
              <a:cs typeface="Times New Roman"/>
            </a:endParaRPr>
          </a:p>
          <a:p>
            <a:pPr marL="378460" marR="635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 universitarias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hallan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presiones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productivas,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cantidad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disponiendo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menos.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planteado,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aceptar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filosofía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aplicadas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globales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educación;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</a:t>
            </a:r>
            <a:r>
              <a:rPr sz="1200" spc="-25" dirty="0">
                <a:latin typeface="Times New Roman"/>
                <a:cs typeface="Times New Roman"/>
              </a:rPr>
              <a:t>día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4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Sostenible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ONU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(2015-</a:t>
            </a:r>
            <a:r>
              <a:rPr sz="1200" dirty="0">
                <a:latin typeface="Times New Roman"/>
                <a:cs typeface="Times New Roman"/>
              </a:rPr>
              <a:t>2030)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“garantizar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inclusiva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equitativa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promover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oportunidades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todos”,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integre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 individual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 medio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sociocultural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enfrentarse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manera </a:t>
            </a:r>
            <a:r>
              <a:rPr sz="1200" dirty="0">
                <a:latin typeface="Times New Roman"/>
                <a:cs typeface="Times New Roman"/>
              </a:rPr>
              <a:t>exitosa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acelerados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tiempo.</a:t>
            </a:r>
            <a:endParaRPr sz="1200">
              <a:latin typeface="Times New Roman"/>
              <a:cs typeface="Times New Roman"/>
            </a:endParaRPr>
          </a:p>
          <a:p>
            <a:pPr marL="378460" marR="5715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tecnológico 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planes,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presentado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UNESCO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citado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Revista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Científica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Candidus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(2002),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extrae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comentarios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principales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tendencias sobre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introducción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computador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 aulas. Al respecto,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verificado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inclusive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generalización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informática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dicho </a:t>
            </a:r>
            <a:r>
              <a:rPr sz="1200" dirty="0">
                <a:latin typeface="Times New Roman"/>
                <a:cs typeface="Times New Roman"/>
              </a:rPr>
              <a:t>país se concibe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 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enseñanza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escuelas de todos los </a:t>
            </a:r>
            <a:r>
              <a:rPr sz="1200" spc="-10" dirty="0">
                <a:latin typeface="Times New Roman"/>
                <a:cs typeface="Times New Roman"/>
              </a:rPr>
              <a:t>niveles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modalidades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educativo.</a:t>
            </a:r>
            <a:endParaRPr sz="1200">
              <a:latin typeface="Times New Roman"/>
              <a:cs typeface="Times New Roman"/>
            </a:endParaRPr>
          </a:p>
          <a:p>
            <a:pPr marL="378460" marR="5080" indent="-36576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Asimismo,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Francia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informáticas,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influencia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tendencias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norteamericanas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francesas 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Canadá.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América </a:t>
            </a:r>
            <a:r>
              <a:rPr sz="1200" dirty="0">
                <a:latin typeface="Times New Roman"/>
                <a:cs typeface="Times New Roman"/>
              </a:rPr>
              <a:t>Latina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Informática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alcanzado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receptividad,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representan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ejecutan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países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Brasil,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programa </a:t>
            </a:r>
            <a:r>
              <a:rPr sz="1200" dirty="0">
                <a:latin typeface="Times New Roman"/>
                <a:cs typeface="Times New Roman"/>
              </a:rPr>
              <a:t>denominado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SOFTEX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2000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seis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mil </a:t>
            </a:r>
            <a:r>
              <a:rPr sz="1200" dirty="0">
                <a:latin typeface="Times New Roman"/>
                <a:cs typeface="Times New Roman"/>
              </a:rPr>
              <a:t>escuelas,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introduce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enseñanza.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México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desarrollado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denominado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actualidad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Distancia;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Uruguay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ejecuta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1985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INFED 2000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Centro Nacional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Informática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disponen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funciona en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mayoría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computadoras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personales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especializados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435735" y="8256658"/>
            <a:ext cx="40551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884555" marR="5080" indent="-872490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Entramado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Formación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Andragógica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Universitario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TICS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946273" y="8773904"/>
            <a:ext cx="135763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Martínez.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605396" y="8918717"/>
            <a:ext cx="248285" cy="194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110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448DA0F5-30A7-06DE-D430-943667A609A6}"/>
              </a:ext>
            </a:extLst>
          </p:cNvPr>
          <p:cNvGrpSpPr/>
          <p:nvPr/>
        </p:nvGrpSpPr>
        <p:grpSpPr>
          <a:xfrm>
            <a:off x="95998" y="88915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84FE2896-C8F9-8099-BC1E-B4032EB336D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8F3683C7-61DD-8129-3CD4-574AF8B12C09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2D58172E-F514-F907-EDCA-1B257E84FC98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CA00BE29-4341-0806-A1FC-FA793EF97F1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3EC23C07-3693-41CA-539A-A2DA5A843F3B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926DE952-0F20-3BB3-C609-70B32D535C0E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90687471-8FE4-A382-F819-C506A06F5160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67BB52D9-BA23-E35A-8DDB-55324E584524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46273" y="8757310"/>
            <a:ext cx="135763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Martínez.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21691" y="1068451"/>
            <a:ext cx="6381115" cy="75584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596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Ahora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actualmente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Venezuela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Experimental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Fuerzas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Armadas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“Rómulo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Gallegos”,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servido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epicentro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país;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laboratorios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ensamblados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equipos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tenido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años </a:t>
            </a:r>
            <a:r>
              <a:rPr sz="1200" dirty="0">
                <a:latin typeface="Times New Roman"/>
                <a:cs typeface="Times New Roman"/>
              </a:rPr>
              <a:t>anteriores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inclusive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navegación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web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gratuita,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cierto,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día </a:t>
            </a:r>
            <a:r>
              <a:rPr sz="1200" dirty="0">
                <a:latin typeface="Times New Roman"/>
                <a:cs typeface="Times New Roman"/>
              </a:rPr>
              <a:t>ameritan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restauración,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mantenimiento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dotación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equipos,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incluyendo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profesorado.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haciendo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énfasis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reseña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Venezuela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mención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complicado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insertar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aplicando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informática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pesar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avances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percibidos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apreciar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existencia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analfabetos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funcionales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resistencia,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verdadera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pacífica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conformista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difícilmente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puedan dar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urgen 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lamentable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pretenden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utilizando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único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“la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pizarra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tiza”,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ocasiones </a:t>
            </a:r>
            <a:r>
              <a:rPr sz="1200" dirty="0">
                <a:latin typeface="Times New Roman"/>
                <a:cs typeface="Times New Roman"/>
              </a:rPr>
              <a:t>acompañada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autocrática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sesgada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consecuencias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este </a:t>
            </a:r>
            <a:r>
              <a:rPr sz="1200" dirty="0">
                <a:latin typeface="Times New Roman"/>
                <a:cs typeface="Times New Roman"/>
              </a:rPr>
              <a:t>fenómeno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reflejada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transmisión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vagos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desactualizados,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coartada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desmotivan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agrega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deserción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jóvenes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competitivas,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bajo </a:t>
            </a:r>
            <a:r>
              <a:rPr sz="1200" dirty="0">
                <a:latin typeface="Times New Roman"/>
                <a:cs typeface="Times New Roman"/>
              </a:rPr>
              <a:t>rendimiento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estudiantil,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otros.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Roberts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citado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Bernard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(2001),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siguiente: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“Todos </a:t>
            </a:r>
            <a:r>
              <a:rPr sz="1200" dirty="0">
                <a:latin typeface="Times New Roman"/>
                <a:cs typeface="Times New Roman"/>
              </a:rPr>
              <a:t>nuestros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merecen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preparado,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tecnología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educacional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apropiada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ayudarles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ingresar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ayudarles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éxito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los empleos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siglo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XXI…”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(p.3).Mucho 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habla 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mundo </a:t>
            </a:r>
            <a:r>
              <a:rPr sz="1200" spc="-10" dirty="0">
                <a:latin typeface="Times New Roman"/>
                <a:cs typeface="Times New Roman"/>
              </a:rPr>
              <a:t>actual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“Alfabetización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Tecnológica”.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convertido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polémica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mágica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aplicable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casi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términos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alguien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expresiones </a:t>
            </a:r>
            <a:r>
              <a:rPr sz="1200" dirty="0">
                <a:latin typeface="Times New Roman"/>
                <a:cs typeface="Times New Roman"/>
              </a:rPr>
              <a:t>disímiles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computarizados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(software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páginas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web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guías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computarizadas,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buscadores,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entre </a:t>
            </a:r>
            <a:r>
              <a:rPr sz="1200" dirty="0">
                <a:latin typeface="Times New Roman"/>
                <a:cs typeface="Times New Roman"/>
              </a:rPr>
              <a:t>otros),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computadora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(usando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procesador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texto,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hoja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computacional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aparente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utilidad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usuario).</a:t>
            </a: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haciendo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énfasis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hace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respectivo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particularmente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todos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>
              <a:latin typeface="Times New Roman"/>
              <a:cs typeface="Times New Roman"/>
            </a:endParaRPr>
          </a:p>
          <a:p>
            <a:pPr marL="2098675" marR="1116965" indent="-872490">
              <a:lnSpc>
                <a:spcPts val="14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Entramado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Formación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Andragógica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Universitario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TICS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8" name="object 18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5986"/>
            <a:ext cx="1805304" cy="893889"/>
          </a:xfrm>
          <a:prstGeom prst="rect">
            <a:avLst/>
          </a:prstGeom>
        </p:spPr>
      </p:pic>
      <p:sp>
        <p:nvSpPr>
          <p:cNvPr id="19" name="object 19"/>
          <p:cNvSpPr txBox="1"/>
          <p:nvPr/>
        </p:nvSpPr>
        <p:spPr>
          <a:xfrm>
            <a:off x="6605396" y="8861552"/>
            <a:ext cx="23622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spc="-30" dirty="0">
                <a:latin typeface="Times New Roman"/>
                <a:cs typeface="Times New Roman"/>
              </a:rPr>
              <a:t>111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DA33FF96-B4C5-DF3D-F983-AF263E7FAF51}"/>
              </a:ext>
            </a:extLst>
          </p:cNvPr>
          <p:cNvGrpSpPr/>
          <p:nvPr/>
        </p:nvGrpSpPr>
        <p:grpSpPr>
          <a:xfrm>
            <a:off x="109728" y="110491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1A908006-C978-A925-0A24-80F4DF52E6F8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159D4024-4035-6E65-9E56-8A8FE880634F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EAC1B889-C651-671A-B408-EFB0949B17A3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B1C9D84A-633E-EE4C-9E39-1A4E92D6DC8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2CD1B1CB-53D6-5046-4E57-D8FF77079886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B347EEE9-A65F-436C-E814-BC80662E3281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2BC2CD2C-BDAC-4B8D-95BD-5DBA19C712C8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25DD1EF6-F2D2-C6E4-553D-D81071577AC9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20485" cy="712759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533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12700" marR="43815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aquellos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inmersos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especialidad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emergente,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centro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educativa.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consonancia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expuesto,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emergente,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andragogía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ocupa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sistemáticamente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 err="1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adultos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beneficios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enrumbar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quehacer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uso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TICS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orientando este accionar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 una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transdisciplinaria,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conjuguen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un conjunto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abaniquen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aprendizajes significativos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productivos.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Adam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(1970),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imagen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semejanza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contrario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intereses,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vividas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educando.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Adam </a:t>
            </a:r>
            <a:r>
              <a:rPr sz="1200" dirty="0">
                <a:latin typeface="Times New Roman"/>
                <a:cs typeface="Times New Roman"/>
              </a:rPr>
              <a:t>(1977),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textualmente:</a:t>
            </a:r>
            <a:endParaRPr sz="1200" dirty="0">
              <a:latin typeface="Times New Roman"/>
              <a:cs typeface="Times New Roman"/>
            </a:endParaRPr>
          </a:p>
          <a:p>
            <a:pPr marL="778510" marR="861060" algn="just">
              <a:lnSpc>
                <a:spcPct val="100000"/>
              </a:lnSpc>
              <a:spcBef>
                <a:spcPts val="915"/>
              </a:spcBef>
            </a:pPr>
            <a:r>
              <a:rPr sz="1200" dirty="0">
                <a:latin typeface="Times New Roman"/>
                <a:cs typeface="Times New Roman"/>
              </a:rPr>
              <a:t>Hemos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adultez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plenitud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vital.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aplicarla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debe </a:t>
            </a:r>
            <a:r>
              <a:rPr sz="1200" dirty="0">
                <a:latin typeface="Times New Roman"/>
                <a:cs typeface="Times New Roman"/>
              </a:rPr>
              <a:t>entenderse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procrear,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participar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trabajo </a:t>
            </a:r>
            <a:r>
              <a:rPr sz="1200" dirty="0">
                <a:latin typeface="Times New Roman"/>
                <a:cs typeface="Times New Roman"/>
              </a:rPr>
              <a:t>productivo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inherentes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actuar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independencia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decisiones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libertad.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27)</a:t>
            </a:r>
            <a:endParaRPr sz="1200" dirty="0">
              <a:latin typeface="Times New Roman"/>
              <a:cs typeface="Times New Roman"/>
            </a:endParaRPr>
          </a:p>
          <a:p>
            <a:pPr marL="379730" marR="5715" indent="-363220" algn="just">
              <a:lnSpc>
                <a:spcPct val="100000"/>
              </a:lnSpc>
              <a:spcBef>
                <a:spcPts val="62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facilitador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agente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productivo,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expertos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Swanson,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(1991),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confluyen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señalar,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más </a:t>
            </a:r>
            <a:r>
              <a:rPr sz="1200" dirty="0">
                <a:latin typeface="Times New Roman"/>
                <a:cs typeface="Times New Roman"/>
              </a:rPr>
              <a:t>revelador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cumplir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participante, </a:t>
            </a:r>
            <a:r>
              <a:rPr sz="1200" dirty="0">
                <a:latin typeface="Times New Roman"/>
                <a:cs typeface="Times New Roman"/>
              </a:rPr>
              <a:t>incorporando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diaria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Además,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sustancial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esencial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sus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vitales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una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múltiple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realidad,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convenir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ese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635" algn="ctr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Propósito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10" dirty="0">
                <a:latin typeface="Times New Roman"/>
                <a:cs typeface="Times New Roman"/>
              </a:rPr>
              <a:t> Investigación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7145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Entramado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Andragógica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TICS.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635"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Referentes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Estudio</a:t>
            </a:r>
            <a:endParaRPr sz="1200" dirty="0">
              <a:latin typeface="Times New Roman"/>
              <a:cs typeface="Times New Roman"/>
            </a:endParaRPr>
          </a:p>
          <a:p>
            <a:pPr marL="17145">
              <a:lnSpc>
                <a:spcPct val="100000"/>
              </a:lnSpc>
            </a:pPr>
            <a:r>
              <a:rPr sz="1200" b="1" i="1" spc="-10" dirty="0">
                <a:latin typeface="Times New Roman"/>
                <a:cs typeface="Times New Roman"/>
              </a:rPr>
              <a:t>Andragogía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7145" marR="6985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Andragogía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disciplina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ocupa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adulto.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interesante </a:t>
            </a:r>
            <a:r>
              <a:rPr sz="1200" dirty="0">
                <a:latin typeface="Times New Roman"/>
                <a:cs typeface="Times New Roman"/>
              </a:rPr>
              <a:t>dirigir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precisamente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quienes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5986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435735" y="8256658"/>
            <a:ext cx="40551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884555" marR="5080" indent="-872490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Entramado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Formación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Andragógica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Universitario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TICS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946273" y="8773904"/>
            <a:ext cx="135763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Martínez.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5110" rIns="0" bIns="0" rtlCol="0">
            <a:spAutoFit/>
          </a:bodyPr>
          <a:lstStyle/>
          <a:p>
            <a:pPr marL="144145">
              <a:lnSpc>
                <a:spcPts val="1410"/>
              </a:lnSpc>
            </a:pPr>
            <a:fld id="{81D60167-4931-47E6-BA6A-407CBD079E47}" type="slidenum">
              <a:rPr spc="-25" dirty="0"/>
              <a:t>112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2444BDEF-CEC3-B554-51ED-1553EEBA247C}"/>
              </a:ext>
            </a:extLst>
          </p:cNvPr>
          <p:cNvGrpSpPr/>
          <p:nvPr/>
        </p:nvGrpSpPr>
        <p:grpSpPr>
          <a:xfrm>
            <a:off x="114427" y="89371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992B5FD2-B5CA-52D0-00DB-D4337163A80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32784B21-6877-EEF9-CEED-DBBFFBF52448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230067D1-5E7D-0168-E68A-A0D78AC508E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7651946E-9074-704D-88F4-3B798856F0B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E8A73E3C-0F43-A4B5-D0B3-5D8B7B2FDB0E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0D3C33CC-096B-D5FD-9D6F-C3465C60282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606BA285-7042-4DFB-E024-496F8359A199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DC4145DB-ECC7-49F6-B8AB-DADC04AFD516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79845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469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promover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futuros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requiere un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competitivo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especialidad.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Características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6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Andragogía.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"Andragogía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Pedagogía"</a:t>
            </a:r>
            <a:r>
              <a:rPr sz="1200" spc="-10" dirty="0">
                <a:latin typeface="Times New Roman"/>
                <a:cs typeface="Times New Roman"/>
              </a:rPr>
              <a:t>(1972),</a:t>
            </a:r>
            <a:r>
              <a:rPr sz="12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Malcolm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Knowles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(2007),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enfatiza:</a:t>
            </a:r>
            <a:endParaRPr sz="1200">
              <a:latin typeface="Times New Roman"/>
              <a:cs typeface="Times New Roman"/>
            </a:endParaRPr>
          </a:p>
          <a:p>
            <a:pPr marL="219075" indent="-206375" algn="just">
              <a:lnSpc>
                <a:spcPct val="100000"/>
              </a:lnSpc>
              <a:spcBef>
                <a:spcPts val="5"/>
              </a:spcBef>
              <a:buAutoNum type="alphaLcParenBoth"/>
              <a:tabLst>
                <a:tab pos="219075" algn="l"/>
              </a:tabLst>
            </a:pPr>
            <a:r>
              <a:rPr sz="1200" b="1" spc="-10" dirty="0">
                <a:latin typeface="Times New Roman"/>
                <a:cs typeface="Times New Roman"/>
              </a:rPr>
              <a:t>Auto-</a:t>
            </a:r>
            <a:r>
              <a:rPr sz="1200" b="1" dirty="0">
                <a:latin typeface="Times New Roman"/>
                <a:cs typeface="Times New Roman"/>
              </a:rPr>
              <a:t>concepto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auto-</a:t>
            </a:r>
            <a:r>
              <a:rPr sz="1200" dirty="0">
                <a:latin typeface="Times New Roman"/>
                <a:cs typeface="Times New Roman"/>
              </a:rPr>
              <a:t>concepto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conlleva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guiarse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voluntad.</a:t>
            </a:r>
            <a:endParaRPr sz="1200">
              <a:latin typeface="Times New Roman"/>
              <a:cs typeface="Times New Roman"/>
            </a:endParaRPr>
          </a:p>
          <a:p>
            <a:pPr marL="12700" marR="6985" indent="234315" algn="just">
              <a:lnSpc>
                <a:spcPct val="100000"/>
              </a:lnSpc>
              <a:buAutoNum type="alphaLcParenBoth"/>
              <a:tabLst>
                <a:tab pos="247015" algn="l"/>
              </a:tabLst>
            </a:pPr>
            <a:r>
              <a:rPr sz="1200" b="1" dirty="0">
                <a:latin typeface="Times New Roman"/>
                <a:cs typeface="Times New Roman"/>
              </a:rPr>
              <a:t>Experiencia</a:t>
            </a:r>
            <a:r>
              <a:rPr sz="1200" b="1" spc="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Adulto:</a:t>
            </a:r>
            <a:r>
              <a:rPr sz="1200" b="1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adultos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independientemente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edad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acumulado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riqueza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convierten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aprendizaje.</a:t>
            </a:r>
            <a:endParaRPr sz="1200">
              <a:latin typeface="Times New Roman"/>
              <a:cs typeface="Times New Roman"/>
            </a:endParaRPr>
          </a:p>
          <a:p>
            <a:pPr marL="12700" marR="6985" indent="221615" algn="just">
              <a:lnSpc>
                <a:spcPct val="100000"/>
              </a:lnSpc>
              <a:buAutoNum type="alphaLcParenBoth"/>
              <a:tabLst>
                <a:tab pos="234315" algn="l"/>
              </a:tabLst>
            </a:pPr>
            <a:r>
              <a:rPr sz="1200" b="1" dirty="0">
                <a:latin typeface="Times New Roman"/>
                <a:cs typeface="Times New Roman"/>
              </a:rPr>
              <a:t>Prisa</a:t>
            </a:r>
            <a:r>
              <a:rPr sz="1200" b="1" spc="9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10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Aprender:</a:t>
            </a:r>
            <a:r>
              <a:rPr sz="1200" b="1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adultos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dispuestos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necesitan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saber </a:t>
            </a:r>
            <a:r>
              <a:rPr sz="1200" dirty="0">
                <a:latin typeface="Times New Roman"/>
                <a:cs typeface="Times New Roman"/>
              </a:rPr>
              <a:t>hacer,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sociedad: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laboralmente,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como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profesionales,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como </a:t>
            </a:r>
            <a:r>
              <a:rPr sz="1200" b="1" dirty="0">
                <a:latin typeface="Times New Roman"/>
                <a:cs typeface="Times New Roman"/>
              </a:rPr>
              <a:t>líderes,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trabajadores,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esposos(as),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padres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madres.</a:t>
            </a:r>
            <a:endParaRPr sz="1200">
              <a:latin typeface="Times New Roman"/>
              <a:cs typeface="Times New Roman"/>
            </a:endParaRPr>
          </a:p>
          <a:p>
            <a:pPr marL="12700" marR="5080" indent="270510" algn="just">
              <a:lnSpc>
                <a:spcPct val="100000"/>
              </a:lnSpc>
              <a:buAutoNum type="alphaLcParenBoth"/>
              <a:tabLst>
                <a:tab pos="283210" algn="l"/>
              </a:tabLst>
            </a:pPr>
            <a:r>
              <a:rPr sz="1200" b="1" dirty="0">
                <a:latin typeface="Times New Roman"/>
                <a:cs typeface="Times New Roman"/>
              </a:rPr>
              <a:t>Orientación</a:t>
            </a:r>
            <a:r>
              <a:rPr sz="1200" b="1" spc="3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3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3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Aprendizaje:</a:t>
            </a:r>
            <a:r>
              <a:rPr sz="1200" b="1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adultos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hacia </a:t>
            </a:r>
            <a:r>
              <a:rPr sz="1200" dirty="0">
                <a:latin typeface="Times New Roman"/>
                <a:cs typeface="Times New Roman"/>
              </a:rPr>
              <a:t>individuos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inmediata,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vaya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mano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empresas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trabaja,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competencias.</a:t>
            </a:r>
            <a:endParaRPr sz="1200">
              <a:latin typeface="Times New Roman"/>
              <a:cs typeface="Times New Roman"/>
            </a:endParaRPr>
          </a:p>
          <a:p>
            <a:pPr marL="12700" marR="5080" indent="212725" algn="just">
              <a:lnSpc>
                <a:spcPct val="100000"/>
              </a:lnSpc>
              <a:buAutoNum type="alphaLcParenBoth"/>
              <a:tabLst>
                <a:tab pos="225425" algn="l"/>
              </a:tabLst>
            </a:pPr>
            <a:r>
              <a:rPr sz="1200" b="1" dirty="0">
                <a:latin typeface="Times New Roman"/>
                <a:cs typeface="Times New Roman"/>
              </a:rPr>
              <a:t>Motivación</a:t>
            </a:r>
            <a:r>
              <a:rPr sz="1200" b="1" spc="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Aprender:</a:t>
            </a:r>
            <a:r>
              <a:rPr sz="1200" b="1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adultos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motivados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internos,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auto-</a:t>
            </a:r>
            <a:r>
              <a:rPr sz="1200" dirty="0">
                <a:latin typeface="Times New Roman"/>
                <a:cs typeface="Times New Roman"/>
              </a:rPr>
              <a:t>estima,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recompensas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aumentos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sueldo,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ascensos,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evolucionadas,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descritas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Abraham</a:t>
            </a:r>
            <a:r>
              <a:rPr sz="1200" i="1" spc="1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H.</a:t>
            </a:r>
            <a:r>
              <a:rPr sz="1200" i="1" spc="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Maslowen</a:t>
            </a:r>
            <a:r>
              <a:rPr sz="1200" i="1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Jerarquía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spc="-10" dirty="0">
                <a:latin typeface="Times New Roman"/>
                <a:cs typeface="Times New Roman"/>
              </a:rPr>
              <a:t>Necesidades".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Praxis</a:t>
            </a:r>
            <a:r>
              <a:rPr sz="1200" b="1" i="1" spc="-4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Andragógica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Centrado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planteamientos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Urbina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Molina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(1978)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“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adulto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andragogía, </a:t>
            </a:r>
            <a:r>
              <a:rPr sz="1200" dirty="0">
                <a:latin typeface="Times New Roman"/>
                <a:cs typeface="Times New Roman"/>
              </a:rPr>
              <a:t>independiente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académicos.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autodirectividad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presencia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modernas,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sistemática,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adulto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superar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contradicciones,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grupo”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(p.52).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Importancia</a:t>
            </a:r>
            <a:r>
              <a:rPr sz="1200" b="1" i="1" spc="-4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formación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docente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en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el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siglo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spc="-25" dirty="0">
                <a:latin typeface="Times New Roman"/>
                <a:cs typeface="Times New Roman"/>
              </a:rPr>
              <a:t>XXI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Ortiz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(2012),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que: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siglo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XXI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volatilidad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desafíos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científico </a:t>
            </a:r>
            <a:r>
              <a:rPr sz="1200" dirty="0">
                <a:latin typeface="Times New Roman"/>
                <a:cs typeface="Times New Roman"/>
              </a:rPr>
              <a:t>tecnológico.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capacitación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5986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435735" y="8256658"/>
            <a:ext cx="40551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884555" marR="5080" indent="-872490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Entramado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Formación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Andragógica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Universitario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TICS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946273" y="8773904"/>
            <a:ext cx="135763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Martínez.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5110" rIns="0" bIns="0" rtlCol="0">
            <a:spAutoFit/>
          </a:bodyPr>
          <a:lstStyle/>
          <a:p>
            <a:pPr marL="144145">
              <a:lnSpc>
                <a:spcPts val="1410"/>
              </a:lnSpc>
            </a:pPr>
            <a:fld id="{81D60167-4931-47E6-BA6A-407CBD079E47}" type="slidenum">
              <a:rPr spc="-25" dirty="0"/>
              <a:t>113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3DDD889B-C4E2-65E8-4DF5-3012A6FDA2D0}"/>
              </a:ext>
            </a:extLst>
          </p:cNvPr>
          <p:cNvGrpSpPr/>
          <p:nvPr/>
        </p:nvGrpSpPr>
        <p:grpSpPr>
          <a:xfrm>
            <a:off x="109728" y="101536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02EC7F99-0EE2-C522-44CC-0ADD7F14DF18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CC67F4F7-42C4-25CB-CCA5-70342796FDCD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71E790FE-BFA1-A058-109A-7605006DB3BE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50278257-7EDE-BDE0-407E-649A001FA190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CEECBCD0-62E0-DC63-A825-82C897127641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4CEEF6C3-3E9F-4716-4C4B-65B7DB7BB88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D6DB39C5-9C67-6091-7E25-68BE263D73FE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75B5904E-137C-BDB2-179C-41036B883EF2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46190" cy="69608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0104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estratégica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fundamental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absorber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transformaciones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 </a:t>
            </a:r>
            <a:r>
              <a:rPr sz="1200" spc="-10" dirty="0">
                <a:latin typeface="Times New Roman"/>
                <a:cs typeface="Times New Roman"/>
              </a:rPr>
              <a:t>educativa.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spc="-10" dirty="0">
                <a:latin typeface="Times New Roman"/>
                <a:cs typeface="Times New Roman"/>
              </a:rPr>
              <a:t>Transdisciplinariedad,</a:t>
            </a:r>
            <a:r>
              <a:rPr sz="1200" b="1" i="1" spc="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formación</a:t>
            </a:r>
            <a:r>
              <a:rPr sz="1200" b="1" i="1" spc="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andragógica y</a:t>
            </a:r>
            <a:r>
              <a:rPr sz="1200" b="1" i="1" spc="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Educación</a:t>
            </a:r>
            <a:r>
              <a:rPr sz="1200" b="1" i="1" spc="1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Tecnológica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transdisciplinariedad,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Melinosky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(2002),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“implica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espíritu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humano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lógica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sobre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realidad,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percepción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precisa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fenómenos”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(p.67).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transdisciplinariedad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aspectos.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Esto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apertura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curiosidad,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reciprocidad,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intuición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eventos,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 visualizar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común.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b="1" i="1" spc="-10" dirty="0">
                <a:latin typeface="Times New Roman"/>
                <a:cs typeface="Times New Roman"/>
              </a:rPr>
              <a:t>Tecnología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Educativa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en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Contextos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Virtuales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auge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cantidad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motivados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activos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 no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 nuevas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señala, Castells (2010),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tecnología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sociedad: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plasma.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tampoco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innovación </a:t>
            </a:r>
            <a:r>
              <a:rPr sz="1200" dirty="0">
                <a:latin typeface="Times New Roman"/>
                <a:cs typeface="Times New Roman"/>
              </a:rPr>
              <a:t>tecnológica: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vislumbrar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aglutinan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obra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adelantos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tecnológicos,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realidades </a:t>
            </a:r>
            <a:r>
              <a:rPr sz="1200" dirty="0">
                <a:latin typeface="Times New Roman"/>
                <a:cs typeface="Times New Roman"/>
              </a:rPr>
              <a:t>contextualizadas,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elegir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realidades.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Integración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las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TIC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en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 formación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andragógica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Universitaria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reforma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produciendo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actualmente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andragógica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resultar </a:t>
            </a:r>
            <a:r>
              <a:rPr sz="1200" dirty="0">
                <a:latin typeface="Times New Roman"/>
                <a:cs typeface="Times New Roman"/>
              </a:rPr>
              <a:t>bastante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beneficioso: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Tecnologías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ser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andragógica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lang="es-ES" sz="1200" dirty="0">
                <a:latin typeface="Times New Roman"/>
                <a:cs typeface="Times New Roman"/>
              </a:rPr>
              <a:t>conocimiento,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dependiendo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produzca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distintos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ámbitos </a:t>
            </a:r>
            <a:r>
              <a:rPr sz="1200" dirty="0">
                <a:latin typeface="Times New Roman"/>
                <a:cs typeface="Times New Roman"/>
              </a:rPr>
              <a:t>llegará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exitosa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o,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contrario,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podrá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responder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expectativas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creadas,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públicas,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largo </a:t>
            </a:r>
            <a:r>
              <a:rPr sz="1200" dirty="0">
                <a:latin typeface="Times New Roman"/>
                <a:cs typeface="Times New Roman"/>
              </a:rPr>
              <a:t>plazo,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organizadas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protagonismo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5986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435735" y="8256658"/>
            <a:ext cx="40551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884555" marR="5080" indent="-872490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Entramado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Formación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Andragógica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Universitario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TICS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946273" y="8773904"/>
            <a:ext cx="135763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Martínez.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5110" rIns="0" bIns="0" rtlCol="0">
            <a:spAutoFit/>
          </a:bodyPr>
          <a:lstStyle/>
          <a:p>
            <a:pPr marL="144145">
              <a:lnSpc>
                <a:spcPts val="1410"/>
              </a:lnSpc>
            </a:pPr>
            <a:fld id="{81D60167-4931-47E6-BA6A-407CBD079E47}" type="slidenum">
              <a:rPr spc="-25" dirty="0"/>
              <a:t>114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538C245B-3EAA-4D8E-7BB9-A0B310602076}"/>
              </a:ext>
            </a:extLst>
          </p:cNvPr>
          <p:cNvGrpSpPr/>
          <p:nvPr/>
        </p:nvGrpSpPr>
        <p:grpSpPr>
          <a:xfrm>
            <a:off x="109728" y="93479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31602923-AD48-6D3C-1FEC-496EB708AB8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0C57D1D3-2930-D9A0-109D-5EFE3A26DD10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7C7AEB25-9202-8029-CDE3-D06DF33BB19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A8B261D1-5A38-9D7E-0B35-5F9B5494C3CB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38D6DA22-FF30-6D9B-D1C8-A042CDE89679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9BC242BB-014E-F0A1-4604-B8AD955F287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29105FE1-F1EE-C4AF-2544-5AAC83CFB2D5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733D1FDE-76BB-2331-D7D2-B42D6C35931A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46190" cy="70078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0104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Internet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como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Revolución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las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Metodologías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Formación</a:t>
            </a:r>
            <a:r>
              <a:rPr sz="1200" b="1" i="1" spc="-7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Andragógica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auge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tecnológico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comienzos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siglo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XXI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vino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marcado,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factores,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introducción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periodo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producido </a:t>
            </a:r>
            <a:r>
              <a:rPr sz="1200" dirty="0">
                <a:latin typeface="Times New Roman"/>
                <a:cs typeface="Times New Roman"/>
              </a:rPr>
              <a:t>numerosos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socioeconómicos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provocados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impulso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comercio,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publicidad,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ocio,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interpersonales,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ayudados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tecnologías </a:t>
            </a:r>
            <a:r>
              <a:rPr sz="1200" dirty="0">
                <a:latin typeface="Times New Roman"/>
                <a:cs typeface="Times New Roman"/>
              </a:rPr>
              <a:t>ofrece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barreras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tiempo.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usuarios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creciendo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consonancia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tendencia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observaba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anteriores.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spc="-10" dirty="0">
                <a:latin typeface="Times New Roman"/>
                <a:cs typeface="Times New Roman"/>
              </a:rPr>
              <a:t>ORIENTACIONES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METODOLÓGICAS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ESTUDIO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enmarcó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postpositivista,</a:t>
            </a:r>
            <a:r>
              <a:rPr sz="1200" spc="4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apoyo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hermenéutico.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sustentó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teorías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andragógica,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cibernética,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educativa,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virtual,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procesamiento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crítica,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constructivismo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social, </a:t>
            </a:r>
            <a:r>
              <a:rPr sz="1200" dirty="0">
                <a:latin typeface="Times New Roman"/>
                <a:cs typeface="Times New Roman"/>
              </a:rPr>
              <a:t>conectivismo,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neohumanista,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transdisciplinaria,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complejo.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informantes </a:t>
            </a:r>
            <a:r>
              <a:rPr sz="1200" dirty="0">
                <a:latin typeface="Times New Roman"/>
                <a:cs typeface="Times New Roman"/>
              </a:rPr>
              <a:t>claves: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cuatro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(4)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Gallegos: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(2)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(2)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recolección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empleó</a:t>
            </a:r>
            <a:r>
              <a:rPr sz="1200" spc="3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profundidad,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guión </a:t>
            </a:r>
            <a:r>
              <a:rPr sz="1200" dirty="0">
                <a:latin typeface="Times New Roman"/>
                <a:cs typeface="Times New Roman"/>
              </a:rPr>
              <a:t>protocolar</a:t>
            </a:r>
            <a:r>
              <a:rPr sz="1200" spc="31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3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recurrió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categorización,</a:t>
            </a:r>
            <a:r>
              <a:rPr sz="1200" spc="305" dirty="0">
                <a:latin typeface="Times New Roman"/>
                <a:cs typeface="Times New Roman"/>
              </a:rPr>
              <a:t>   </a:t>
            </a:r>
            <a:r>
              <a:rPr sz="1200" dirty="0">
                <a:latin typeface="Times New Roman"/>
                <a:cs typeface="Times New Roman"/>
              </a:rPr>
              <a:t>posteriormente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triangulación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fuentes,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éstos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generaron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hallazgos </a:t>
            </a:r>
            <a:r>
              <a:rPr sz="1200" dirty="0">
                <a:latin typeface="Times New Roman"/>
                <a:cs typeface="Times New Roman"/>
              </a:rPr>
              <a:t>emergentes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analizados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sistémica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categorías </a:t>
            </a:r>
            <a:r>
              <a:rPr sz="1200" dirty="0">
                <a:latin typeface="Times New Roman"/>
                <a:cs typeface="Times New Roman"/>
              </a:rPr>
              <a:t>relacionada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 andragógica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tics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Formación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Empírica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Guevara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(2009)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“La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empírica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títulos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contar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algún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expertos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algo”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perfección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técnica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arte.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entrevistados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opina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sociólogo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andragógica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viene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contribuyen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facilitador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enriquecer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allí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basándose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andragógica.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5986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435735" y="8256658"/>
            <a:ext cx="40551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884555" marR="5080" indent="-872490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Entramado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Formación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Andragógica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Universitario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TICS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946273" y="8773904"/>
            <a:ext cx="135763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Martínez.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5110" rIns="0" bIns="0" rtlCol="0">
            <a:spAutoFit/>
          </a:bodyPr>
          <a:lstStyle/>
          <a:p>
            <a:pPr marL="144145">
              <a:lnSpc>
                <a:spcPts val="1410"/>
              </a:lnSpc>
            </a:pPr>
            <a:fld id="{81D60167-4931-47E6-BA6A-407CBD079E47}" type="slidenum">
              <a:rPr spc="-25" dirty="0"/>
              <a:t>115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E0CB48F5-B1C6-EB15-81F7-D4E903E196AF}"/>
              </a:ext>
            </a:extLst>
          </p:cNvPr>
          <p:cNvGrpSpPr/>
          <p:nvPr/>
        </p:nvGrpSpPr>
        <p:grpSpPr>
          <a:xfrm>
            <a:off x="89916" y="137913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8B6C0C43-FB76-87B1-1AE0-C4DFEBE58F4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D31CEDF4-94C5-3D2F-831B-16FCD932315D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0A7EB9CA-552F-4DC7-2A1F-4D3A18E47C9D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7968678F-2437-2A9C-9A74-D5568270BEE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00469370-EC21-56F5-8F97-18D0A5468FDB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4CCDC09B-D304-65E4-5626-C25EAB9EB16E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2D66E058-305B-A9EA-F562-D4F3FF0DAF1B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08573F68-A8A5-56B5-ED38-03C6DD533D3D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57352" y="1068451"/>
            <a:ext cx="6346190" cy="67062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28315" marR="73660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15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Educación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Distancia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Presencial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8460" marR="635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andragógica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viene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viene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incursionar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modalidades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mixtas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distancia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presencial,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quiere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existen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alfabetización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(alfabetizados, </a:t>
            </a:r>
            <a:r>
              <a:rPr sz="1200" dirty="0">
                <a:latin typeface="Times New Roman"/>
                <a:cs typeface="Times New Roman"/>
              </a:rPr>
              <a:t>analfabetos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funcionales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absolutos),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exitosa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aprovechando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 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propósito.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Libertad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Pensamiento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378460" marR="76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concibe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andragógica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libre </a:t>
            </a:r>
            <a:r>
              <a:rPr sz="1200" dirty="0">
                <a:latin typeface="Times New Roman"/>
                <a:cs typeface="Times New Roman"/>
              </a:rPr>
              <a:t>pensamiento,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protagonistas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disciplina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dirigir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propio </a:t>
            </a:r>
            <a:r>
              <a:rPr sz="1200" dirty="0">
                <a:latin typeface="Times New Roman"/>
                <a:cs typeface="Times New Roman"/>
              </a:rPr>
              <a:t>autoaprendizaje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madurez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sociedad </a:t>
            </a:r>
            <a:r>
              <a:rPr sz="1200" dirty="0">
                <a:latin typeface="Times New Roman"/>
                <a:cs typeface="Times New Roman"/>
              </a:rPr>
              <a:t>cambiante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afrontar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competitivo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espera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hechos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laboral.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Estudiante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Pieza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Fundamental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8460" marR="6985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convinieron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andragógica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pieza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fundamental, </a:t>
            </a:r>
            <a:r>
              <a:rPr sz="1200" dirty="0">
                <a:latin typeface="Times New Roman"/>
                <a:cs typeface="Times New Roman"/>
              </a:rPr>
              <a:t>pilar,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estrella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estímulo,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debe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profundizar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asertivo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dónde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quiere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llegar.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facilitador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propiciar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estimulen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profundizar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dinamizar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conocimiento.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spc="-10" dirty="0">
                <a:latin typeface="Times New Roman"/>
                <a:cs typeface="Times New Roman"/>
              </a:rPr>
              <a:t>Orientación</a:t>
            </a:r>
            <a:r>
              <a:rPr sz="1200" b="1" i="1" spc="1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Andragógica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846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docentes,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opinan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andragógico,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decir;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contemplar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promotor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soluciones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constructor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autorrealización,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involucrados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relevancia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guiar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efectiva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quehacer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5986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435735" y="8256658"/>
            <a:ext cx="40551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884555" marR="5080" indent="-872490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Entramado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Formación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Andragógica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Universitario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TICS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946273" y="8773904"/>
            <a:ext cx="135763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Martínez.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5110" rIns="0" bIns="0" rtlCol="0">
            <a:spAutoFit/>
          </a:bodyPr>
          <a:lstStyle/>
          <a:p>
            <a:pPr marL="144145">
              <a:lnSpc>
                <a:spcPts val="1410"/>
              </a:lnSpc>
            </a:pPr>
            <a:fld id="{81D60167-4931-47E6-BA6A-407CBD079E47}" type="slidenum">
              <a:rPr spc="-25" dirty="0"/>
              <a:t>116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B9A27395-EB28-A084-6592-B257B2493D7F}"/>
              </a:ext>
            </a:extLst>
          </p:cNvPr>
          <p:cNvGrpSpPr/>
          <p:nvPr/>
        </p:nvGrpSpPr>
        <p:grpSpPr>
          <a:xfrm>
            <a:off x="109728" y="76724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7D8BE9D0-14D0-4438-7A36-0B36B9911568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78071714-2361-7DDD-3734-97EABE39861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42DBBEA0-AAE1-3401-36EB-0B216073BEA1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2C236445-2305-2169-0CFC-86B67D14C916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3D7BBC05-DAFC-705C-B5ED-DE6145E6359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3B4CEEAC-4D05-CD38-2FC8-FD9D2B4F2D1E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59514B3F-D06C-2F72-D0C9-7B7CB4A2EE5E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B45AF9FF-355D-396C-75BD-463BEA995042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14130"/>
            <a:chOff x="94485" y="115823"/>
            <a:chExt cx="6669405" cy="891413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2842005" y="1068451"/>
            <a:ext cx="30295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3865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09728" y="234695"/>
            <a:ext cx="6590030" cy="8807450"/>
            <a:chOff x="109728" y="234695"/>
            <a:chExt cx="6590030" cy="8807450"/>
          </a:xfrm>
        </p:grpSpPr>
        <p:pic>
          <p:nvPicPr>
            <p:cNvPr id="15" name="object 1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293014" y="1576578"/>
            <a:ext cx="6309995" cy="6427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i="1" spc="-20" dirty="0">
                <a:latin typeface="Times New Roman"/>
                <a:cs typeface="Times New Roman"/>
              </a:rPr>
              <a:t>Vocación</a:t>
            </a:r>
            <a:r>
              <a:rPr sz="1200" b="1" i="1" spc="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</a:t>
            </a:r>
            <a:r>
              <a:rPr sz="1200" b="1" i="1" spc="-10" dirty="0">
                <a:latin typeface="Times New Roman"/>
                <a:cs typeface="Times New Roman"/>
              </a:rPr>
              <a:t> Valores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perfil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andragógica</a:t>
            </a:r>
            <a:r>
              <a:rPr sz="1200" spc="2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promoción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libertad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expresarse,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tolerancia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demuestre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receptivo,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asertivo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mujeres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enfrentar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positiva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exitosa,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característicos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andragógica,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puesto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circunde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promoción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colaborativa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Docente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Facilitador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concuerdan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perfil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andragógica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proveer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herramientas,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mostrándose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facilitador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origine </a:t>
            </a:r>
            <a:r>
              <a:rPr sz="1200" dirty="0">
                <a:latin typeface="Times New Roman"/>
                <a:cs typeface="Times New Roman"/>
              </a:rPr>
              <a:t>incertidumbre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esté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construya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propio </a:t>
            </a:r>
            <a:r>
              <a:rPr sz="1200" dirty="0">
                <a:latin typeface="Times New Roman"/>
                <a:cs typeface="Times New Roman"/>
              </a:rPr>
              <a:t>conocimiento 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colectiva.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Las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Tics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como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Estrategia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Didáctica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expertos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afirman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poderosa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estrategia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materiales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fácil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provistos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efectos </a:t>
            </a:r>
            <a:r>
              <a:rPr sz="1200" dirty="0">
                <a:latin typeface="Times New Roman"/>
                <a:cs typeface="Times New Roman"/>
              </a:rPr>
              <a:t>multimedia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permitiendo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Plataforma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Tecnológica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versados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plataformas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arquitectura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formada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(hardware-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Software),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como;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computadoras,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teléfonos </a:t>
            </a:r>
            <a:r>
              <a:rPr sz="1200" dirty="0">
                <a:latin typeface="Times New Roman"/>
                <a:cs typeface="Times New Roman"/>
              </a:rPr>
              <a:t>inteligentes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aplicados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emocional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usarlas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clase.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Tics</a:t>
            </a:r>
            <a:r>
              <a:rPr sz="1200" b="1" i="1" spc="-5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Herramienta</a:t>
            </a:r>
            <a:r>
              <a:rPr sz="1200" b="1" i="1" spc="-5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Pluricultural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expertos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pluricultural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incluyente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socialización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naciones.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9" name="object 19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5986"/>
            <a:ext cx="1805304" cy="893889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1435735" y="8256658"/>
            <a:ext cx="40551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884555" marR="5080" indent="-872490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Entramado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Formación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Andragógica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Universitario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TICS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946273" y="8773904"/>
            <a:ext cx="135763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Martínez.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5110" rIns="0" bIns="0" rtlCol="0">
            <a:spAutoFit/>
          </a:bodyPr>
          <a:lstStyle/>
          <a:p>
            <a:pPr marL="144145">
              <a:lnSpc>
                <a:spcPts val="1410"/>
              </a:lnSpc>
            </a:pPr>
            <a:fld id="{81D60167-4931-47E6-BA6A-407CBD079E47}" type="slidenum">
              <a:rPr spc="-25" dirty="0"/>
              <a:t>117</a:t>
            </a:fld>
            <a:endParaRPr spc="-25" dirty="0"/>
          </a:p>
        </p:txBody>
      </p:sp>
      <p:grpSp>
        <p:nvGrpSpPr>
          <p:cNvPr id="23" name="Grupo 22">
            <a:extLst>
              <a:ext uri="{FF2B5EF4-FFF2-40B4-BE49-F238E27FC236}">
                <a16:creationId xmlns:a16="http://schemas.microsoft.com/office/drawing/2014/main" id="{7CBD78CE-E127-FC0E-8DD9-15877918C1BC}"/>
              </a:ext>
            </a:extLst>
          </p:cNvPr>
          <p:cNvGrpSpPr/>
          <p:nvPr/>
        </p:nvGrpSpPr>
        <p:grpSpPr>
          <a:xfrm>
            <a:off x="104549" y="101608"/>
            <a:ext cx="6665976" cy="1452626"/>
            <a:chOff x="470065" y="1951410"/>
            <a:chExt cx="6665976" cy="1452626"/>
          </a:xfrm>
        </p:grpSpPr>
        <p:grpSp>
          <p:nvGrpSpPr>
            <p:cNvPr id="24" name="object 12">
              <a:extLst>
                <a:ext uri="{FF2B5EF4-FFF2-40B4-BE49-F238E27FC236}">
                  <a16:creationId xmlns:a16="http://schemas.microsoft.com/office/drawing/2014/main" id="{15CC1C17-1074-1B5D-CDE3-B3D2A6BDD4F4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8" name="object 13">
                <a:extLst>
                  <a:ext uri="{FF2B5EF4-FFF2-40B4-BE49-F238E27FC236}">
                    <a16:creationId xmlns:a16="http://schemas.microsoft.com/office/drawing/2014/main" id="{B12BADA8-7B57-F24C-C467-A412AA73A486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9" name="object 14">
                <a:extLst>
                  <a:ext uri="{FF2B5EF4-FFF2-40B4-BE49-F238E27FC236}">
                    <a16:creationId xmlns:a16="http://schemas.microsoft.com/office/drawing/2014/main" id="{CA4A9E51-EF0B-952B-E3B9-0B16FF78D158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0" name="object 15">
                <a:extLst>
                  <a:ext uri="{FF2B5EF4-FFF2-40B4-BE49-F238E27FC236}">
                    <a16:creationId xmlns:a16="http://schemas.microsoft.com/office/drawing/2014/main" id="{24B5E3A6-7F43-591F-B0FD-5C344EFBBC66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1" name="object 16">
                <a:extLst>
                  <a:ext uri="{FF2B5EF4-FFF2-40B4-BE49-F238E27FC236}">
                    <a16:creationId xmlns:a16="http://schemas.microsoft.com/office/drawing/2014/main" id="{31ED4DB8-3594-DDFC-AAEB-D022C2ED971F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5" name="object 16">
              <a:extLst>
                <a:ext uri="{FF2B5EF4-FFF2-40B4-BE49-F238E27FC236}">
                  <a16:creationId xmlns:a16="http://schemas.microsoft.com/office/drawing/2014/main" id="{BD163220-4DC0-E576-4790-E690341697B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6" name="object 25">
              <a:extLst>
                <a:ext uri="{FF2B5EF4-FFF2-40B4-BE49-F238E27FC236}">
                  <a16:creationId xmlns:a16="http://schemas.microsoft.com/office/drawing/2014/main" id="{14EC7548-245F-501D-83BC-E4022308305D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7" name="object 31">
              <a:extLst>
                <a:ext uri="{FF2B5EF4-FFF2-40B4-BE49-F238E27FC236}">
                  <a16:creationId xmlns:a16="http://schemas.microsoft.com/office/drawing/2014/main" id="{5C6BDFC9-7467-5BE3-FC6F-127BE47F544D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14130"/>
            <a:chOff x="94485" y="115823"/>
            <a:chExt cx="6669405" cy="891413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2842005" y="1068451"/>
            <a:ext cx="30295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3865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09728" y="234695"/>
            <a:ext cx="6590030" cy="8807450"/>
            <a:chOff x="109728" y="234695"/>
            <a:chExt cx="6590030" cy="8807450"/>
          </a:xfrm>
        </p:grpSpPr>
        <p:pic>
          <p:nvPicPr>
            <p:cNvPr id="15" name="object 1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221691" y="1576578"/>
            <a:ext cx="6380480" cy="65659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i="1" dirty="0">
                <a:latin typeface="Times New Roman"/>
                <a:cs typeface="Times New Roman"/>
              </a:rPr>
              <a:t>Barreras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Geográficas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opinión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entrevistados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(Docente/Estudiantes)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referentes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teóricos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presentan </a:t>
            </a:r>
            <a:r>
              <a:rPr sz="1200" dirty="0">
                <a:latin typeface="Times New Roman"/>
                <a:cs typeface="Times New Roman"/>
              </a:rPr>
              <a:t>posiciones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similares,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TICS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liberación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barreras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interactivo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provisto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socialización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calidad 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necesitamos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profesionales.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Estrategias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Formación</a:t>
            </a:r>
            <a:r>
              <a:rPr sz="1200" b="1" i="1" spc="-7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Andragógica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en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el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Uso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las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spc="-20" dirty="0">
                <a:latin typeface="Times New Roman"/>
                <a:cs typeface="Times New Roman"/>
              </a:rPr>
              <a:t>Tics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estrategias;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(taller,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videos,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cooperativo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google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drive,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grupales,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software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tutorial,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video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generalizada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distancia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evaluando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través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correo,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wifi,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otros.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el uso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andragógica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son </a:t>
            </a:r>
            <a:r>
              <a:rPr sz="1200" dirty="0">
                <a:latin typeface="Times New Roman"/>
                <a:cs typeface="Times New Roman"/>
              </a:rPr>
              <a:t>efectivas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mantener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contacto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mano,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eventos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carrera, </a:t>
            </a:r>
            <a:r>
              <a:rPr sz="1200" dirty="0">
                <a:latin typeface="Times New Roman"/>
                <a:cs typeface="Times New Roman"/>
              </a:rPr>
              <a:t>generalmente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autodidácticos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aprenderlas,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aunque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escasamente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utilizados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spc="-10" dirty="0">
                <a:latin typeface="Times New Roman"/>
                <a:cs typeface="Times New Roman"/>
              </a:rPr>
              <a:t>docentes.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Las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Tics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Como</a:t>
            </a:r>
            <a:r>
              <a:rPr sz="1200" b="1" i="1" spc="-7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Aspectos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del</a:t>
            </a:r>
            <a:r>
              <a:rPr sz="1200" b="1" i="1" spc="-20" dirty="0">
                <a:latin typeface="Times New Roman"/>
                <a:cs typeface="Times New Roman"/>
              </a:rPr>
              <a:t> Saber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entrevistados,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TICS</a:t>
            </a:r>
            <a:r>
              <a:rPr lang="es-ES" sz="1200" spc="30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como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protagonista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participante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liderice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intereses,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motivaciones,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disposición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global.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gustaría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docentes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usaran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andragógica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frecuente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implementaran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distancia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presencial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ofrecer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oportunidades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inclusión universitaria.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Uso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Tics en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Praxis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Formación</a:t>
            </a:r>
            <a:r>
              <a:rPr sz="1200" b="1" i="1" spc="-6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Andragógica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usado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andragógica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como: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Video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Foro,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Video </a:t>
            </a:r>
            <a:r>
              <a:rPr sz="1200" dirty="0">
                <a:latin typeface="Times New Roman"/>
                <a:cs typeface="Times New Roman"/>
              </a:rPr>
              <a:t>Conferencia,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Moodle,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chats,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foros,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blogs,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otros;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demuestra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ponen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clases.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embargo,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 manifiestan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utilizado casi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ninguno,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pocas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9" name="object 19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5986"/>
            <a:ext cx="1805304" cy="893889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1435735" y="8256658"/>
            <a:ext cx="40551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884555" marR="5080" indent="-872490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Entramado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Formación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Andragógica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Universitario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TICS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946273" y="8773904"/>
            <a:ext cx="135763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Martínez.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5110" rIns="0" bIns="0" rtlCol="0">
            <a:spAutoFit/>
          </a:bodyPr>
          <a:lstStyle/>
          <a:p>
            <a:pPr marL="144145">
              <a:lnSpc>
                <a:spcPts val="1410"/>
              </a:lnSpc>
            </a:pPr>
            <a:fld id="{81D60167-4931-47E6-BA6A-407CBD079E47}" type="slidenum">
              <a:rPr spc="-25" dirty="0"/>
              <a:t>118</a:t>
            </a:fld>
            <a:endParaRPr spc="-25" dirty="0"/>
          </a:p>
        </p:txBody>
      </p:sp>
      <p:grpSp>
        <p:nvGrpSpPr>
          <p:cNvPr id="23" name="Grupo 22">
            <a:extLst>
              <a:ext uri="{FF2B5EF4-FFF2-40B4-BE49-F238E27FC236}">
                <a16:creationId xmlns:a16="http://schemas.microsoft.com/office/drawing/2014/main" id="{92ECC583-3A5C-0C99-CBC1-93859CB1D81F}"/>
              </a:ext>
            </a:extLst>
          </p:cNvPr>
          <p:cNvGrpSpPr/>
          <p:nvPr/>
        </p:nvGrpSpPr>
        <p:grpSpPr>
          <a:xfrm>
            <a:off x="109728" y="101090"/>
            <a:ext cx="6665976" cy="1452626"/>
            <a:chOff x="470065" y="1951410"/>
            <a:chExt cx="6665976" cy="1452626"/>
          </a:xfrm>
        </p:grpSpPr>
        <p:grpSp>
          <p:nvGrpSpPr>
            <p:cNvPr id="24" name="object 12">
              <a:extLst>
                <a:ext uri="{FF2B5EF4-FFF2-40B4-BE49-F238E27FC236}">
                  <a16:creationId xmlns:a16="http://schemas.microsoft.com/office/drawing/2014/main" id="{4E3AEDFD-2669-D8EA-2816-A7E94F9AD42A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8" name="object 13">
                <a:extLst>
                  <a:ext uri="{FF2B5EF4-FFF2-40B4-BE49-F238E27FC236}">
                    <a16:creationId xmlns:a16="http://schemas.microsoft.com/office/drawing/2014/main" id="{654755E3-3095-148D-26E6-8183AFC013B5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9" name="object 14">
                <a:extLst>
                  <a:ext uri="{FF2B5EF4-FFF2-40B4-BE49-F238E27FC236}">
                    <a16:creationId xmlns:a16="http://schemas.microsoft.com/office/drawing/2014/main" id="{4FEA0CD0-2E6B-2ACD-891F-939B42879BAD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0" name="object 15">
                <a:extLst>
                  <a:ext uri="{FF2B5EF4-FFF2-40B4-BE49-F238E27FC236}">
                    <a16:creationId xmlns:a16="http://schemas.microsoft.com/office/drawing/2014/main" id="{CB9A2FC9-A974-088F-8512-7B595531D226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1" name="object 16">
                <a:extLst>
                  <a:ext uri="{FF2B5EF4-FFF2-40B4-BE49-F238E27FC236}">
                    <a16:creationId xmlns:a16="http://schemas.microsoft.com/office/drawing/2014/main" id="{A204ED21-A34C-E679-681A-EE20D291C4B7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5" name="object 16">
              <a:extLst>
                <a:ext uri="{FF2B5EF4-FFF2-40B4-BE49-F238E27FC236}">
                  <a16:creationId xmlns:a16="http://schemas.microsoft.com/office/drawing/2014/main" id="{C053EE5A-D153-8A3E-2213-C9233756D4A2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6" name="object 25">
              <a:extLst>
                <a:ext uri="{FF2B5EF4-FFF2-40B4-BE49-F238E27FC236}">
                  <a16:creationId xmlns:a16="http://schemas.microsoft.com/office/drawing/2014/main" id="{B4355562-67E5-DCBE-5763-B02BCA09A534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7" name="object 31">
              <a:extLst>
                <a:ext uri="{FF2B5EF4-FFF2-40B4-BE49-F238E27FC236}">
                  <a16:creationId xmlns:a16="http://schemas.microsoft.com/office/drawing/2014/main" id="{BA106078-97A1-8810-B97B-5B0EEAFD605F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7310" cy="70942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8460" marR="8255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veces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hemos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entrado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plataformas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(laboratorios)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mayoría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herramientas </a:t>
            </a:r>
            <a:r>
              <a:rPr sz="1200" dirty="0">
                <a:latin typeface="Times New Roman"/>
                <a:cs typeface="Times New Roman"/>
              </a:rPr>
              <a:t>computacionales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casas,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gustaría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redes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infocultura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incursiona </a:t>
            </a:r>
            <a:r>
              <a:rPr sz="1200" dirty="0">
                <a:latin typeface="Times New Roman"/>
                <a:cs typeface="Times New Roman"/>
              </a:rPr>
              <a:t>exitosamente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-20" dirty="0">
                <a:latin typeface="Times New Roman"/>
                <a:cs typeface="Times New Roman"/>
              </a:rPr>
              <a:t> era.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Programa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4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Actualización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8460" marR="5080" indent="-36576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entrevistados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nunca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participado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actualización </a:t>
            </a:r>
            <a:r>
              <a:rPr sz="1200" dirty="0">
                <a:latin typeface="Times New Roman"/>
                <a:cs typeface="Times New Roman"/>
              </a:rPr>
              <a:t>centrada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TICS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tanto,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autodidacta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utilizando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positivamente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infundan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profundamente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necesidades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actuando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transformador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andragógica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cultura </a:t>
            </a:r>
            <a:r>
              <a:rPr sz="1200" dirty="0">
                <a:latin typeface="Times New Roman"/>
                <a:cs typeface="Times New Roman"/>
              </a:rPr>
              <a:t>conectivista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sea </a:t>
            </a:r>
            <a:r>
              <a:rPr sz="1200" dirty="0">
                <a:latin typeface="Times New Roman"/>
                <a:cs typeface="Times New Roman"/>
              </a:rPr>
              <a:t>incluyente,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provisto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oportunidades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igualdad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libertad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permee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comprendidas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medios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 creados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comunicación.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orientarse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los cambios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provocados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 las tics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en</a:t>
            </a:r>
            <a:r>
              <a:rPr sz="120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los universitarios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exigiendo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incluyente.</a:t>
            </a:r>
            <a:endParaRPr sz="1200" dirty="0">
              <a:latin typeface="Times New Roman"/>
              <a:cs typeface="Times New Roman"/>
            </a:endParaRPr>
          </a:p>
          <a:p>
            <a:pPr marL="378460" marR="508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emergieron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robustez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aproximación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coadyuvan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teoría neohumanística del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quehacer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tic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universitario,</a:t>
            </a:r>
            <a:r>
              <a:rPr sz="1200" spc="2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promover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reflexionar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actuación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buscando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reivindicar 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fortalecer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(solidaridad,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respeto,</a:t>
            </a:r>
            <a:r>
              <a:rPr sz="1200" spc="-10" dirty="0">
                <a:latin typeface="Times New Roman"/>
                <a:cs typeface="Times New Roman"/>
              </a:rPr>
              <a:t> compromiso, </a:t>
            </a:r>
            <a:r>
              <a:rPr sz="1200" dirty="0">
                <a:latin typeface="Times New Roman"/>
                <a:cs typeface="Times New Roman"/>
              </a:rPr>
              <a:t>ética,</a:t>
            </a:r>
            <a:r>
              <a:rPr sz="1200" spc="2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moral,</a:t>
            </a:r>
            <a:r>
              <a:rPr sz="1200" spc="2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responsabilidad,</a:t>
            </a:r>
            <a:r>
              <a:rPr sz="1200" spc="2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innovación),</a:t>
            </a:r>
            <a:r>
              <a:rPr sz="1200" spc="2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enfrentar</a:t>
            </a:r>
            <a:r>
              <a:rPr sz="1200" spc="2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2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contundente</a:t>
            </a:r>
            <a:r>
              <a:rPr sz="1200" spc="28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deshumanización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producida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minimalista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amplía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horizonte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hacia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prevalecer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propósitos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tengan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único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habilidades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desempeñar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oficio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sean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progresivos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andrología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concierne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alineación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ciudadano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país.</a:t>
            </a:r>
            <a:endParaRPr sz="1200" dirty="0">
              <a:latin typeface="Times New Roman"/>
              <a:cs typeface="Times New Roman"/>
            </a:endParaRPr>
          </a:p>
          <a:p>
            <a:pPr marL="378460" marR="5080" indent="-36576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organizativas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líderes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instruccionales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generen </a:t>
            </a:r>
            <a:r>
              <a:rPr sz="1200" dirty="0">
                <a:latin typeface="Times New Roman"/>
                <a:cs typeface="Times New Roman"/>
              </a:rPr>
              <a:t>ambientes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práctica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soluciones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problemáticas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evolución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tiempo,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situando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promotor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primicias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sus inquietudes científicas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capaz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compartirlas 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 su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consolidada</a:t>
            </a:r>
            <a:r>
              <a:rPr sz="1200" spc="-20" dirty="0">
                <a:latin typeface="Times New Roman"/>
                <a:cs typeface="Times New Roman"/>
              </a:rPr>
              <a:t> bajo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5986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435735" y="8256658"/>
            <a:ext cx="40551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884555" marR="5080" indent="-872490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Entramado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Formación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Andragógica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Universitario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TICS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946273" y="8773904"/>
            <a:ext cx="135763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Martínez.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5110" rIns="0" bIns="0" rtlCol="0">
            <a:spAutoFit/>
          </a:bodyPr>
          <a:lstStyle/>
          <a:p>
            <a:pPr marL="144145">
              <a:lnSpc>
                <a:spcPts val="1410"/>
              </a:lnSpc>
            </a:pPr>
            <a:fld id="{81D60167-4931-47E6-BA6A-407CBD079E47}" type="slidenum">
              <a:rPr spc="-25" dirty="0"/>
              <a:t>119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21AF2076-F49B-2AB3-0F4C-0C5E0C722703}"/>
              </a:ext>
            </a:extLst>
          </p:cNvPr>
          <p:cNvGrpSpPr/>
          <p:nvPr/>
        </p:nvGrpSpPr>
        <p:grpSpPr>
          <a:xfrm>
            <a:off x="95998" y="85470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E8D88382-4AD2-9896-2B1E-64667EEB9456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129B92B8-674F-8D67-3AFD-2471E0DEFB4F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6A2846B9-A5B3-8B5A-0906-9BBA1B8647C6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38DFFBA6-CFCB-D286-A8A3-A9C847A261C0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D1DE79EA-9B99-24A8-775E-72B5ED74B7EB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F588C6A2-4C43-F20A-C551-A0763C2BC143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50BAE695-5CBE-21E6-4A69-35AA9A060C60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295FACBC-A594-153C-C37F-D7C1C25B9A4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bject 16"/>
          <p:cNvSpPr txBox="1"/>
          <p:nvPr/>
        </p:nvSpPr>
        <p:spPr>
          <a:xfrm>
            <a:off x="255905" y="1598109"/>
            <a:ext cx="6346190" cy="594778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5600" marR="8890" indent="-342900" algn="just">
              <a:lnSpc>
                <a:spcPct val="100000"/>
              </a:lnSpc>
              <a:spcBef>
                <a:spcPts val="1110"/>
              </a:spcBef>
              <a:buChar char="-"/>
              <a:tabLst>
                <a:tab pos="355600" algn="l"/>
              </a:tabLst>
            </a:pPr>
            <a:r>
              <a:rPr sz="1200" dirty="0" err="1">
                <a:latin typeface="Times New Roman"/>
                <a:cs typeface="Times New Roman"/>
              </a:rPr>
              <a:t>Reflexionar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concerniente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preámbulo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egresado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 </a:t>
            </a:r>
            <a:r>
              <a:rPr sz="1200" spc="-10" dirty="0">
                <a:latin typeface="Times New Roman"/>
                <a:cs typeface="Times New Roman"/>
              </a:rPr>
              <a:t>económicas.</a:t>
            </a:r>
            <a:endParaRPr sz="1200" dirty="0">
              <a:latin typeface="Times New Roman"/>
              <a:cs typeface="Times New Roman"/>
            </a:endParaRPr>
          </a:p>
          <a:p>
            <a:pPr marL="355600" marR="9525" indent="-342900" algn="just">
              <a:lnSpc>
                <a:spcPct val="100000"/>
              </a:lnSpc>
              <a:buChar char="-"/>
              <a:tabLst>
                <a:tab pos="355600" algn="l"/>
              </a:tabLst>
            </a:pPr>
            <a:r>
              <a:rPr sz="1200" dirty="0">
                <a:latin typeface="Times New Roman"/>
                <a:cs typeface="Times New Roman"/>
              </a:rPr>
              <a:t>Esbozar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verdades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razones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existentes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económicas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han </a:t>
            </a:r>
            <a:r>
              <a:rPr sz="1200" dirty="0">
                <a:latin typeface="Times New Roman"/>
                <a:cs typeface="Times New Roman"/>
              </a:rPr>
              <a:t>permitido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 desarrollo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efectivo 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egresados.</a:t>
            </a:r>
            <a:endParaRPr sz="1200" dirty="0">
              <a:latin typeface="Times New Roman"/>
              <a:cs typeface="Times New Roman"/>
            </a:endParaRPr>
          </a:p>
          <a:p>
            <a:pPr marL="355600" marR="8890" indent="-342900" algn="just">
              <a:lnSpc>
                <a:spcPct val="100000"/>
              </a:lnSpc>
              <a:buChar char="-"/>
              <a:tabLst>
                <a:tab pos="355600" algn="l"/>
              </a:tabLst>
            </a:pPr>
            <a:r>
              <a:rPr sz="1200" dirty="0">
                <a:latin typeface="Times New Roman"/>
                <a:cs typeface="Times New Roman"/>
              </a:rPr>
              <a:t>Valorar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dando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prioridad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perfil </a:t>
            </a:r>
            <a:r>
              <a:rPr sz="1200" dirty="0">
                <a:latin typeface="Times New Roman"/>
                <a:cs typeface="Times New Roman"/>
              </a:rPr>
              <a:t>humanista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egresado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Económicas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Nacional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“Rómulo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Gallegos”.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Argumentos</a:t>
            </a:r>
            <a:r>
              <a:rPr sz="1200" b="1" i="1" spc="-4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Justificantes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estará 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ojo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huracán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grandes cambios.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afrontarlos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dando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saltos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cualitativos,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buscando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todas,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consolidación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educativa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armoniosa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 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comunitario.</a:t>
            </a:r>
            <a:endParaRPr sz="1200" dirty="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esquemas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sistema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aprovecharlo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insoslayable.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Apegados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regla </a:t>
            </a:r>
            <a:r>
              <a:rPr sz="1200" dirty="0">
                <a:latin typeface="Times New Roman"/>
                <a:cs typeface="Times New Roman"/>
              </a:rPr>
              <a:t>fija,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inspirada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República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donde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escalón,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sustentable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nación.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suscripción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gratuita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sin </a:t>
            </a:r>
            <a:r>
              <a:rPr sz="1200" dirty="0">
                <a:latin typeface="Times New Roman"/>
                <a:cs typeface="Times New Roman"/>
              </a:rPr>
              <a:t>exclusión.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 connotación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“humanizar”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todos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 estrategia educativa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humanizar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 universidades,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humanizar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carreras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curriculares,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 planteado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fuera,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involucramiento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 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avasallado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 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descubrimientos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medida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vaya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avanzando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99500"/>
              </a:lnSpc>
              <a:spcBef>
                <a:spcPts val="10"/>
              </a:spcBef>
            </a:pP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gran eje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 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 </a:t>
            </a:r>
            <a:r>
              <a:rPr sz="1200" dirty="0" err="1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lang="es-ES" sz="1200" spc="-10" dirty="0">
                <a:latin typeface="Times New Roman"/>
                <a:cs typeface="Times New Roman"/>
              </a:rPr>
              <a:t>Venezuela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 darle calidad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darle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prioridad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conciencia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humana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desaprender,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luego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haciendo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largo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darle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constante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vida,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graduarse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trabajar, sino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perpetuidad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querer </a:t>
            </a:r>
            <a:r>
              <a:rPr sz="1200" dirty="0">
                <a:latin typeface="Times New Roman"/>
                <a:cs typeface="Times New Roman"/>
              </a:rPr>
              <a:t>seguir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formándose.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08353" y="8220692"/>
            <a:ext cx="4304030" cy="818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Universitaria: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Hermeneusis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Fenomenológica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</a:t>
            </a:r>
            <a:endParaRPr sz="1200">
              <a:latin typeface="Times New Roman"/>
              <a:cs typeface="Times New Roman"/>
            </a:endParaRPr>
          </a:p>
          <a:p>
            <a:pPr marL="352425" marR="342265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Humana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Egresados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Área de</a:t>
            </a:r>
            <a:r>
              <a:rPr sz="1200" b="1" spc="-10" dirty="0">
                <a:latin typeface="Times New Roman"/>
                <a:cs typeface="Times New Roman"/>
              </a:rPr>
              <a:t> Ciencias </a:t>
            </a:r>
            <a:r>
              <a:rPr sz="1200" b="1" dirty="0">
                <a:latin typeface="Times New Roman"/>
                <a:cs typeface="Times New Roman"/>
              </a:rPr>
              <a:t>Económicas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“Rómulo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Gallegos</a:t>
            </a:r>
            <a:endParaRPr sz="1200">
              <a:latin typeface="Times New Roman"/>
              <a:cs typeface="Times New Roman"/>
            </a:endParaRPr>
          </a:p>
          <a:p>
            <a:pPr marL="78740" algn="ctr">
              <a:lnSpc>
                <a:spcPct val="100000"/>
              </a:lnSpc>
              <a:spcBef>
                <a:spcPts val="590"/>
              </a:spcBef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Rolando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Allexer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Castillo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Villanueva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1544" rIns="0" bIns="0" rtlCol="0">
            <a:spAutoFit/>
          </a:bodyPr>
          <a:lstStyle/>
          <a:p>
            <a:pPr marL="2794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12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8AEF3A91-F193-64F3-3203-C3CABAA4178F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69C3244C-CC8E-AB15-46F3-461B03BC8A67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26E51AA0-E67A-25C2-629E-9864F6A426DE}"/>
                  </a:ext>
                </a:extLst>
              </p:cNvPr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3A0E0E38-818B-C468-E27F-28F17262E6BE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1BDC7388-9C4E-9489-2CBA-E3DC2151C56F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8D8BE3B7-64AA-5272-1DCF-C4568E397213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E99F4ABC-F562-B534-BF9B-8DA63E9F64D5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F6A4CF1E-8C60-51BC-C551-2B9E4BA51CD0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97D44187-F50E-3545-AD2E-152683AD2A3C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45555" cy="41459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0040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755"/>
              </a:spcBef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andragógicos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libertad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exaltar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postura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argumentada,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socializada,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liberalizadora,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disciplinada,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aporte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genuinos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conlleven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metamorfosis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fluyan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constantemente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seamos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tolerarnos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aceptando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como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lang="es-VE"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ofrenda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bienestar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spc="-10" dirty="0">
                <a:latin typeface="Times New Roman"/>
                <a:cs typeface="Times New Roman"/>
              </a:rPr>
              <a:t>humanidad.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Neohumanística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Quehacer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no </a:t>
            </a:r>
            <a:r>
              <a:rPr sz="1200" dirty="0">
                <a:latin typeface="Times New Roman"/>
                <a:cs typeface="Times New Roman"/>
              </a:rPr>
              <a:t>pretende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dependencia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reconocer,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debe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asumida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cotidianidad,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beneficios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ser </a:t>
            </a:r>
            <a:r>
              <a:rPr sz="1200" dirty="0">
                <a:latin typeface="Times New Roman"/>
                <a:cs typeface="Times New Roman"/>
              </a:rPr>
              <a:t>aprovechada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ende,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ponerlo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sociedad.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podemos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evadir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sociopolítica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inmerso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alumnado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globalización es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palpable.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consiguiente,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Quehacer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debe </a:t>
            </a:r>
            <a:r>
              <a:rPr sz="1200" dirty="0">
                <a:latin typeface="Times New Roman"/>
                <a:cs typeface="Times New Roman"/>
              </a:rPr>
              <a:t>imbricarse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toquen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estructuras,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dándole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visión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justicia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oportunidad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discusión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democratización,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ecología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convenientes.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procura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agente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aproximándose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genuino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colaborativo.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Gráfico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01: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Holográfica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Neohumanística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Quehacer Educativo en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10" dirty="0">
                <a:latin typeface="Times New Roman"/>
                <a:cs typeface="Times New Roman"/>
              </a:rPr>
              <a:t> Universitario.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908723" y="145986"/>
            <a:ext cx="5478145" cy="7234555"/>
            <a:chOff x="908723" y="145986"/>
            <a:chExt cx="5478145" cy="7234555"/>
          </a:xfrm>
        </p:grpSpPr>
        <p:pic>
          <p:nvPicPr>
            <p:cNvPr id="18" name="object 1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08723" y="5292089"/>
              <a:ext cx="5163439" cy="2088261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81143" y="145986"/>
              <a:ext cx="1805304" cy="893889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155244" y="7455154"/>
            <a:ext cx="6476365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Gráfico</a:t>
            </a:r>
            <a:r>
              <a:rPr sz="1200" b="1" spc="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01:</a:t>
            </a:r>
            <a:r>
              <a:rPr sz="1200" b="1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Holográfica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Neohumanística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Quehacer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Universitario.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Martínez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2017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435735" y="8256658"/>
            <a:ext cx="40551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884555" marR="5080" indent="-872490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Entramado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Formación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Andragógica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Universitario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TICS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946273" y="8773904"/>
            <a:ext cx="135763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Martínez.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6579234" y="8914569"/>
            <a:ext cx="199390" cy="152400"/>
          </a:xfrm>
          <a:prstGeom prst="rect">
            <a:avLst/>
          </a:prstGeom>
        </p:spPr>
        <p:txBody>
          <a:bodyPr vert="horz" wrap="square" lIns="0" tIns="6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900" spc="-25" dirty="0">
                <a:latin typeface="Times New Roman"/>
                <a:cs typeface="Times New Roman"/>
              </a:rPr>
              <a:t>120</a:t>
            </a:r>
            <a:endParaRPr sz="900">
              <a:latin typeface="Times New Roman"/>
              <a:cs typeface="Times New Roman"/>
            </a:endParaRPr>
          </a:p>
        </p:txBody>
      </p:sp>
      <p:grpSp>
        <p:nvGrpSpPr>
          <p:cNvPr id="24" name="Grupo 23">
            <a:extLst>
              <a:ext uri="{FF2B5EF4-FFF2-40B4-BE49-F238E27FC236}">
                <a16:creationId xmlns:a16="http://schemas.microsoft.com/office/drawing/2014/main" id="{829BF6FB-8104-F274-9203-7D29483A39D3}"/>
              </a:ext>
            </a:extLst>
          </p:cNvPr>
          <p:cNvGrpSpPr/>
          <p:nvPr/>
        </p:nvGrpSpPr>
        <p:grpSpPr>
          <a:xfrm>
            <a:off x="76072" y="86300"/>
            <a:ext cx="6665976" cy="1452626"/>
            <a:chOff x="470065" y="1951410"/>
            <a:chExt cx="6665976" cy="1452626"/>
          </a:xfrm>
        </p:grpSpPr>
        <p:grpSp>
          <p:nvGrpSpPr>
            <p:cNvPr id="25" name="object 12">
              <a:extLst>
                <a:ext uri="{FF2B5EF4-FFF2-40B4-BE49-F238E27FC236}">
                  <a16:creationId xmlns:a16="http://schemas.microsoft.com/office/drawing/2014/main" id="{5F26CC89-4593-3752-9787-D8285D49B03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9" name="object 13">
                <a:extLst>
                  <a:ext uri="{FF2B5EF4-FFF2-40B4-BE49-F238E27FC236}">
                    <a16:creationId xmlns:a16="http://schemas.microsoft.com/office/drawing/2014/main" id="{DB3AC2D6-F486-3A27-F032-361B5964D15E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0" name="object 14">
                <a:extLst>
                  <a:ext uri="{FF2B5EF4-FFF2-40B4-BE49-F238E27FC236}">
                    <a16:creationId xmlns:a16="http://schemas.microsoft.com/office/drawing/2014/main" id="{47E2A2C5-CC54-44E6-FD9E-515A7AD81993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1" name="object 15">
                <a:extLst>
                  <a:ext uri="{FF2B5EF4-FFF2-40B4-BE49-F238E27FC236}">
                    <a16:creationId xmlns:a16="http://schemas.microsoft.com/office/drawing/2014/main" id="{1CD6F5FB-2F2C-8276-9ADE-3D80E3112E97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2" name="object 16">
                <a:extLst>
                  <a:ext uri="{FF2B5EF4-FFF2-40B4-BE49-F238E27FC236}">
                    <a16:creationId xmlns:a16="http://schemas.microsoft.com/office/drawing/2014/main" id="{FD209709-7B99-334B-0CC4-11D9D909F534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6" name="object 16">
              <a:extLst>
                <a:ext uri="{FF2B5EF4-FFF2-40B4-BE49-F238E27FC236}">
                  <a16:creationId xmlns:a16="http://schemas.microsoft.com/office/drawing/2014/main" id="{7DCFA05C-7E4A-4C6A-5927-5EFD60E27E0B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7" name="object 25">
              <a:extLst>
                <a:ext uri="{FF2B5EF4-FFF2-40B4-BE49-F238E27FC236}">
                  <a16:creationId xmlns:a16="http://schemas.microsoft.com/office/drawing/2014/main" id="{960CA2CE-902E-A534-4B33-05EE438128E6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8" name="object 31">
              <a:extLst>
                <a:ext uri="{FF2B5EF4-FFF2-40B4-BE49-F238E27FC236}">
                  <a16:creationId xmlns:a16="http://schemas.microsoft.com/office/drawing/2014/main" id="{6B0FDE93-4E5F-FAA0-FFA7-D0C679240B1E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46273" y="8757310"/>
            <a:ext cx="135763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Martínez.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435735" y="8240064"/>
            <a:ext cx="4055110" cy="386715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884555" marR="5080" indent="-872490">
              <a:lnSpc>
                <a:spcPts val="1400"/>
              </a:lnSpc>
              <a:spcBef>
                <a:spcPts val="180"/>
              </a:spcBef>
            </a:pPr>
            <a:r>
              <a:rPr sz="1200" b="1" dirty="0">
                <a:latin typeface="Times New Roman"/>
                <a:cs typeface="Times New Roman"/>
              </a:rPr>
              <a:t>Entramado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Formación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Andragógica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Universitario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TICS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21691" y="1068451"/>
            <a:ext cx="6228080" cy="48654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5829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REFERENCIAS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BIBLIOGRÁFICAS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9525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Adam,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Félix.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(1977).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Algunos</a:t>
            </a:r>
            <a:r>
              <a:rPr sz="1200" i="1" spc="2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Enfoques</a:t>
            </a:r>
            <a:r>
              <a:rPr sz="1200" i="1" spc="25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Sobre</a:t>
            </a:r>
            <a:r>
              <a:rPr sz="1200" i="1" spc="25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Andragogía.</a:t>
            </a:r>
            <a:r>
              <a:rPr sz="1200" i="1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Experimental </a:t>
            </a:r>
            <a:r>
              <a:rPr sz="1200" dirty="0">
                <a:latin typeface="Times New Roman"/>
                <a:cs typeface="Times New Roman"/>
              </a:rPr>
              <a:t>Simón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Rodríguez.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Caracas,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Venezuela.</a:t>
            </a:r>
            <a:endParaRPr sz="1200" dirty="0">
              <a:latin typeface="Times New Roman"/>
              <a:cs typeface="Times New Roman"/>
            </a:endParaRPr>
          </a:p>
          <a:p>
            <a:pPr marL="375285" marR="8255" indent="-363220">
              <a:lnSpc>
                <a:spcPct val="100000"/>
              </a:lnSpc>
              <a:tabLst>
                <a:tab pos="780415" algn="l"/>
                <a:tab pos="1507490" algn="l"/>
                <a:tab pos="2245360" algn="l"/>
                <a:tab pos="2708910" algn="l"/>
                <a:tab pos="3148965" algn="l"/>
                <a:tab pos="4121785" algn="l"/>
                <a:tab pos="6068060" algn="l"/>
              </a:tabLst>
            </a:pPr>
            <a:r>
              <a:rPr sz="1200" spc="-10" dirty="0">
                <a:latin typeface="Times New Roman"/>
                <a:cs typeface="Times New Roman"/>
              </a:rPr>
              <a:t>Barrios</a:t>
            </a:r>
            <a:r>
              <a:rPr sz="1200" dirty="0">
                <a:latin typeface="Times New Roman"/>
                <a:cs typeface="Times New Roman"/>
              </a:rPr>
              <a:t>	</a:t>
            </a:r>
            <a:r>
              <a:rPr sz="1200" spc="-10" dirty="0">
                <a:latin typeface="Times New Roman"/>
                <a:cs typeface="Times New Roman"/>
              </a:rPr>
              <a:t>(2014)</a:t>
            </a:r>
            <a:r>
              <a:rPr sz="1200" dirty="0">
                <a:latin typeface="Times New Roman"/>
                <a:cs typeface="Times New Roman"/>
              </a:rPr>
              <a:t>	</a:t>
            </a:r>
            <a:r>
              <a:rPr sz="1200" i="1" spc="-10" dirty="0">
                <a:latin typeface="Times New Roman"/>
                <a:cs typeface="Times New Roman"/>
              </a:rPr>
              <a:t>Futuro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Universitaria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.(Documento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en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Línea).Disponible:.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http://unesdoc.unesco.org/images/0013/001315/131594s.pdf.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Bernard,</a:t>
            </a:r>
            <a:r>
              <a:rPr sz="1200" spc="11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P.</a:t>
            </a:r>
            <a:r>
              <a:rPr sz="1200" spc="11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(2001).</a:t>
            </a:r>
            <a:r>
              <a:rPr sz="1200" spc="11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Docente</a:t>
            </a:r>
            <a:r>
              <a:rPr sz="1200" i="1" spc="11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del</a:t>
            </a:r>
            <a:r>
              <a:rPr sz="1200" i="1" spc="1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Siglo</a:t>
            </a:r>
            <a:r>
              <a:rPr sz="1200" i="1" spc="1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XXI,</a:t>
            </a:r>
            <a:r>
              <a:rPr sz="1200" i="1" spc="11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Tecnología</a:t>
            </a:r>
            <a:r>
              <a:rPr sz="1200" i="1" spc="1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Educativa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11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2da</a:t>
            </a:r>
            <a:r>
              <a:rPr sz="1200" spc="1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Edición.</a:t>
            </a:r>
            <a:r>
              <a:rPr sz="1200" spc="1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Editorial</a:t>
            </a:r>
            <a:r>
              <a:rPr sz="1200" spc="1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Normos.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Colombia.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Catells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(2010).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Tecnología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Educativa</a:t>
            </a:r>
            <a:r>
              <a:rPr sz="1200" i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Contextos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Virtuales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(Documento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línea).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7620" indent="-363220">
              <a:lnSpc>
                <a:spcPct val="100000"/>
              </a:lnSpc>
              <a:tabLst>
                <a:tab pos="731520" algn="l"/>
                <a:tab pos="1214755" algn="l"/>
                <a:tab pos="1823085" algn="l"/>
                <a:tab pos="2740660" algn="l"/>
                <a:tab pos="3550285" algn="l"/>
                <a:tab pos="4554855" algn="l"/>
                <a:tab pos="4903470" algn="l"/>
                <a:tab pos="5541010" algn="l"/>
              </a:tabLst>
            </a:pP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Guevara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Juan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(2009)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Formación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Empírica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.(Documento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Línea).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Disponible publicaciones.urbe.edu/index.php/telos/article/viewArticle/4002/5029.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Malcolm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Knowles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(2007),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Enfatiza: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-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Andragogía</a:t>
            </a:r>
            <a:r>
              <a:rPr sz="1200" i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(Documento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Línea).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6350" indent="-36322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Melinosky</a:t>
            </a:r>
            <a:r>
              <a:rPr sz="1200" spc="12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(2002),</a:t>
            </a:r>
            <a:r>
              <a:rPr sz="1200" spc="13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Transdisciplinariedad,</a:t>
            </a:r>
            <a:r>
              <a:rPr sz="1200" i="1" spc="13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formación</a:t>
            </a:r>
            <a:r>
              <a:rPr sz="1200" i="1" spc="13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andragógica</a:t>
            </a:r>
            <a:r>
              <a:rPr sz="1200" i="1" spc="14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13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i="1" spc="14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Tecnológica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.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(Documento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Línea). Disponible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producción.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 marR="51689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Ortiz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(2012),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Formación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del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Docente</a:t>
            </a:r>
            <a:r>
              <a:rPr sz="1200" i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el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Siglo</a:t>
            </a:r>
            <a:r>
              <a:rPr sz="1200" i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XXI.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(Documento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Línea).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Disponible.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ONU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(2015).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08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Objetivos</a:t>
            </a:r>
            <a:r>
              <a:rPr sz="1200" i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Desarrollo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del</a:t>
            </a:r>
            <a:r>
              <a:rPr sz="1200" i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Mileniu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(Documento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Línea).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Disponible.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8255" indent="-363220">
              <a:lnSpc>
                <a:spcPct val="100000"/>
              </a:lnSpc>
              <a:tabLst>
                <a:tab pos="649605" algn="l"/>
                <a:tab pos="1435735" algn="l"/>
                <a:tab pos="2228215" algn="l"/>
                <a:tab pos="2986405" algn="l"/>
                <a:tab pos="3611245" algn="l"/>
                <a:tab pos="4556125" algn="l"/>
                <a:tab pos="4882515" algn="l"/>
                <a:tab pos="5497830" algn="l"/>
              </a:tabLst>
            </a:pP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Revista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Científica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Educativa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Candidus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(2009).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(Documento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Línea).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Disponible: revistas.um.es/rie/article/download/200611/163421.Unesco</a:t>
            </a:r>
            <a:r>
              <a:rPr sz="1200" spc="3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50" dirty="0">
                <a:solidFill>
                  <a:schemeClr val="tx1"/>
                </a:solidFill>
                <a:latin typeface="Times New Roman"/>
                <a:cs typeface="Times New Roman"/>
              </a:rPr>
              <a:t>[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7620" indent="-363220">
              <a:lnSpc>
                <a:spcPct val="100000"/>
              </a:lnSpc>
              <a:tabLst>
                <a:tab pos="911225" algn="l"/>
                <a:tab pos="1730375" algn="l"/>
                <a:tab pos="2265045" algn="l"/>
                <a:tab pos="3071495" algn="l"/>
                <a:tab pos="4210050" algn="l"/>
                <a:tab pos="4730115" algn="l"/>
                <a:tab pos="5541010" algn="l"/>
              </a:tabLst>
            </a:pP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Swarson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(1991).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Teoría.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(Documento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Línea).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Disponible teoriakristenmswanson.blogspot.com/p/enfoque-de-la-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teoria.htm.</a:t>
            </a:r>
            <a:r>
              <a:rPr sz="1200" spc="1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[Consultado:</a:t>
            </a:r>
            <a:r>
              <a:rPr sz="1200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Junio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2016,</a:t>
            </a:r>
            <a:r>
              <a:rPr sz="1200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8].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 marR="8255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UNESCO,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(2002).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Introducción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 al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Computador.</a:t>
            </a:r>
            <a:r>
              <a:rPr sz="1200" i="1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Cifras</a:t>
            </a:r>
            <a:r>
              <a:rPr sz="1200" i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datos</a:t>
            </a:r>
            <a:r>
              <a:rPr sz="1200" i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consecuentes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Información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Línea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Urbina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Molina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(1978).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Andragogía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(Documento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Línea).</a:t>
            </a:r>
            <a:r>
              <a:rPr sz="1200" spc="2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Disponible: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www.monografias.com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›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Educacion. [Consultado: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Mayo 2016,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2]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pic>
        <p:nvPicPr>
          <p:cNvPr id="19" name="object 19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581144" y="145986"/>
            <a:ext cx="1805304" cy="893889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6677406" y="8861552"/>
            <a:ext cx="18097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25" dirty="0">
                <a:latin typeface="Times New Roman"/>
                <a:cs typeface="Times New Roman"/>
              </a:rPr>
              <a:t>121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2C16651F-444D-6040-76EE-07615944C15F}"/>
              </a:ext>
            </a:extLst>
          </p:cNvPr>
          <p:cNvGrpSpPr/>
          <p:nvPr/>
        </p:nvGrpSpPr>
        <p:grpSpPr>
          <a:xfrm>
            <a:off x="71628" y="124115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65D0776D-06E3-CF91-8D18-831C59B7680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1384CDD8-779A-71BC-15DC-EBFA02EB11CE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D8C9E4BC-04A1-FB91-FFAC-C4A020043D9C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93897474-5103-62C1-B9F0-DB69686FF778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DE9F4202-3C1C-D574-3017-EB27650496F8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462DEC38-DECA-9767-C48E-5F167552A88B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DE1C62BD-2F69-4204-1F91-3EA8794F64F7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02A1961D-88EF-8EF0-B680-CB341DBAA766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234695"/>
            <a:ext cx="6228715" cy="2848610"/>
            <a:chOff x="320929" y="234695"/>
            <a:chExt cx="6228715" cy="284861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0" y="646328"/>
                  </a:moveTo>
                  <a:lnTo>
                    <a:pt x="6202934" y="646328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46328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2123681"/>
              <a:ext cx="6203315" cy="946785"/>
            </a:xfrm>
            <a:custGeom>
              <a:avLst/>
              <a:gdLst/>
              <a:ahLst/>
              <a:cxnLst/>
              <a:rect l="l" t="t" r="r" b="b"/>
              <a:pathLst>
                <a:path w="6203315" h="946785">
                  <a:moveTo>
                    <a:pt x="6202934" y="0"/>
                  </a:moveTo>
                  <a:lnTo>
                    <a:pt x="0" y="0"/>
                  </a:lnTo>
                  <a:lnTo>
                    <a:pt x="0" y="946416"/>
                  </a:lnTo>
                  <a:lnTo>
                    <a:pt x="6202934" y="946416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681"/>
              <a:ext cx="6203315" cy="946785"/>
            </a:xfrm>
            <a:custGeom>
              <a:avLst/>
              <a:gdLst/>
              <a:ahLst/>
              <a:cxnLst/>
              <a:rect l="l" t="t" r="r" b="b"/>
              <a:pathLst>
                <a:path w="6203315" h="946785">
                  <a:moveTo>
                    <a:pt x="0" y="946416"/>
                  </a:moveTo>
                  <a:lnTo>
                    <a:pt x="6202934" y="946416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46416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204012" y="1550923"/>
            <a:ext cx="6416675" cy="72237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5085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Kimberllin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 dirty="0">
              <a:latin typeface="Times New Roman"/>
              <a:cs typeface="Times New Roman"/>
            </a:endParaRPr>
          </a:p>
          <a:p>
            <a:pPr marL="42545"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(Venezuela)</a:t>
            </a:r>
            <a:endParaRPr sz="1200" dirty="0">
              <a:latin typeface="Times New Roman"/>
              <a:cs typeface="Times New Roman"/>
            </a:endParaRPr>
          </a:p>
          <a:p>
            <a:pPr marL="46355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Correo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Electrónico: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kim_zule@hotmail.com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45720" algn="ctr">
              <a:lnSpc>
                <a:spcPct val="100000"/>
              </a:lnSpc>
              <a:spcBef>
                <a:spcPts val="415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artículo: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Kimberllin</a:t>
            </a:r>
            <a:r>
              <a:rPr sz="1200" b="1" spc="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García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</a:t>
            </a:r>
            <a:r>
              <a:rPr sz="1050" b="1" dirty="0">
                <a:latin typeface="Times New Roman"/>
                <a:cs typeface="Times New Roman"/>
              </a:rPr>
              <a:t>Esencia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Educativa</a:t>
            </a:r>
            <a:r>
              <a:rPr sz="1050" b="1" spc="204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del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Profesional</a:t>
            </a:r>
            <a:r>
              <a:rPr sz="1050" b="1" spc="-6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No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Docente.</a:t>
            </a:r>
            <a:endParaRPr sz="1050" dirty="0">
              <a:latin typeface="Times New Roman"/>
              <a:cs typeface="Times New Roman"/>
            </a:endParaRPr>
          </a:p>
          <a:p>
            <a:pPr marL="46990" algn="ctr">
              <a:lnSpc>
                <a:spcPts val="1260"/>
              </a:lnSpc>
              <a:spcBef>
                <a:spcPts val="10"/>
              </a:spcBef>
            </a:pPr>
            <a:r>
              <a:rPr sz="1050" b="1" dirty="0">
                <a:latin typeface="Times New Roman"/>
                <a:cs typeface="Times New Roman"/>
              </a:rPr>
              <a:t>Hacia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una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Teoría</a:t>
            </a:r>
            <a:r>
              <a:rPr sz="1050" b="1" spc="2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Epocal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Desde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-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Cimientos</a:t>
            </a:r>
            <a:r>
              <a:rPr sz="1050" b="1" spc="-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Epistémicos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Académicos</a:t>
            </a:r>
            <a:r>
              <a:rPr sz="1050" b="1" spc="2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Postmodernos.”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</a:t>
            </a:r>
            <a:r>
              <a:rPr sz="1050" b="1" spc="-10" dirty="0">
                <a:latin typeface="Times New Roman"/>
                <a:cs typeface="Times New Roman"/>
              </a:rPr>
              <a:t> (1-</a:t>
            </a:r>
            <a:r>
              <a:rPr sz="1050" b="1" spc="-25" dirty="0">
                <a:latin typeface="Times New Roman"/>
                <a:cs typeface="Times New Roman"/>
              </a:rPr>
              <a:t>16)</a:t>
            </a:r>
            <a:endParaRPr sz="1050" dirty="0">
              <a:latin typeface="Times New Roman"/>
              <a:cs typeface="Times New Roman"/>
            </a:endParaRPr>
          </a:p>
          <a:p>
            <a:pPr marL="300990" algn="ctr">
              <a:lnSpc>
                <a:spcPts val="1320"/>
              </a:lnSpc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2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Septiembre</a:t>
            </a:r>
            <a:r>
              <a:rPr sz="1100" b="1" spc="2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2729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2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2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400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161925" marR="153670" algn="ctr">
              <a:lnSpc>
                <a:spcPts val="1400"/>
              </a:lnSpc>
              <a:spcBef>
                <a:spcPts val="805"/>
              </a:spcBef>
            </a:pPr>
            <a:r>
              <a:rPr sz="1200" b="1" dirty="0">
                <a:latin typeface="Times New Roman"/>
                <a:cs typeface="Times New Roman"/>
              </a:rPr>
              <a:t>Esencia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229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Profesional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Docente.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Hacia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Teoría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Epocal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Cimientos Epistémicos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Académicos</a:t>
            </a:r>
            <a:r>
              <a:rPr sz="1200" b="1" spc="28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Postmodernos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1375"/>
              </a:spcBef>
            </a:pPr>
            <a:r>
              <a:rPr sz="1200" b="1" spc="-10" dirty="0">
                <a:latin typeface="Times New Roman"/>
                <a:cs typeface="Times New Roman"/>
              </a:rPr>
              <a:t>RESUMEN</a:t>
            </a: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corpus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epocal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postmoderna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graduados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Gallegos.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Develar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ontológicos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gnoseológicos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profesional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cotidianidad </a:t>
            </a:r>
            <a:r>
              <a:rPr sz="1200" dirty="0">
                <a:latin typeface="Times New Roman"/>
                <a:cs typeface="Times New Roman"/>
              </a:rPr>
              <a:t>académica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3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vivencias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ontológicos </a:t>
            </a:r>
            <a:r>
              <a:rPr sz="1200" dirty="0">
                <a:latin typeface="Times New Roman"/>
                <a:cs typeface="Times New Roman"/>
              </a:rPr>
              <a:t>significantes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una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 significación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postmoderna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incorporados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Gallegos.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óptica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acentúa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fenomenológico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hermenéutico.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decir,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mismidad,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Universidad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decidir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autónomamente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supuesto,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enseñar.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perdido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rigidez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homogeneidad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tuvieron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épocas,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requiere </a:t>
            </a:r>
            <a:r>
              <a:rPr sz="1200" dirty="0">
                <a:latin typeface="Times New Roman"/>
                <a:cs typeface="Times New Roman"/>
              </a:rPr>
              <a:t>flexibilidad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híbridas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cambiantes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configuran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verdades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válidas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legítimas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aprendan.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elemento </a:t>
            </a:r>
            <a:r>
              <a:rPr sz="1200" dirty="0">
                <a:latin typeface="Times New Roman"/>
                <a:cs typeface="Times New Roman"/>
              </a:rPr>
              <a:t>conclusivo,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toda esta narrativa desde las vivencias de la investigadora se convierte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escenario </a:t>
            </a:r>
            <a:r>
              <a:rPr sz="1200" dirty="0">
                <a:latin typeface="Times New Roman"/>
                <a:cs typeface="Times New Roman"/>
              </a:rPr>
              <a:t>imperativo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estudiar,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urgente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planteados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vital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reformas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planteen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pensar,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sentir.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esta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perspectiva, 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ocultar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docente universitaria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 pesan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incorporados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ejercicio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 </a:t>
            </a:r>
            <a:r>
              <a:rPr sz="1200" spc="-10" dirty="0">
                <a:latin typeface="Times New Roman"/>
                <a:cs typeface="Times New Roman"/>
              </a:rPr>
              <a:t>sinfín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expectativas,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mayoría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plazo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desafíos </a:t>
            </a:r>
            <a:r>
              <a:rPr sz="1200" dirty="0">
                <a:latin typeface="Times New Roman"/>
                <a:cs typeface="Times New Roman"/>
              </a:rPr>
              <a:t>del mundo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globalizado.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10"/>
              </a:spcBef>
            </a:pPr>
            <a:r>
              <a:rPr sz="1200" b="1" dirty="0">
                <a:latin typeface="Times New Roman"/>
                <a:cs typeface="Times New Roman"/>
              </a:rPr>
              <a:t>Descriptores: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Cimientos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Epistémicos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Académicos.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99200"/>
              </a:lnSpc>
            </a:pPr>
            <a:r>
              <a:rPr sz="1200" b="1" dirty="0">
                <a:latin typeface="Times New Roman"/>
                <a:cs typeface="Times New Roman"/>
              </a:rPr>
              <a:t>Reseña</a:t>
            </a:r>
            <a:r>
              <a:rPr sz="1200" b="1" spc="4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Biográfica:</a:t>
            </a:r>
            <a:r>
              <a:rPr sz="1200" b="1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T.S.U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Radiología,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Rural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mención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Agropecuaria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Magister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Scientiarium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Mención: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Investigativa.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SECRETARIA.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lavado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Daytona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45" dirty="0">
                <a:latin typeface="Times New Roman"/>
                <a:cs typeface="Times New Roman"/>
              </a:rPr>
              <a:t>Av.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Morera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Morros.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Laboral</a:t>
            </a:r>
            <a:r>
              <a:rPr sz="1200" spc="-10" dirty="0">
                <a:latin typeface="Calibri"/>
                <a:cs typeface="Calibri"/>
              </a:rPr>
              <a:t>.</a:t>
            </a:r>
            <a:endParaRPr sz="1200" dirty="0">
              <a:latin typeface="Calibri"/>
              <a:cs typeface="Calibri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32" name="object 32"/>
          <p:cNvSpPr txBox="1"/>
          <p:nvPr/>
        </p:nvSpPr>
        <p:spPr>
          <a:xfrm>
            <a:off x="6610604" y="8896129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122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A0FF1363-196E-F6F7-1E1F-C4C0E10BF48A}"/>
              </a:ext>
            </a:extLst>
          </p:cNvPr>
          <p:cNvGrpSpPr/>
          <p:nvPr/>
        </p:nvGrpSpPr>
        <p:grpSpPr>
          <a:xfrm>
            <a:off x="80770" y="113065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6384899A-EE69-12EF-B0C2-957D05A303A3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12D8C06F-425B-E3D9-0356-D88FBDEE322A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5EDF2617-88C7-46F5-B3CC-DFD1113F0015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73A872C8-7B07-684A-37FD-02E1489A411E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0C0A1C40-AABF-F133-0A30-F9E0709D70F8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FFE69E81-E97B-22AF-EEEE-49C363270C83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469EE4FE-95F0-8086-D231-B9F4352E45A4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C3DF5D30-81B2-62A4-D1C1-9EFD925FC234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234695"/>
            <a:ext cx="6228715" cy="2840990"/>
            <a:chOff x="320929" y="234695"/>
            <a:chExt cx="6228715" cy="284099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0" y="646328"/>
                  </a:moveTo>
                  <a:lnTo>
                    <a:pt x="6202934" y="646328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46328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6202934" y="0"/>
                  </a:moveTo>
                  <a:lnTo>
                    <a:pt x="0" y="0"/>
                  </a:lnTo>
                  <a:lnTo>
                    <a:pt x="0" y="938720"/>
                  </a:lnTo>
                  <a:lnTo>
                    <a:pt x="6202934" y="938720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0" y="938720"/>
                  </a:moveTo>
                  <a:lnTo>
                    <a:pt x="6202934" y="938720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38720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412495" y="1550923"/>
            <a:ext cx="6047740" cy="96329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Kimberllin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Plains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(Venezuela)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Email: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kim_zule@hotmail.com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065" marR="5080" algn="ctr">
              <a:lnSpc>
                <a:spcPct val="100000"/>
              </a:lnSpc>
              <a:spcBef>
                <a:spcPts val="420"/>
              </a:spcBef>
            </a:pPr>
            <a:r>
              <a:rPr sz="1100" b="1" dirty="0">
                <a:latin typeface="Times New Roman"/>
                <a:cs typeface="Times New Roman"/>
              </a:rPr>
              <a:t>How</a:t>
            </a:r>
            <a:r>
              <a:rPr sz="1100" b="1" spc="30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29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cite</a:t>
            </a:r>
            <a:r>
              <a:rPr sz="1100" b="1" spc="29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this</a:t>
            </a:r>
            <a:r>
              <a:rPr sz="1100" b="1" spc="30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article:</a:t>
            </a:r>
            <a:r>
              <a:rPr sz="1100" b="1" spc="29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Kimberllin</a:t>
            </a:r>
            <a:r>
              <a:rPr sz="1100" b="1" spc="29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Garcia</a:t>
            </a:r>
            <a:r>
              <a:rPr sz="1100" b="1" spc="29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29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“Educational</a:t>
            </a:r>
            <a:r>
              <a:rPr sz="1100" b="1" spc="30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Essence</a:t>
            </a:r>
            <a:r>
              <a:rPr sz="1100" b="1" spc="2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3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29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Non-Teaching </a:t>
            </a:r>
            <a:r>
              <a:rPr sz="1100" b="1" dirty="0">
                <a:latin typeface="Times New Roman"/>
                <a:cs typeface="Times New Roman"/>
              </a:rPr>
              <a:t>Professional.</a:t>
            </a:r>
            <a:r>
              <a:rPr sz="1100" b="1" spc="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Towards</a:t>
            </a:r>
            <a:r>
              <a:rPr sz="1100" b="1" spc="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an</a:t>
            </a:r>
            <a:r>
              <a:rPr sz="1100" b="1" spc="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Epocal</a:t>
            </a:r>
            <a:r>
              <a:rPr sz="1100" b="1" spc="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Theory</a:t>
            </a:r>
            <a:r>
              <a:rPr sz="1100" b="1" spc="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From</a:t>
            </a:r>
            <a:r>
              <a:rPr sz="1100" b="1" spc="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Postmodern</a:t>
            </a:r>
            <a:r>
              <a:rPr sz="1100" b="1" spc="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Academic</a:t>
            </a:r>
            <a:r>
              <a:rPr sz="1100" b="1" spc="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Epistemic</a:t>
            </a:r>
            <a:r>
              <a:rPr sz="1100" b="1" spc="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Foundations"</a:t>
            </a:r>
            <a:r>
              <a:rPr sz="1100" b="1" spc="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</a:t>
            </a:r>
            <a:r>
              <a:rPr sz="1100" b="1" spc="2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(1-</a:t>
            </a:r>
            <a:endParaRPr sz="1100" dirty="0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12495" y="2487930"/>
            <a:ext cx="212725" cy="193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100" b="1" spc="-25" dirty="0">
                <a:latin typeface="Times New Roman"/>
                <a:cs typeface="Times New Roman"/>
              </a:rPr>
              <a:t>16)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799333" y="2487930"/>
            <a:ext cx="1600200" cy="528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September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82550">
              <a:lnSpc>
                <a:spcPct val="100000"/>
              </a:lnSpc>
              <a:spcBef>
                <a:spcPts val="5"/>
              </a:spcBef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4000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51256" y="3255645"/>
            <a:ext cx="6370320" cy="5516245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328930" marR="286385" algn="ctr">
              <a:lnSpc>
                <a:spcPts val="1400"/>
              </a:lnSpc>
              <a:spcBef>
                <a:spcPts val="180"/>
              </a:spcBef>
            </a:pPr>
            <a:r>
              <a:rPr sz="1200" b="1" dirty="0">
                <a:latin typeface="Times New Roman"/>
                <a:cs typeface="Times New Roman"/>
              </a:rPr>
              <a:t>Educational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Essence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Non-</a:t>
            </a:r>
            <a:r>
              <a:rPr sz="1200" b="1" spc="-10" dirty="0">
                <a:latin typeface="Times New Roman"/>
                <a:cs typeface="Times New Roman"/>
              </a:rPr>
              <a:t>Teaching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Professional.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Towards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Epocal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Theory </a:t>
            </a:r>
            <a:r>
              <a:rPr sz="1200" b="1" spc="-20" dirty="0">
                <a:latin typeface="Times New Roman"/>
                <a:cs typeface="Times New Roman"/>
              </a:rPr>
              <a:t>From </a:t>
            </a:r>
            <a:r>
              <a:rPr sz="1200" b="1" spc="-10" dirty="0">
                <a:latin typeface="Times New Roman"/>
                <a:cs typeface="Times New Roman"/>
              </a:rPr>
              <a:t>Postmodern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Academic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Epistemic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Foundations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spc="-10" dirty="0">
                <a:latin typeface="Times New Roman"/>
                <a:cs typeface="Times New Roman"/>
              </a:rPr>
              <a:t>ABSTRACT</a:t>
            </a:r>
            <a:endParaRPr sz="12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Generate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epochal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theoretical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corpus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towards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teaching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essence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postmodern </a:t>
            </a:r>
            <a:r>
              <a:rPr sz="1200" dirty="0">
                <a:latin typeface="Times New Roman"/>
                <a:cs typeface="Times New Roman"/>
              </a:rPr>
              <a:t>significance in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undergraduate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professionals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 the Rómulo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10" dirty="0">
                <a:latin typeface="Times New Roman"/>
                <a:cs typeface="Times New Roman"/>
              </a:rPr>
              <a:t> University.</a:t>
            </a:r>
            <a:r>
              <a:rPr sz="1200" dirty="0">
                <a:latin typeface="Times New Roman"/>
                <a:cs typeface="Times New Roman"/>
              </a:rPr>
              <a:t> Unveil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ontological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gnoseological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guide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sustain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essence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non-</a:t>
            </a:r>
            <a:r>
              <a:rPr sz="1200" spc="-10" dirty="0">
                <a:latin typeface="Times New Roman"/>
                <a:cs typeface="Times New Roman"/>
              </a:rPr>
              <a:t>professional </a:t>
            </a:r>
            <a:r>
              <a:rPr sz="1200" dirty="0">
                <a:latin typeface="Times New Roman"/>
                <a:cs typeface="Times New Roman"/>
              </a:rPr>
              <a:t>teacher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Understand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academic </a:t>
            </a:r>
            <a:r>
              <a:rPr sz="1200" dirty="0">
                <a:latin typeface="Times New Roman"/>
                <a:cs typeface="Times New Roman"/>
              </a:rPr>
              <a:t>daily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life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 development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 the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exercise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essence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 the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non-</a:t>
            </a:r>
            <a:r>
              <a:rPr sz="1200" dirty="0">
                <a:latin typeface="Times New Roman"/>
                <a:cs typeface="Times New Roman"/>
              </a:rPr>
              <a:t>professional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 education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significant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ontological </a:t>
            </a:r>
            <a:r>
              <a:rPr sz="1200" dirty="0">
                <a:latin typeface="Times New Roman"/>
                <a:cs typeface="Times New Roman"/>
              </a:rPr>
              <a:t>elements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teaching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essence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postmodern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significance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professionals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incorporated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University.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methodological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point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view,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accentuated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hermeneutic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phenomenological.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say,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self,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 assume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Rómulo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today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requires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great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capacity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independently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content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what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taught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course,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also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teaching.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Given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human </a:t>
            </a:r>
            <a:r>
              <a:rPr sz="1200" dirty="0">
                <a:latin typeface="Times New Roman"/>
                <a:cs typeface="Times New Roman"/>
              </a:rPr>
              <a:t>values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have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lost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rigidity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homogeneity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other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times,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flexibility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required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to </a:t>
            </a:r>
            <a:r>
              <a:rPr sz="1200" dirty="0">
                <a:latin typeface="Times New Roman"/>
                <a:cs typeface="Times New Roman"/>
              </a:rPr>
              <a:t>interpret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hybrid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changing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structures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knowledge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truths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considered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valid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dirty="0">
                <a:latin typeface="Times New Roman"/>
                <a:cs typeface="Times New Roman"/>
              </a:rPr>
              <a:t>legitimate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configured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learn.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conclusive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narrative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experiences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 the researcher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become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 imperative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necessary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scenario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urgent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proposed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assume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profound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reforms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vital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need </a:t>
            </a:r>
            <a:r>
              <a:rPr sz="1200" dirty="0">
                <a:latin typeface="Times New Roman"/>
                <a:cs typeface="Times New Roman"/>
              </a:rPr>
              <a:t>where changes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 raised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 way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thinking, saying,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doing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 feeling.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perspective,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cannot </a:t>
            </a:r>
            <a:r>
              <a:rPr sz="1200" dirty="0">
                <a:latin typeface="Times New Roman"/>
                <a:cs typeface="Times New Roman"/>
              </a:rPr>
              <a:t>hide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professor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currently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myriad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expectations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weigh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on </a:t>
            </a:r>
            <a:r>
              <a:rPr sz="1200" dirty="0">
                <a:latin typeface="Times New Roman"/>
                <a:cs typeface="Times New Roman"/>
              </a:rPr>
              <a:t>incorporated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practicing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most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them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aimed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responding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short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term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challenges of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globalized</a:t>
            </a:r>
            <a:r>
              <a:rPr sz="1200" spc="-10" dirty="0">
                <a:latin typeface="Times New Roman"/>
                <a:cs typeface="Times New Roman"/>
              </a:rPr>
              <a:t> world.</a:t>
            </a: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Descriptors: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Non-Teaching</a:t>
            </a:r>
            <a:r>
              <a:rPr sz="1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Professional,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Academic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Epistemic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Foundations.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3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Review:</a:t>
            </a:r>
            <a:r>
              <a:rPr sz="1200" b="1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T.S.U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Radiology,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Professor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Rural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Agricultural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mention,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Plains,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Magister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Scientiarium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in </a:t>
            </a:r>
            <a:r>
              <a:rPr sz="1200" dirty="0">
                <a:latin typeface="Times New Roman"/>
                <a:cs typeface="Times New Roman"/>
              </a:rPr>
              <a:t>Education,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Specialization: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Investigative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Education.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SECRETARY.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wash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Daytona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Main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Av.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Morera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Morros.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sphere.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34" name="object 34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35" name="object 35"/>
          <p:cNvSpPr txBox="1"/>
          <p:nvPr/>
        </p:nvSpPr>
        <p:spPr>
          <a:xfrm>
            <a:off x="6353683" y="8867173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123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6" name="Grupo 35">
            <a:extLst>
              <a:ext uri="{FF2B5EF4-FFF2-40B4-BE49-F238E27FC236}">
                <a16:creationId xmlns:a16="http://schemas.microsoft.com/office/drawing/2014/main" id="{7A780201-316B-BDE9-EB03-A168F70F4D0E}"/>
              </a:ext>
            </a:extLst>
          </p:cNvPr>
          <p:cNvGrpSpPr/>
          <p:nvPr/>
        </p:nvGrpSpPr>
        <p:grpSpPr>
          <a:xfrm>
            <a:off x="96010" y="112139"/>
            <a:ext cx="6665976" cy="1452626"/>
            <a:chOff x="470065" y="1951410"/>
            <a:chExt cx="6665976" cy="1452626"/>
          </a:xfrm>
        </p:grpSpPr>
        <p:grpSp>
          <p:nvGrpSpPr>
            <p:cNvPr id="37" name="object 12">
              <a:extLst>
                <a:ext uri="{FF2B5EF4-FFF2-40B4-BE49-F238E27FC236}">
                  <a16:creationId xmlns:a16="http://schemas.microsoft.com/office/drawing/2014/main" id="{7666DF90-3899-6457-8C3A-820EF4BCDB04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41" name="object 13">
                <a:extLst>
                  <a:ext uri="{FF2B5EF4-FFF2-40B4-BE49-F238E27FC236}">
                    <a16:creationId xmlns:a16="http://schemas.microsoft.com/office/drawing/2014/main" id="{9EE459F6-F3EC-79E1-2FA3-1411732485B1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42" name="object 14">
                <a:extLst>
                  <a:ext uri="{FF2B5EF4-FFF2-40B4-BE49-F238E27FC236}">
                    <a16:creationId xmlns:a16="http://schemas.microsoft.com/office/drawing/2014/main" id="{697307C1-84D0-336C-17DF-539B5128DCBF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3" name="object 15">
                <a:extLst>
                  <a:ext uri="{FF2B5EF4-FFF2-40B4-BE49-F238E27FC236}">
                    <a16:creationId xmlns:a16="http://schemas.microsoft.com/office/drawing/2014/main" id="{2B3100A0-D833-ACFF-EB10-75D7E9049B2D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4" name="object 16">
                <a:extLst>
                  <a:ext uri="{FF2B5EF4-FFF2-40B4-BE49-F238E27FC236}">
                    <a16:creationId xmlns:a16="http://schemas.microsoft.com/office/drawing/2014/main" id="{A61501C6-EAD5-4B62-66A6-AD7A71866A39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8" name="object 16">
              <a:extLst>
                <a:ext uri="{FF2B5EF4-FFF2-40B4-BE49-F238E27FC236}">
                  <a16:creationId xmlns:a16="http://schemas.microsoft.com/office/drawing/2014/main" id="{80C85BC4-F21E-41CF-0A91-228B211F56A3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9" name="object 25">
              <a:extLst>
                <a:ext uri="{FF2B5EF4-FFF2-40B4-BE49-F238E27FC236}">
                  <a16:creationId xmlns:a16="http://schemas.microsoft.com/office/drawing/2014/main" id="{756235A9-C85B-6B13-0E8C-ED4BFEC946DA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40" name="object 31">
              <a:extLst>
                <a:ext uri="{FF2B5EF4-FFF2-40B4-BE49-F238E27FC236}">
                  <a16:creationId xmlns:a16="http://schemas.microsoft.com/office/drawing/2014/main" id="{633F47FA-AB51-4E93-DB25-362277506463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58580"/>
            <a:chOff x="94485" y="115823"/>
            <a:chExt cx="6669405" cy="895858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556504" y="8226550"/>
              <a:ext cx="1092707" cy="847344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46190" cy="68967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PROBLEMATIZACIÓN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GÉNESIS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INCERTIDUMBRE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constantes.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reforma,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modelos </a:t>
            </a:r>
            <a:r>
              <a:rPr sz="1200" dirty="0">
                <a:latin typeface="Times New Roman"/>
                <a:cs typeface="Times New Roman"/>
              </a:rPr>
              <a:t>innovadores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fomento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autogestión,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largo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son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distintivos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continente,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tampoco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universidad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ineludible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enfrente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apropiadamente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exigencias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circunstancias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les </a:t>
            </a:r>
            <a:r>
              <a:rPr sz="1200" dirty="0">
                <a:latin typeface="Times New Roman"/>
                <a:cs typeface="Times New Roman"/>
              </a:rPr>
              <a:t>corresponde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vivir.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este cometido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dirigir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individuo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sociedad.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mirando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adquiere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relevante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virtud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acelerados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técnico 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inciden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directamente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socioeconómico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países,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redefinir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perfeccionar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 funciones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capacitación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altamente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calificados,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Ahora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exigente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Gallegos,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debido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cantidad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excelentes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incorporados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revisar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vigilar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vienen </a:t>
            </a:r>
            <a:r>
              <a:rPr sz="1200" dirty="0">
                <a:latin typeface="Times New Roman"/>
                <a:cs typeface="Times New Roman"/>
              </a:rPr>
              <a:t>desarrollando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confían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prestigiosa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casa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estudios, </a:t>
            </a:r>
            <a:r>
              <a:rPr sz="1200" dirty="0">
                <a:latin typeface="Times New Roman"/>
                <a:cs typeface="Times New Roman"/>
              </a:rPr>
              <a:t>esperando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crecer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profesionalmente.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esto </a:t>
            </a:r>
            <a:r>
              <a:rPr sz="1200" dirty="0">
                <a:latin typeface="Times New Roman"/>
                <a:cs typeface="Times New Roman"/>
              </a:rPr>
              <a:t>quiero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señalar,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incorporados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perfil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Emma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Lima,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que: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guiadas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orientadas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convirtiéndose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 guía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búsqueda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conocimientos;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palabras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universitario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conducir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adiestramiento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reflexiva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enmarcada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hacer </a:t>
            </a:r>
            <a:r>
              <a:rPr sz="1200" dirty="0">
                <a:latin typeface="Times New Roman"/>
                <a:cs typeface="Times New Roman"/>
              </a:rPr>
              <a:t>consciente 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cuestionador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práctica, con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consolidable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alcanzable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99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conveniente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mí,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reseñar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afirmaciones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Urdaneta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(2002)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señalando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persisten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críticas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cuestionan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concreción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expansión,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diversificación,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variables </a:t>
            </a:r>
            <a:r>
              <a:rPr sz="1200" dirty="0">
                <a:latin typeface="Times New Roman"/>
                <a:cs typeface="Times New Roman"/>
              </a:rPr>
              <a:t>académicas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administrativas”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45).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notarse,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Conferencia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Mundial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revela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agenda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debate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internacional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ocupan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34236" y="8256964"/>
            <a:ext cx="439928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2700" marR="5080" indent="7302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Esencia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Profesional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Docente.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Hacia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</a:t>
            </a:r>
            <a:r>
              <a:rPr sz="1200" b="1" dirty="0">
                <a:latin typeface="Times New Roman"/>
                <a:cs typeface="Times New Roman"/>
              </a:rPr>
              <a:t>Epocal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Cimientos</a:t>
            </a:r>
            <a:r>
              <a:rPr sz="1200" b="1" spc="-10" dirty="0">
                <a:latin typeface="Times New Roman"/>
                <a:cs typeface="Times New Roman"/>
              </a:rPr>
              <a:t> Epistémicos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Postmodernos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593085" y="8828768"/>
            <a:ext cx="160274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Kimberllin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68971" rIns="0" bIns="0" rtlCol="0">
            <a:spAutoFit/>
          </a:bodyPr>
          <a:lstStyle/>
          <a:p>
            <a:pPr marL="255904">
              <a:lnSpc>
                <a:spcPct val="100000"/>
              </a:lnSpc>
              <a:spcBef>
                <a:spcPts val="15"/>
              </a:spcBef>
            </a:pPr>
            <a:fld id="{81D60167-4931-47E6-BA6A-407CBD079E47}" type="slidenum">
              <a:rPr sz="800" spc="-25" dirty="0"/>
              <a:t>124</a:t>
            </a:fld>
            <a:endParaRPr sz="80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336C4AB9-F14F-F4EA-292A-62F948BBD1A7}"/>
              </a:ext>
            </a:extLst>
          </p:cNvPr>
          <p:cNvGrpSpPr/>
          <p:nvPr/>
        </p:nvGrpSpPr>
        <p:grpSpPr>
          <a:xfrm>
            <a:off x="120397" y="78487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F30862EE-1156-C99A-F478-F62B8E72AFAB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AC081D14-5F76-6B59-1B4B-D4BBB5E873E1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6C42F1BC-F658-90FF-1E50-B1FBD6448F6E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278C78F1-113A-F7FA-96D7-621E0397017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B64018D0-3318-5120-4F65-C9A17908AB47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40480057-B1EB-AD56-ED26-4B6DC5EE1505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3EDA83B2-DE31-5DEF-F4B7-FB10AF256AB6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C1C13572-605F-6BFE-3900-C88BCB8B256A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57750" y="251586"/>
              <a:ext cx="2214626" cy="788289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93014" y="1068451"/>
            <a:ext cx="6275070" cy="67249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0167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lugar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relevante,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preocupación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llevado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organizar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acreditación;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casi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países.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considero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preocupación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pertinencia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universitaria;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marcada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urgencia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substancialmente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aprendizaje;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aprovechar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comunicación;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conveniencia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revisar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docencia </a:t>
            </a:r>
            <a:r>
              <a:rPr sz="1200" dirty="0">
                <a:latin typeface="Times New Roman"/>
                <a:cs typeface="Times New Roman"/>
              </a:rPr>
              <a:t>universitaria;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contribuyen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país.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condenar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nuevos paradigmas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le </a:t>
            </a:r>
            <a:r>
              <a:rPr sz="1200" dirty="0">
                <a:latin typeface="Times New Roman"/>
                <a:cs typeface="Times New Roman"/>
              </a:rPr>
              <a:t>ofrezca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poner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problemáticas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surgirán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implementadas.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enfrenta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desafíos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debe </a:t>
            </a:r>
            <a:r>
              <a:rPr sz="1200" dirty="0">
                <a:latin typeface="Times New Roman"/>
                <a:cs typeface="Times New Roman"/>
              </a:rPr>
              <a:t>revisar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redefinir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sustantivas,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aquellas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relacionen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continua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capital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humano.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Contexto,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Globalización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Complejidad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Problema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dirigida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enaltecer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esfuerzos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elevar</a:t>
            </a:r>
            <a:r>
              <a:rPr sz="1200" spc="-25" dirty="0">
                <a:latin typeface="Times New Roman"/>
                <a:cs typeface="Times New Roman"/>
              </a:rPr>
              <a:t> la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profesores,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contribuirá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egresados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universitarios.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opinión,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concebirse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mediador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declarativa;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involucrarse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mí,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necesariamente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cuánto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sino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buena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solidad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plataforma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psicológica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filosófica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pedagógica.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adición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atrevo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argumentar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2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percibido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promotor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aprendizaje, </a:t>
            </a:r>
            <a:r>
              <a:rPr sz="1200" dirty="0">
                <a:latin typeface="Times New Roman"/>
                <a:cs typeface="Times New Roman"/>
              </a:rPr>
              <a:t>motivador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sensible,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conozca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inviten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constante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otra </a:t>
            </a:r>
            <a:r>
              <a:rPr sz="1200" dirty="0">
                <a:latin typeface="Times New Roman"/>
                <a:cs typeface="Times New Roman"/>
              </a:rPr>
              <a:t>manera, no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 trata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dirigir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 darle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líder,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interactúa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dos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tríada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interpretativa: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saber.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34236" y="8256964"/>
            <a:ext cx="439928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2700" marR="5080" indent="7302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Esencia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Profesional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Docente.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Hacia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</a:t>
            </a:r>
            <a:r>
              <a:rPr sz="1200" b="1" dirty="0">
                <a:latin typeface="Times New Roman"/>
                <a:cs typeface="Times New Roman"/>
              </a:rPr>
              <a:t>Epocal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Cimientos</a:t>
            </a:r>
            <a:r>
              <a:rPr sz="1200" b="1" spc="-10" dirty="0">
                <a:latin typeface="Times New Roman"/>
                <a:cs typeface="Times New Roman"/>
              </a:rPr>
              <a:t> Epistémicos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Postmodernos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593085" y="8828768"/>
            <a:ext cx="160274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Kimberllin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68971" rIns="0" bIns="0" rtlCol="0">
            <a:spAutoFit/>
          </a:bodyPr>
          <a:lstStyle/>
          <a:p>
            <a:pPr marL="255904">
              <a:lnSpc>
                <a:spcPct val="100000"/>
              </a:lnSpc>
              <a:spcBef>
                <a:spcPts val="15"/>
              </a:spcBef>
            </a:pPr>
            <a:fld id="{81D60167-4931-47E6-BA6A-407CBD079E47}" type="slidenum">
              <a:rPr sz="800" spc="-25" dirty="0"/>
              <a:t>125</a:t>
            </a:fld>
            <a:endParaRPr sz="80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C75D4E17-A4D8-564F-D719-9E279E76C7F4}"/>
              </a:ext>
            </a:extLst>
          </p:cNvPr>
          <p:cNvGrpSpPr/>
          <p:nvPr/>
        </p:nvGrpSpPr>
        <p:grpSpPr>
          <a:xfrm>
            <a:off x="109728" y="110491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4EC5ED33-7A79-607E-ED73-75AADE0816B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D2468F2F-06EA-DA5F-4011-4BA9A578F09E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A8008131-9449-0D3B-682A-C49496E72C04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459359D7-71E2-E955-D889-9B0A49815A8F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3CC48909-D4C7-A506-3152-B7C1105CAAB5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03C43D74-09BB-CF7A-50E6-607F9497D986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CB261272-3622-D292-E37D-700936890F23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0D3A8C3F-4088-4FE7-5CB3-3ED9EDDC5C1F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46190" cy="804579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0104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ocultar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pesan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incorporados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expectativas,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mayoría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ellas </a:t>
            </a:r>
            <a:r>
              <a:rPr sz="1200" dirty="0">
                <a:latin typeface="Times New Roman"/>
                <a:cs typeface="Times New Roman"/>
              </a:rPr>
              <a:t>orientadas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plazo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desafíos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globalizado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la sociedad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caracteriza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estudiantes </a:t>
            </a:r>
            <a:r>
              <a:rPr sz="1200" dirty="0">
                <a:latin typeface="Times New Roman"/>
                <a:cs typeface="Times New Roman"/>
              </a:rPr>
              <a:t>producto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masificación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grandes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esfuerzos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ampliar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acceso, la cobertura 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permanencia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decir,</a:t>
            </a:r>
            <a:r>
              <a:rPr sz="1200" dirty="0">
                <a:latin typeface="Times New Roman"/>
                <a:cs typeface="Times New Roman"/>
              </a:rPr>
              <a:t> desde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mismidad, asumo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decidir </a:t>
            </a:r>
            <a:r>
              <a:rPr sz="1200" dirty="0">
                <a:latin typeface="Times New Roman"/>
                <a:cs typeface="Times New Roman"/>
              </a:rPr>
              <a:t>autónomamente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supuesto,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enseñar. </a:t>
            </a:r>
            <a:r>
              <a:rPr sz="1200" dirty="0">
                <a:latin typeface="Times New Roman"/>
                <a:cs typeface="Times New Roman"/>
              </a:rPr>
              <a:t>Dado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perdido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rigidez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homogeneidad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tuvieron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épocas,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flexibilidad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híbridas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cambiantes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configuran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verdades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válidas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legítimas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10" dirty="0">
                <a:latin typeface="Times New Roman"/>
                <a:cs typeface="Times New Roman"/>
              </a:rPr>
              <a:t> aprendan.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mí,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verdades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diversas </a:t>
            </a:r>
            <a:r>
              <a:rPr sz="1200" dirty="0">
                <a:latin typeface="Times New Roman"/>
                <a:cs typeface="Times New Roman"/>
              </a:rPr>
              <a:t>culturas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juzgar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complejidad 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moderno,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deban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tratados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inteligencia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suficiente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decidir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construir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complejidad.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existir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facilitador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autonomía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desempeñarse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eso,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apuntar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creatividad,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flexibilidad,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elegir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pertinente.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Visto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convencida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pedagogía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transmitir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éxito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maneja,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más </a:t>
            </a:r>
            <a:r>
              <a:rPr sz="1200" dirty="0">
                <a:latin typeface="Times New Roman"/>
                <a:cs typeface="Times New Roman"/>
              </a:rPr>
              <a:t>culto,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universal,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riguroso,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actualizarse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permanentemente,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investigar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documentarse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exhaustivamente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basta,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universitaria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universalización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adultos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apliquen </a:t>
            </a:r>
            <a:r>
              <a:rPr sz="1200" dirty="0">
                <a:latin typeface="Times New Roman"/>
                <a:cs typeface="Times New Roman"/>
              </a:rPr>
              <a:t>dinámicas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epistemologías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vigentes.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reforma,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innovadores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utilización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autogestión,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formación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largo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la vida,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distintivos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 continente,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tampoco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universidad.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concordancia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agrego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protagonista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doctoral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misión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ineludible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preparación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enfrente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apropiadamente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exigencias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circunstancias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les </a:t>
            </a:r>
            <a:r>
              <a:rPr sz="1200" dirty="0">
                <a:latin typeface="Times New Roman"/>
                <a:cs typeface="Times New Roman"/>
              </a:rPr>
              <a:t>corresponde</a:t>
            </a:r>
            <a:r>
              <a:rPr sz="1200" spc="-10" dirty="0">
                <a:latin typeface="Times New Roman"/>
                <a:cs typeface="Times New Roman"/>
              </a:rPr>
              <a:t> vivir,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cometido,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024890" marR="939165" indent="73025">
              <a:lnSpc>
                <a:spcPts val="1400"/>
              </a:lnSpc>
            </a:pPr>
            <a:r>
              <a:rPr sz="1200" b="1" dirty="0">
                <a:latin typeface="Times New Roman"/>
                <a:cs typeface="Times New Roman"/>
              </a:rPr>
              <a:t>Esencia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Profesional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Docente.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Hacia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</a:t>
            </a:r>
            <a:r>
              <a:rPr sz="1200" b="1" dirty="0">
                <a:latin typeface="Times New Roman"/>
                <a:cs typeface="Times New Roman"/>
              </a:rPr>
              <a:t>Epocal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Cimientos</a:t>
            </a:r>
            <a:r>
              <a:rPr sz="1200" b="1" spc="-10" dirty="0">
                <a:latin typeface="Times New Roman"/>
                <a:cs typeface="Times New Roman"/>
              </a:rPr>
              <a:t> Epistémicos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Postmodernos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Kimberllin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6661784" y="8962440"/>
            <a:ext cx="18097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25" dirty="0">
                <a:latin typeface="Times New Roman"/>
                <a:cs typeface="Times New Roman"/>
              </a:rPr>
              <a:t>126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9" name="Grupo 18">
            <a:extLst>
              <a:ext uri="{FF2B5EF4-FFF2-40B4-BE49-F238E27FC236}">
                <a16:creationId xmlns:a16="http://schemas.microsoft.com/office/drawing/2014/main" id="{867F36AD-A6D1-E30A-F47B-95659F2D3B3A}"/>
              </a:ext>
            </a:extLst>
          </p:cNvPr>
          <p:cNvGrpSpPr/>
          <p:nvPr/>
        </p:nvGrpSpPr>
        <p:grpSpPr>
          <a:xfrm>
            <a:off x="119140" y="82498"/>
            <a:ext cx="6665976" cy="1452626"/>
            <a:chOff x="470065" y="1951410"/>
            <a:chExt cx="6665976" cy="1452626"/>
          </a:xfrm>
        </p:grpSpPr>
        <p:grpSp>
          <p:nvGrpSpPr>
            <p:cNvPr id="20" name="object 12">
              <a:extLst>
                <a:ext uri="{FF2B5EF4-FFF2-40B4-BE49-F238E27FC236}">
                  <a16:creationId xmlns:a16="http://schemas.microsoft.com/office/drawing/2014/main" id="{AD52DB4B-4890-D4B0-FA7F-9B3D6F056F38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4" name="object 13">
                <a:extLst>
                  <a:ext uri="{FF2B5EF4-FFF2-40B4-BE49-F238E27FC236}">
                    <a16:creationId xmlns:a16="http://schemas.microsoft.com/office/drawing/2014/main" id="{334A8A0F-08F6-A8EE-4BFF-1C4C77391366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5" name="object 14">
                <a:extLst>
                  <a:ext uri="{FF2B5EF4-FFF2-40B4-BE49-F238E27FC236}">
                    <a16:creationId xmlns:a16="http://schemas.microsoft.com/office/drawing/2014/main" id="{C6DF90D4-9264-F258-86CB-02311FC2513C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6" name="object 15">
                <a:extLst>
                  <a:ext uri="{FF2B5EF4-FFF2-40B4-BE49-F238E27FC236}">
                    <a16:creationId xmlns:a16="http://schemas.microsoft.com/office/drawing/2014/main" id="{E6E54FA8-F39D-6A69-26A7-A73152F88D2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7" name="object 16">
                <a:extLst>
                  <a:ext uri="{FF2B5EF4-FFF2-40B4-BE49-F238E27FC236}">
                    <a16:creationId xmlns:a16="http://schemas.microsoft.com/office/drawing/2014/main" id="{831A3900-930B-C51D-31E9-F5C91948270C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1" name="object 16">
              <a:extLst>
                <a:ext uri="{FF2B5EF4-FFF2-40B4-BE49-F238E27FC236}">
                  <a16:creationId xmlns:a16="http://schemas.microsoft.com/office/drawing/2014/main" id="{57BBF3A0-8E55-0404-8C0B-A6174A0EA8CA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2" name="object 25">
              <a:extLst>
                <a:ext uri="{FF2B5EF4-FFF2-40B4-BE49-F238E27FC236}">
                  <a16:creationId xmlns:a16="http://schemas.microsoft.com/office/drawing/2014/main" id="{8B41FE3E-1F3A-5546-4610-F74FE796A7A6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3" name="object 31">
              <a:extLst>
                <a:ext uri="{FF2B5EF4-FFF2-40B4-BE49-F238E27FC236}">
                  <a16:creationId xmlns:a16="http://schemas.microsoft.com/office/drawing/2014/main" id="{E3C97967-631D-160D-8EAB-AE46A7798772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593085" y="8812174"/>
            <a:ext cx="160274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Kimberllin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21691" y="1068451"/>
            <a:ext cx="6346190" cy="76508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0104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 manera clara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le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conocer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conlleva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a la formación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Planteada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conceptualización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dirigida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comportamiento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indagación </a:t>
            </a:r>
            <a:r>
              <a:rPr sz="1200" dirty="0">
                <a:latin typeface="Times New Roman"/>
                <a:cs typeface="Times New Roman"/>
              </a:rPr>
              <a:t>reflexiva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indagar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ejecutarla.</a:t>
            </a: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Partiendo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comienzo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adentrarme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recorrer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extenso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inconmensurable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camino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lleno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hechos,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sucesos,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avances,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retrocesos,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leyes, </a:t>
            </a:r>
            <a:r>
              <a:rPr sz="1200" dirty="0">
                <a:latin typeface="Times New Roman"/>
                <a:cs typeface="Times New Roman"/>
              </a:rPr>
              <a:t>proyectos,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miradas,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desafíos,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emprendimientos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acabado,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desprende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iniciar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aclarando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concluido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atraviesa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relacionándose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conjugándose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vivencias </a:t>
            </a:r>
            <a:r>
              <a:rPr sz="1200" dirty="0">
                <a:latin typeface="Times New Roman"/>
                <a:cs typeface="Times New Roman"/>
              </a:rPr>
              <a:t>derivadas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asume.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Callen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“de </a:t>
            </a:r>
            <a:r>
              <a:rPr sz="1200" dirty="0">
                <a:latin typeface="Times New Roman"/>
                <a:cs typeface="Times New Roman"/>
              </a:rPr>
              <a:t>complejas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formado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excelentes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centro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inmenso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entramado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conforman 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Educación”.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recorrido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abre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puertas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mi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argumentación </a:t>
            </a:r>
            <a:r>
              <a:rPr sz="1200" dirty="0">
                <a:latin typeface="Times New Roman"/>
                <a:cs typeface="Times New Roman"/>
              </a:rPr>
              <a:t>teórica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sostener,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mismidad,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opinión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describe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ontología</a:t>
            </a:r>
            <a:r>
              <a:rPr sz="1200" spc="-10" dirty="0">
                <a:latin typeface="Times New Roman"/>
                <a:cs typeface="Times New Roman"/>
              </a:rPr>
              <a:t> situacional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doctoral,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venezolano </a:t>
            </a:r>
            <a:r>
              <a:rPr sz="1200" dirty="0">
                <a:latin typeface="Times New Roman"/>
                <a:cs typeface="Times New Roman"/>
              </a:rPr>
              <a:t>actual,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erigido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errada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, </a:t>
            </a:r>
            <a:r>
              <a:rPr sz="1200" dirty="0">
                <a:latin typeface="Times New Roman"/>
                <a:cs typeface="Times New Roman"/>
              </a:rPr>
              <a:t>refiriéndome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específicamente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basándome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pregunta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qué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actitudes,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comportamientos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deberían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profesores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mí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duda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gran </a:t>
            </a:r>
            <a:r>
              <a:rPr sz="1200" dirty="0">
                <a:latin typeface="Times New Roman"/>
                <a:cs typeface="Times New Roman"/>
              </a:rPr>
              <a:t>debate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Gallegos.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998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cotidianidad,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debilidades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docente,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filosofía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educación, </a:t>
            </a:r>
            <a:r>
              <a:rPr sz="1200" dirty="0">
                <a:latin typeface="Times New Roman"/>
                <a:cs typeface="Times New Roman"/>
              </a:rPr>
              <a:t>psicología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sociología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podría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no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caracterizan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permite </a:t>
            </a:r>
            <a:r>
              <a:rPr sz="1200" dirty="0">
                <a:latin typeface="Times New Roman"/>
                <a:cs typeface="Times New Roman"/>
              </a:rPr>
              <a:t>contar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trascendencia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función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épocas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históricas,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favorecer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estudiantes.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adición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ello, </a:t>
            </a:r>
            <a:r>
              <a:rPr sz="1200" dirty="0">
                <a:latin typeface="Times New Roman"/>
                <a:cs typeface="Times New Roman"/>
              </a:rPr>
              <a:t>agrego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ontológico,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debilidades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traduce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acentuadas.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nosotros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incorporados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universitaria </a:t>
            </a:r>
            <a:r>
              <a:rPr sz="1200" dirty="0">
                <a:latin typeface="Times New Roman"/>
                <a:cs typeface="Times New Roman"/>
              </a:rPr>
              <a:t>algunas veces 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asumimos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participar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024890" marR="939165" indent="73025">
              <a:lnSpc>
                <a:spcPts val="1400"/>
              </a:lnSpc>
            </a:pPr>
            <a:r>
              <a:rPr sz="1200" b="1" dirty="0">
                <a:latin typeface="Times New Roman"/>
                <a:cs typeface="Times New Roman"/>
              </a:rPr>
              <a:t>Esencia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Profesional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Docente.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Hacia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</a:t>
            </a:r>
            <a:r>
              <a:rPr sz="1200" b="1" dirty="0">
                <a:latin typeface="Times New Roman"/>
                <a:cs typeface="Times New Roman"/>
              </a:rPr>
              <a:t>Epocal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Cimientos</a:t>
            </a:r>
            <a:r>
              <a:rPr sz="1200" b="1" spc="-10" dirty="0">
                <a:latin typeface="Times New Roman"/>
                <a:cs typeface="Times New Roman"/>
              </a:rPr>
              <a:t> Epistémicos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Postmodernos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610604" y="8885935"/>
            <a:ext cx="25400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spc="-25" dirty="0">
                <a:latin typeface="Times New Roman"/>
                <a:cs typeface="Times New Roman"/>
              </a:rPr>
              <a:t>127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9" name="object 19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grpSp>
        <p:nvGrpSpPr>
          <p:cNvPr id="20" name="Grupo 19">
            <a:extLst>
              <a:ext uri="{FF2B5EF4-FFF2-40B4-BE49-F238E27FC236}">
                <a16:creationId xmlns:a16="http://schemas.microsoft.com/office/drawing/2014/main" id="{692C8D9F-317B-1101-3724-9E8FD22E0994}"/>
              </a:ext>
            </a:extLst>
          </p:cNvPr>
          <p:cNvGrpSpPr/>
          <p:nvPr/>
        </p:nvGrpSpPr>
        <p:grpSpPr>
          <a:xfrm>
            <a:off x="71628" y="63499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F1FBC8D7-8133-68FB-DEF7-CAFD33EAD168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AFC262D5-3AD3-46A0-B66D-ABBB9A14D856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3DB6485E-D0FB-8A1C-46ED-C2720D20ADCF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68350385-85D1-BAA4-C5AB-7C52CDE76F72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E1AAF088-663A-9E05-8990-CCB59CCCEC91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4602D1E0-9B80-4DC1-178F-AD35C59F158A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4960B6AA-3F27-E058-676A-E871D231CB1F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07680" y="2035379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12A8C920-E5C1-5C3E-FE41-BCDB1004CBA5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593085" y="8812174"/>
            <a:ext cx="160274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Kimberllin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93014" y="1068451"/>
            <a:ext cx="6308725" cy="766363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353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verificar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planeado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 </a:t>
            </a:r>
            <a:r>
              <a:rPr sz="1200" dirty="0">
                <a:latin typeface="Times New Roman"/>
                <a:cs typeface="Times New Roman"/>
              </a:rPr>
              <a:t>elegido.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Agregando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aún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expresar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vivencias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conversaciones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colegas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aún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fortalezas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debilidades </a:t>
            </a:r>
            <a:r>
              <a:rPr sz="1200" dirty="0">
                <a:latin typeface="Times New Roman"/>
                <a:cs typeface="Times New Roman"/>
              </a:rPr>
              <a:t>didácticas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direccionalidad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creciente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debate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deberían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si </a:t>
            </a:r>
            <a:r>
              <a:rPr sz="1200" dirty="0">
                <a:latin typeface="Times New Roman"/>
                <a:cs typeface="Times New Roman"/>
              </a:rPr>
              <a:t>"transversales"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"horizontales"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"aprender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aprender"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"habilidades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sociales",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ponen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relieve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capacitación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 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aula.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Desde mi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vivencias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la Universidad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clases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usualmente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supervisado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respaldada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aquellos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aún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discordias,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contrario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haciendo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exitosa.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CONSTRUCCIÓN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CAMINO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narrativo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motivacional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afirmar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término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facilitador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cuestionado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aceptado,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pues </a:t>
            </a:r>
            <a:r>
              <a:rPr sz="1200" dirty="0">
                <a:latin typeface="Times New Roman"/>
                <a:cs typeface="Times New Roman"/>
              </a:rPr>
              <a:t>algunos consideran 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denota cierta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pasividad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profesor,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 mucho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deja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mientras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observaciones.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actúa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guía,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constructivista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</a:t>
            </a:r>
            <a:r>
              <a:rPr sz="1200" spc="-25" dirty="0">
                <a:latin typeface="Times New Roman"/>
                <a:cs typeface="Times New Roman"/>
              </a:rPr>
              <a:t>Vygotsky,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que,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recuerdo,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sabe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preguntas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motiven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tiempo;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 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actuando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excelente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comunicador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conoce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materia.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consciencia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dominar,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requiere </a:t>
            </a:r>
            <a:r>
              <a:rPr sz="1200" dirty="0">
                <a:latin typeface="Times New Roman"/>
                <a:cs typeface="Times New Roman"/>
              </a:rPr>
              <a:t>pensar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aprehender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luego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trasmitirlo.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mantener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 claridad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pretende</a:t>
            </a:r>
            <a:r>
              <a:rPr sz="1200" spc="-10" dirty="0">
                <a:latin typeface="Times New Roman"/>
                <a:cs typeface="Times New Roman"/>
              </a:rPr>
              <a:t> obtener.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Entonces,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ontología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Gallegos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resume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que,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pesar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debate </a:t>
            </a:r>
            <a:r>
              <a:rPr sz="1200" dirty="0">
                <a:latin typeface="Times New Roman"/>
                <a:cs typeface="Times New Roman"/>
              </a:rPr>
              <a:t>epistemológico,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impiden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trascendencia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praxis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 </a:t>
            </a:r>
            <a:r>
              <a:rPr sz="1200" spc="-10" dirty="0">
                <a:latin typeface="Times New Roman"/>
                <a:cs typeface="Times New Roman"/>
              </a:rPr>
              <a:t>tales como: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buFont typeface="Wingdings"/>
              <a:buChar char=""/>
              <a:tabLst>
                <a:tab pos="375285" algn="l"/>
                <a:tab pos="414020" algn="l"/>
              </a:tabLst>
            </a:pPr>
            <a:r>
              <a:rPr sz="1200" dirty="0">
                <a:latin typeface="Times New Roman"/>
                <a:cs typeface="Times New Roman"/>
              </a:rPr>
              <a:t>	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resistencia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supresión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trasmitir,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incentivo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falta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egresado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haber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logrado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sólida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educador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integradora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adquiridos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universidad.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9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953769" marR="973455" indent="-4445" algn="ctr">
              <a:lnSpc>
                <a:spcPts val="1400"/>
              </a:lnSpc>
            </a:pPr>
            <a:r>
              <a:rPr sz="1200" b="1" dirty="0">
                <a:latin typeface="Times New Roman"/>
                <a:cs typeface="Times New Roman"/>
              </a:rPr>
              <a:t>Esencia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Profesional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Docente.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Hacia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</a:t>
            </a:r>
            <a:r>
              <a:rPr sz="1200" b="1" dirty="0">
                <a:latin typeface="Times New Roman"/>
                <a:cs typeface="Times New Roman"/>
              </a:rPr>
              <a:t>Epocal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Cimientos</a:t>
            </a:r>
            <a:r>
              <a:rPr sz="1200" b="1" spc="-10" dirty="0">
                <a:latin typeface="Times New Roman"/>
                <a:cs typeface="Times New Roman"/>
              </a:rPr>
              <a:t> Epistémicos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Postmodernos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8" name="object 18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9" name="object 19"/>
          <p:cNvSpPr txBox="1"/>
          <p:nvPr/>
        </p:nvSpPr>
        <p:spPr>
          <a:xfrm>
            <a:off x="6620636" y="8902090"/>
            <a:ext cx="18097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25" dirty="0">
                <a:latin typeface="Times New Roman"/>
                <a:cs typeface="Times New Roman"/>
              </a:rPr>
              <a:t>128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21390EEE-6304-A7D6-F9F7-4B35A594F946}"/>
              </a:ext>
            </a:extLst>
          </p:cNvPr>
          <p:cNvGrpSpPr/>
          <p:nvPr/>
        </p:nvGrpSpPr>
        <p:grpSpPr>
          <a:xfrm>
            <a:off x="95998" y="101705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3C80C8E0-0185-B297-C46C-56B47375D169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D8C2642A-E55F-1B08-72C0-DED17A3F3071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EE1B8D4B-2348-AA87-68A7-78C2876D5016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B8276C0D-C2C0-1A69-7B3B-00486530E6A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F0F7A9E1-8DA0-1E4D-E053-C344E9D71FFD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5F0BD03B-191B-51AE-A1AB-0A4514BD808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29116C49-F4E1-B23E-7E7A-F096A12DCF15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3637DF13-9B5C-CD66-8686-4B66B0B39B55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67411" y="1068451"/>
            <a:ext cx="6346825" cy="79521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18155" marR="74739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299085" marR="5715" indent="-287020" algn="just">
              <a:lnSpc>
                <a:spcPct val="100000"/>
              </a:lnSpc>
              <a:buFont typeface="Arial MT"/>
              <a:buChar char="•"/>
              <a:tabLst>
                <a:tab pos="299085" algn="l"/>
                <a:tab pos="301625" algn="l"/>
              </a:tabLst>
            </a:pPr>
            <a:r>
              <a:rPr sz="1200" dirty="0">
                <a:latin typeface="Times New Roman"/>
                <a:cs typeface="Times New Roman"/>
              </a:rPr>
              <a:t>	Ante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imperativo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son </a:t>
            </a:r>
            <a:r>
              <a:rPr sz="1200" dirty="0">
                <a:latin typeface="Times New Roman"/>
                <a:cs typeface="Times New Roman"/>
              </a:rPr>
              <a:t>planteados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la educación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vital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reformas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donde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pensar,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sentir.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palabras,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idea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suministrar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sistematizar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aquellos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incorporados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debido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fecha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encontrado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esencia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5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dedica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transferencia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rápida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algo </a:t>
            </a:r>
            <a:r>
              <a:rPr sz="1200" dirty="0">
                <a:latin typeface="Times New Roman"/>
                <a:cs typeface="Times New Roman"/>
              </a:rPr>
              <a:t>desorganizada,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direcciona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decir,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énfasis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epistemológico.</a:t>
            </a:r>
            <a:endParaRPr sz="1200">
              <a:latin typeface="Times New Roman"/>
              <a:cs typeface="Times New Roman"/>
            </a:endParaRPr>
          </a:p>
          <a:p>
            <a:pPr marL="299085" marR="5080" indent="-287020" algn="just">
              <a:lnSpc>
                <a:spcPct val="100000"/>
              </a:lnSpc>
              <a:spcBef>
                <a:spcPts val="5"/>
              </a:spcBef>
              <a:buFont typeface="Arial MT"/>
              <a:buChar char="•"/>
              <a:tabLst>
                <a:tab pos="299085" algn="l"/>
                <a:tab pos="301625" algn="l"/>
              </a:tabLst>
            </a:pPr>
            <a:r>
              <a:rPr sz="1200" dirty="0">
                <a:latin typeface="Times New Roman"/>
                <a:cs typeface="Times New Roman"/>
              </a:rPr>
              <a:t>	Para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mí,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seleccionarlo,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secuenciarlo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proponer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pertinentes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madurez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sujetos.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psicopedagógica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convierten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un licenciado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 persona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posee conocimientos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determinada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materia.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concreto,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capacitado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resolver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problemática </a:t>
            </a:r>
            <a:r>
              <a:rPr sz="1200" dirty="0">
                <a:latin typeface="Times New Roman"/>
                <a:cs typeface="Times New Roman"/>
              </a:rPr>
              <a:t>inherente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profesión</a:t>
            </a:r>
            <a:endParaRPr sz="1200">
              <a:latin typeface="Times New Roman"/>
              <a:cs typeface="Times New Roman"/>
            </a:endParaRPr>
          </a:p>
          <a:p>
            <a:pPr marL="299085" marR="5715" indent="-287020" algn="just">
              <a:lnSpc>
                <a:spcPct val="100000"/>
              </a:lnSpc>
              <a:buFont typeface="Arial MT"/>
              <a:buChar char="•"/>
              <a:tabLst>
                <a:tab pos="299085" algn="l"/>
                <a:tab pos="301625" algn="l"/>
              </a:tabLst>
            </a:pPr>
            <a:r>
              <a:rPr sz="1200" dirty="0">
                <a:latin typeface="Times New Roman"/>
                <a:cs typeface="Times New Roman"/>
              </a:rPr>
              <a:t>	Toda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narrativa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vivencias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convierten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escenario </a:t>
            </a:r>
            <a:r>
              <a:rPr sz="1200" dirty="0">
                <a:latin typeface="Times New Roman"/>
                <a:cs typeface="Times New Roman"/>
              </a:rPr>
              <a:t>imperativo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estudiar,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urgente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planteados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vital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reformas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profundas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planteen cambios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pensar,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sentir.</a:t>
            </a:r>
            <a:endParaRPr sz="1200">
              <a:latin typeface="Times New Roman"/>
              <a:cs typeface="Times New Roman"/>
            </a:endParaRPr>
          </a:p>
          <a:p>
            <a:pPr marL="299085" marR="6985" indent="-287020" algn="just">
              <a:lnSpc>
                <a:spcPct val="100000"/>
              </a:lnSpc>
              <a:buFont typeface="Arial MT"/>
              <a:buChar char="•"/>
              <a:tabLst>
                <a:tab pos="299085" algn="l"/>
                <a:tab pos="301625" algn="l"/>
              </a:tabLst>
            </a:pPr>
            <a:r>
              <a:rPr sz="1200" dirty="0">
                <a:latin typeface="Times New Roman"/>
                <a:cs typeface="Times New Roman"/>
              </a:rPr>
              <a:t>	Ocurre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entonces,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acompañada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exigirle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mínima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práctica </a:t>
            </a:r>
            <a:r>
              <a:rPr sz="1200" dirty="0">
                <a:latin typeface="Times New Roman"/>
                <a:cs typeface="Times New Roman"/>
              </a:rPr>
              <a:t>docente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espaldas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 condiciones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entorno,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difícil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estudiantes </a:t>
            </a:r>
            <a:r>
              <a:rPr sz="1200" dirty="0">
                <a:latin typeface="Times New Roman"/>
                <a:cs typeface="Times New Roman"/>
              </a:rPr>
              <a:t>desarrollen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cognoscitivas,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podrá </a:t>
            </a:r>
            <a:r>
              <a:rPr sz="1200" dirty="0">
                <a:latin typeface="Times New Roman"/>
                <a:cs typeface="Times New Roman"/>
              </a:rPr>
              <a:t>fomentar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cognoscitivas,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obviar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procesos,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considerárseles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componentes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mente,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son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construir,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usar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conocimientos.</a:t>
            </a:r>
            <a:endParaRPr sz="1200">
              <a:latin typeface="Times New Roman"/>
              <a:cs typeface="Times New Roman"/>
            </a:endParaRPr>
          </a:p>
          <a:p>
            <a:pPr marL="299085" marR="6985" indent="-287020" algn="just">
              <a:lnSpc>
                <a:spcPct val="100000"/>
              </a:lnSpc>
              <a:spcBef>
                <a:spcPts val="5"/>
              </a:spcBef>
              <a:buFont typeface="Arial MT"/>
              <a:buChar char="•"/>
              <a:tabLst>
                <a:tab pos="299085" algn="l"/>
                <a:tab pos="300990" algn="l"/>
              </a:tabLst>
            </a:pPr>
            <a:r>
              <a:rPr sz="1200" dirty="0">
                <a:latin typeface="Times New Roman"/>
                <a:cs typeface="Times New Roman"/>
              </a:rPr>
              <a:t>	Ya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descrita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naturaleza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graduado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me </a:t>
            </a:r>
            <a:r>
              <a:rPr sz="1200" dirty="0">
                <a:latin typeface="Times New Roman"/>
                <a:cs typeface="Times New Roman"/>
              </a:rPr>
              <a:t>permito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plena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plantearme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interrogantes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permitirán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dar </a:t>
            </a:r>
            <a:r>
              <a:rPr sz="1200" dirty="0">
                <a:latin typeface="Times New Roman"/>
                <a:cs typeface="Times New Roman"/>
              </a:rPr>
              <a:t>respuesta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abordado,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seguirá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preocupación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durante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existencia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Gallegos.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es: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corpus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teórico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epocal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postmoderna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no </a:t>
            </a:r>
            <a:r>
              <a:rPr sz="1200" dirty="0">
                <a:latin typeface="Times New Roman"/>
                <a:cs typeface="Times New Roman"/>
              </a:rPr>
              <a:t>graduados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ontológicos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gnoseológicos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cotidianidad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 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Universidad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4"/>
              </a:spcBef>
            </a:pPr>
            <a:endParaRPr sz="1200">
              <a:latin typeface="Times New Roman"/>
              <a:cs typeface="Times New Roman"/>
            </a:endParaRPr>
          </a:p>
          <a:p>
            <a:pPr marL="979169" marR="985519" indent="73025">
              <a:lnSpc>
                <a:spcPts val="1400"/>
              </a:lnSpc>
            </a:pPr>
            <a:r>
              <a:rPr sz="1200" b="1" dirty="0">
                <a:latin typeface="Times New Roman"/>
                <a:cs typeface="Times New Roman"/>
              </a:rPr>
              <a:t>Esencia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Profesional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Docente.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Hacia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</a:t>
            </a:r>
            <a:r>
              <a:rPr sz="1200" b="1" dirty="0">
                <a:latin typeface="Times New Roman"/>
                <a:cs typeface="Times New Roman"/>
              </a:rPr>
              <a:t>Epocal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Cimientos</a:t>
            </a:r>
            <a:r>
              <a:rPr sz="1200" b="1" spc="-10" dirty="0">
                <a:latin typeface="Times New Roman"/>
                <a:cs typeface="Times New Roman"/>
              </a:rPr>
              <a:t> Epistémicos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Postmodernos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40"/>
              </a:spcBef>
            </a:pPr>
            <a:endParaRPr sz="1200">
              <a:latin typeface="Times New Roman"/>
              <a:cs typeface="Times New Roman"/>
            </a:endParaRPr>
          </a:p>
          <a:p>
            <a:pPr marR="85090" algn="ctr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Kimberllin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6613906" y="8981338"/>
            <a:ext cx="18097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25" dirty="0">
                <a:latin typeface="Times New Roman"/>
                <a:cs typeface="Times New Roman"/>
              </a:rPr>
              <a:t>129</a:t>
            </a:r>
            <a:endParaRPr sz="800">
              <a:latin typeface="Times New Roman"/>
              <a:cs typeface="Times New Roman"/>
            </a:endParaRPr>
          </a:p>
        </p:txBody>
      </p:sp>
      <p:grpSp>
        <p:nvGrpSpPr>
          <p:cNvPr id="19" name="Grupo 18">
            <a:extLst>
              <a:ext uri="{FF2B5EF4-FFF2-40B4-BE49-F238E27FC236}">
                <a16:creationId xmlns:a16="http://schemas.microsoft.com/office/drawing/2014/main" id="{37D180A4-E002-5C96-3657-3D7793EC6B07}"/>
              </a:ext>
            </a:extLst>
          </p:cNvPr>
          <p:cNvGrpSpPr/>
          <p:nvPr/>
        </p:nvGrpSpPr>
        <p:grpSpPr>
          <a:xfrm>
            <a:off x="130302" y="63600"/>
            <a:ext cx="6665976" cy="1452626"/>
            <a:chOff x="470065" y="1951410"/>
            <a:chExt cx="6665976" cy="1452626"/>
          </a:xfrm>
        </p:grpSpPr>
        <p:grpSp>
          <p:nvGrpSpPr>
            <p:cNvPr id="20" name="object 12">
              <a:extLst>
                <a:ext uri="{FF2B5EF4-FFF2-40B4-BE49-F238E27FC236}">
                  <a16:creationId xmlns:a16="http://schemas.microsoft.com/office/drawing/2014/main" id="{ACC35FEB-D742-B403-6885-CEB57DD61C4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4" name="object 13">
                <a:extLst>
                  <a:ext uri="{FF2B5EF4-FFF2-40B4-BE49-F238E27FC236}">
                    <a16:creationId xmlns:a16="http://schemas.microsoft.com/office/drawing/2014/main" id="{2CDA5224-0F70-E6DF-D005-47C5DAB2BCAB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5" name="object 14">
                <a:extLst>
                  <a:ext uri="{FF2B5EF4-FFF2-40B4-BE49-F238E27FC236}">
                    <a16:creationId xmlns:a16="http://schemas.microsoft.com/office/drawing/2014/main" id="{5255D871-3398-02E9-3456-7A571B2F2E81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6" name="object 15">
                <a:extLst>
                  <a:ext uri="{FF2B5EF4-FFF2-40B4-BE49-F238E27FC236}">
                    <a16:creationId xmlns:a16="http://schemas.microsoft.com/office/drawing/2014/main" id="{330BF709-104C-B47F-0FF1-4FF5E9928482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7" name="object 16">
                <a:extLst>
                  <a:ext uri="{FF2B5EF4-FFF2-40B4-BE49-F238E27FC236}">
                    <a16:creationId xmlns:a16="http://schemas.microsoft.com/office/drawing/2014/main" id="{4435CE6F-C01F-624B-A654-5C7DAB7BA297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1" name="object 16">
              <a:extLst>
                <a:ext uri="{FF2B5EF4-FFF2-40B4-BE49-F238E27FC236}">
                  <a16:creationId xmlns:a16="http://schemas.microsoft.com/office/drawing/2014/main" id="{49BEA745-2BB0-3238-8496-47CFB1FF7952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2" name="object 25">
              <a:extLst>
                <a:ext uri="{FF2B5EF4-FFF2-40B4-BE49-F238E27FC236}">
                  <a16:creationId xmlns:a16="http://schemas.microsoft.com/office/drawing/2014/main" id="{3A463EE0-8BB2-92F2-563C-AB248C6BBE0A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3" name="object 31">
              <a:extLst>
                <a:ext uri="{FF2B5EF4-FFF2-40B4-BE49-F238E27FC236}">
                  <a16:creationId xmlns:a16="http://schemas.microsoft.com/office/drawing/2014/main" id="{8A14A09A-1073-7968-3940-AE00207C1445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bject 16"/>
          <p:cNvSpPr txBox="1"/>
          <p:nvPr/>
        </p:nvSpPr>
        <p:spPr>
          <a:xfrm>
            <a:off x="256540" y="1447800"/>
            <a:ext cx="6344920" cy="581441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POSTURAS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spc="-10" dirty="0">
                <a:latin typeface="Times New Roman"/>
                <a:cs typeface="Times New Roman"/>
              </a:rPr>
              <a:t>Teoría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Humanista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(Maslow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Rogers).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278765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corriente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filosófica,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 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psicológica. </a:t>
            </a:r>
            <a:r>
              <a:rPr sz="1200" dirty="0">
                <a:latin typeface="Times New Roman"/>
                <a:cs typeface="Times New Roman"/>
              </a:rPr>
              <a:t>Asimismo,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Rojas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(1998)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humanismo,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refiere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integrales 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 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continuo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estudiada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interpersonal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spc="-10" dirty="0">
                <a:latin typeface="Times New Roman"/>
                <a:cs typeface="Times New Roman"/>
              </a:rPr>
              <a:t>social.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"/>
              </a:spcBef>
            </a:pPr>
            <a:r>
              <a:rPr sz="1200" b="1" i="1" spc="-10" dirty="0">
                <a:latin typeface="Times New Roman"/>
                <a:cs typeface="Times New Roman"/>
              </a:rPr>
              <a:t>Teoría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Motivación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(Stoner)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Stoner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(1996),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refiere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influir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“qué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funcione”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484).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simples,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complejos. </a:t>
            </a:r>
            <a:r>
              <a:rPr sz="1200" dirty="0">
                <a:latin typeface="Times New Roman"/>
                <a:cs typeface="Times New Roman"/>
              </a:rPr>
              <a:t>Bajo esta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perspectiva, 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 es aquel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funcionamiento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psíquico “que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determina, </a:t>
            </a:r>
            <a:r>
              <a:rPr sz="1200" dirty="0">
                <a:latin typeface="Times New Roman"/>
                <a:cs typeface="Times New Roman"/>
              </a:rPr>
              <a:t>regula,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objeto-</a:t>
            </a:r>
            <a:r>
              <a:rPr sz="1200" dirty="0">
                <a:latin typeface="Times New Roman"/>
                <a:cs typeface="Times New Roman"/>
              </a:rPr>
              <a:t>meta)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intensidad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comportamiento” </a:t>
            </a:r>
            <a:r>
              <a:rPr sz="1200" dirty="0">
                <a:latin typeface="Times New Roman"/>
                <a:cs typeface="Times New Roman"/>
              </a:rPr>
              <a:t>González,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(1995).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88900">
              <a:lnSpc>
                <a:spcPct val="100000"/>
              </a:lnSpc>
            </a:pPr>
            <a:r>
              <a:rPr sz="1200" b="1" i="1" spc="-10" dirty="0">
                <a:latin typeface="Times New Roman"/>
                <a:cs typeface="Times New Roman"/>
              </a:rPr>
              <a:t>Teoría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7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Acción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Dialógica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(Freire)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correspondencia,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dialógica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Freire,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diálogo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–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reflexión-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derivación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palabra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verdadera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mundo.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“Mediante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verbalismo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alienado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activismo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alienante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esperar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denuncia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mundo,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dado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denuncia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ni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acción”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(Freire,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2000,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p.99).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actuación </a:t>
            </a:r>
            <a:r>
              <a:rPr sz="1200" dirty="0">
                <a:latin typeface="Times New Roman"/>
                <a:cs typeface="Times New Roman"/>
              </a:rPr>
              <a:t>individual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separada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cuál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pertenece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sujeto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gerencia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escapa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contacto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comunicaciones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personales,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veces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conociendo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sentimientos, </a:t>
            </a:r>
            <a:r>
              <a:rPr sz="1200" dirty="0">
                <a:latin typeface="Times New Roman"/>
                <a:cs typeface="Times New Roman"/>
              </a:rPr>
              <a:t>miedos, y</a:t>
            </a:r>
            <a:r>
              <a:rPr sz="1200" spc="-10" dirty="0">
                <a:latin typeface="Times New Roman"/>
                <a:cs typeface="Times New Roman"/>
              </a:rPr>
              <a:t> logros.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04366" y="8267022"/>
            <a:ext cx="4304665" cy="77216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Universitaria: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Hermeneusis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Fenomenológica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Humana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Egresados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Área de</a:t>
            </a:r>
            <a:r>
              <a:rPr sz="1200" b="1" spc="-10" dirty="0">
                <a:latin typeface="Times New Roman"/>
                <a:cs typeface="Times New Roman"/>
              </a:rPr>
              <a:t> Ciencias</a:t>
            </a:r>
            <a:endParaRPr sz="1200">
              <a:latin typeface="Times New Roman"/>
              <a:cs typeface="Times New Roman"/>
            </a:endParaRPr>
          </a:p>
          <a:p>
            <a:pPr marL="1270" algn="ctr">
              <a:lnSpc>
                <a:spcPts val="1360"/>
              </a:lnSpc>
            </a:pPr>
            <a:r>
              <a:rPr sz="1200" b="1" dirty="0">
                <a:latin typeface="Times New Roman"/>
                <a:cs typeface="Times New Roman"/>
              </a:rPr>
              <a:t>Económicas de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 </a:t>
            </a:r>
            <a:r>
              <a:rPr sz="1200" b="1" spc="-10" dirty="0">
                <a:latin typeface="Times New Roman"/>
                <a:cs typeface="Times New Roman"/>
              </a:rPr>
              <a:t>Universidad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“Rómulo </a:t>
            </a:r>
            <a:r>
              <a:rPr sz="1200" b="1" spc="-10" dirty="0">
                <a:latin typeface="Times New Roman"/>
                <a:cs typeface="Times New Roman"/>
              </a:rPr>
              <a:t>Gallegos</a:t>
            </a:r>
            <a:endParaRPr sz="1200">
              <a:latin typeface="Times New Roman"/>
              <a:cs typeface="Times New Roman"/>
            </a:endParaRPr>
          </a:p>
          <a:p>
            <a:pPr marL="286385" algn="ctr">
              <a:lnSpc>
                <a:spcPct val="100000"/>
              </a:lnSpc>
              <a:spcBef>
                <a:spcPts val="260"/>
              </a:spcBef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Rolando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Allexer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Castillo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Villanueva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1544" rIns="0" bIns="0" rtlCol="0">
            <a:spAutoFit/>
          </a:bodyPr>
          <a:lstStyle/>
          <a:p>
            <a:pPr marL="2794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13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AEF59C0A-F975-329C-FAB1-2B74022BEA31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9E98CA73-17AD-00DA-9350-337F02F548BE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2FAE6D83-B8DD-3F93-B39D-D53F06B9411C}"/>
                  </a:ext>
                </a:extLst>
              </p:cNvPr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00474446-784C-1DDF-83D6-94FF0BF808AC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975D4D31-CD7D-EED0-4756-983992FA7DE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0CA0B126-3C2F-C8CF-CD67-95383ABE3F0A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F0918E27-4B10-EF80-A8B2-C373802991ED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C47647F6-B6F6-174A-ECD3-44BF61DE454B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F44C6442-BD6E-BA7D-288E-11FD1CCD7541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275070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0167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12700" marR="6985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Gallegos.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vivencias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actores,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ontológicos </a:t>
            </a:r>
            <a:r>
              <a:rPr sz="1200" dirty="0">
                <a:latin typeface="Times New Roman"/>
                <a:cs typeface="Times New Roman"/>
              </a:rPr>
              <a:t>significantes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postmoderna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incorporados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Gallegos.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CONSTRUCCIÓN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ASUNCIONES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2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cualitativa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emerjan </a:t>
            </a:r>
            <a:r>
              <a:rPr sz="1200" dirty="0">
                <a:latin typeface="Times New Roman"/>
                <a:cs typeface="Times New Roman"/>
              </a:rPr>
              <a:t>sustentos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teórico-</a:t>
            </a:r>
            <a:r>
              <a:rPr sz="1200" dirty="0">
                <a:latin typeface="Times New Roman"/>
                <a:cs typeface="Times New Roman"/>
              </a:rPr>
              <a:t>epistemológicos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contribuir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referentes </a:t>
            </a:r>
            <a:r>
              <a:rPr sz="1200" dirty="0">
                <a:latin typeface="Times New Roman"/>
                <a:cs typeface="Times New Roman"/>
              </a:rPr>
              <a:t>paradigmáticos.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camino,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tomadas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subcategorías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emerjan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significantes,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deberá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sistematización 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inmediata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través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doctoral.</a:t>
            </a:r>
            <a:endParaRPr sz="120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investigar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visión </a:t>
            </a:r>
            <a:r>
              <a:rPr sz="1200" dirty="0">
                <a:latin typeface="Times New Roman"/>
                <a:cs typeface="Times New Roman"/>
              </a:rPr>
              <a:t>interpretativa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confiere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ya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trasciende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disyuntivo-</a:t>
            </a:r>
            <a:r>
              <a:rPr sz="1200" dirty="0">
                <a:latin typeface="Times New Roman"/>
                <a:cs typeface="Times New Roman"/>
              </a:rPr>
              <a:t>reductor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pasando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mundos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llegar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profundizar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talento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dinámico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expansión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curso.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pertinencia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debido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academia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formativa,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2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institucional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ya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Gallegos, </a:t>
            </a:r>
            <a:r>
              <a:rPr sz="1200" dirty="0">
                <a:latin typeface="Times New Roman"/>
                <a:cs typeface="Times New Roman"/>
              </a:rPr>
              <a:t>señalando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sistematizar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distintos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abre 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puertas,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aras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consolidar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misión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país.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consolida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yunta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universidad-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socialización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excelencia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contribuir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nutrir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docentes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preparados,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garantiza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involucrados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spc="-10" dirty="0">
                <a:latin typeface="Times New Roman"/>
                <a:cs typeface="Times New Roman"/>
              </a:rPr>
              <a:t>quehacer.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Ésta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tesis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referente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obligatorio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desarrolla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fomentan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estimulan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profesional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preparación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rol.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estimular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talento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humano </a:t>
            </a:r>
            <a:r>
              <a:rPr sz="1200" dirty="0">
                <a:latin typeface="Times New Roman"/>
                <a:cs typeface="Times New Roman"/>
              </a:rPr>
              <a:t>considera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camino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teleológico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demás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interesante,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 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visiona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distinta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desde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34236" y="8256964"/>
            <a:ext cx="439928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2700" marR="5080" indent="7302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Esencia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Profesional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Docente.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Hacia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</a:t>
            </a:r>
            <a:r>
              <a:rPr sz="1200" b="1" dirty="0">
                <a:latin typeface="Times New Roman"/>
                <a:cs typeface="Times New Roman"/>
              </a:rPr>
              <a:t>Epocal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Cimientos</a:t>
            </a:r>
            <a:r>
              <a:rPr sz="1200" b="1" spc="-10" dirty="0">
                <a:latin typeface="Times New Roman"/>
                <a:cs typeface="Times New Roman"/>
              </a:rPr>
              <a:t> Epistémicos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Postmodernos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593085" y="8828768"/>
            <a:ext cx="160274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Kimberllin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62179" rIns="0" bIns="0" rtlCol="0">
            <a:spAutoFit/>
          </a:bodyPr>
          <a:lstStyle/>
          <a:p>
            <a:pPr marL="183515">
              <a:lnSpc>
                <a:spcPts val="1410"/>
              </a:lnSpc>
            </a:pPr>
            <a:fld id="{81D60167-4931-47E6-BA6A-407CBD079E47}" type="slidenum">
              <a:rPr spc="-25" dirty="0"/>
              <a:t>130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BC6AB261-7DA3-8C37-D301-A2C8A5A8D8E3}"/>
              </a:ext>
            </a:extLst>
          </p:cNvPr>
          <p:cNvGrpSpPr/>
          <p:nvPr/>
        </p:nvGrpSpPr>
        <p:grpSpPr>
          <a:xfrm>
            <a:off x="109728" y="93785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E5A03A84-2E5A-41DE-1F54-1654AD79F243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A5B814F5-8A13-1601-755C-E6329DEC5339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94E81353-2F7A-B00C-6E09-FD5EC2DFAC2E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9A22E071-C6D3-FD2D-773F-E83A31DDDB7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7A0F41DA-BBA3-1A31-481A-4CC10F50B06D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60E881C6-3737-9BF5-757F-A9E31C7A4CC6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9B6CFFD5-4DC8-2ECB-7CEB-4D9266E662C3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29A22FCB-4820-7320-A5FD-654BEDA588CC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195478" y="1068451"/>
            <a:ext cx="6417310" cy="68897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89910" marR="74549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12700" marR="212725" algn="just">
              <a:lnSpc>
                <a:spcPct val="100000"/>
              </a:lnSpc>
              <a:spcBef>
                <a:spcPts val="755"/>
              </a:spcBef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postmodernidad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considerando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referentes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aún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verdaderos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protagonistas: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discente.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justifica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verdaderos </a:t>
            </a:r>
            <a:r>
              <a:rPr sz="1200" dirty="0">
                <a:latin typeface="Times New Roman"/>
                <a:cs typeface="Times New Roman"/>
              </a:rPr>
              <a:t>puentes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estudiante.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Permitirá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visión </a:t>
            </a:r>
            <a:r>
              <a:rPr sz="1200" dirty="0">
                <a:latin typeface="Times New Roman"/>
                <a:cs typeface="Times New Roman"/>
              </a:rPr>
              <a:t>dinámica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unicidad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universitaria.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pertinentes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investigadora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describir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propia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incorporado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sin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pedagógicos.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relevancia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abarcar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teórico-</a:t>
            </a:r>
            <a:r>
              <a:rPr sz="1200" dirty="0">
                <a:latin typeface="Times New Roman"/>
                <a:cs typeface="Times New Roman"/>
              </a:rPr>
              <a:t>práctico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 (creatividad, innovación,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productividad,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responsabilidad)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 exigencias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laborales 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nación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productivos.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sinergia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lineamientos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investigaciones.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doctoral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pluralismo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derivado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visión </a:t>
            </a:r>
            <a:r>
              <a:rPr sz="1200" dirty="0">
                <a:latin typeface="Times New Roman"/>
                <a:cs typeface="Times New Roman"/>
              </a:rPr>
              <a:t>cualitativa,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cualitativo.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 desde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 coherente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ordenada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fenomenológico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hermenéutico,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ontología </a:t>
            </a:r>
            <a:r>
              <a:rPr sz="1200" dirty="0">
                <a:latin typeface="Times New Roman"/>
                <a:cs typeface="Times New Roman"/>
              </a:rPr>
              <a:t>constitutiva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Gallegos.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SUPUESTOS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METODOLÓGICOS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supuestos investigativos: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adoptada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situaciones </a:t>
            </a:r>
            <a:r>
              <a:rPr sz="1200" dirty="0">
                <a:latin typeface="Times New Roman"/>
                <a:cs typeface="Times New Roman"/>
              </a:rPr>
              <a:t>emergentes,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imprevisto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indeterminado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contribuyendo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integrar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subjetivos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docencia,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concordancia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parecer,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investigadora</a:t>
            </a:r>
            <a:r>
              <a:rPr sz="1200" spc="3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oriento</a:t>
            </a:r>
            <a:r>
              <a:rPr sz="1200" spc="3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vivida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sintonía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sitúa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construidas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3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docente.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</a:t>
            </a:r>
            <a:r>
              <a:rPr sz="1200" spc="3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Ugas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(2005),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refiere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hermenéutica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dialéctica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“descubrir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inteligible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acción”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(p.26).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 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estará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abierta 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sucesos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34236" y="8256964"/>
            <a:ext cx="439928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2700" marR="5080" indent="7302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Esencia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Profesional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Docente.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Hacia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</a:t>
            </a:r>
            <a:r>
              <a:rPr sz="1200" b="1" dirty="0">
                <a:latin typeface="Times New Roman"/>
                <a:cs typeface="Times New Roman"/>
              </a:rPr>
              <a:t>Epocal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Cimientos</a:t>
            </a:r>
            <a:r>
              <a:rPr sz="1200" b="1" spc="-10" dirty="0">
                <a:latin typeface="Times New Roman"/>
                <a:cs typeface="Times New Roman"/>
              </a:rPr>
              <a:t> Epistémicos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Postmodernos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593085" y="8828768"/>
            <a:ext cx="160274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Kimberllin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62179" rIns="0" bIns="0" rtlCol="0">
            <a:spAutoFit/>
          </a:bodyPr>
          <a:lstStyle/>
          <a:p>
            <a:pPr marL="183515">
              <a:lnSpc>
                <a:spcPts val="1410"/>
              </a:lnSpc>
            </a:pPr>
            <a:fld id="{81D60167-4931-47E6-BA6A-407CBD079E47}" type="slidenum">
              <a:rPr spc="-25" dirty="0"/>
              <a:t>131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32689E0E-21A6-DEA2-3681-AED98EC03C20}"/>
              </a:ext>
            </a:extLst>
          </p:cNvPr>
          <p:cNvGrpSpPr/>
          <p:nvPr/>
        </p:nvGrpSpPr>
        <p:grpSpPr>
          <a:xfrm>
            <a:off x="95998" y="97152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7C4FB7C8-32BB-9F5B-6FF3-99CE0BD4ABB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5FE6CA38-2BCA-D4BF-5104-49686E402972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8BE38A07-58FD-239C-3116-CAB372A7E93D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7D81114C-2937-C3B7-C1BF-A2D8F86976F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1709BB7C-B353-1656-2932-F17991213D3D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8BE6450C-D874-2914-5562-751BA0444CE7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B6709C46-6662-7178-3612-75737C9B6EF3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BC58FC2C-A47D-4671-40C5-7B3F88FCA635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46825" cy="67862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734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12700" marR="5715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inesperados,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incertidumbre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subjetividad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realidad.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dialógica</a:t>
            </a:r>
            <a:r>
              <a:rPr sz="1200" spc="4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orientación </a:t>
            </a:r>
            <a:r>
              <a:rPr sz="1200" dirty="0">
                <a:latin typeface="Times New Roman"/>
                <a:cs typeface="Times New Roman"/>
              </a:rPr>
              <a:t>explicativa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adaptable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estudiada</a:t>
            </a:r>
            <a:r>
              <a:rPr sz="1200" spc="3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ahí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fenomenología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temporalidad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historicidad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existencia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construye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núcleo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líneas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spc="-10" dirty="0">
                <a:latin typeface="Times New Roman"/>
                <a:cs typeface="Times New Roman"/>
              </a:rPr>
              <a:t>investigación.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Fundamentación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Metodológica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99600"/>
              </a:lnSpc>
            </a:pPr>
            <a:r>
              <a:rPr sz="1200" dirty="0">
                <a:latin typeface="Times New Roman"/>
                <a:cs typeface="Times New Roman"/>
              </a:rPr>
              <a:t>Derivado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adoptada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emergentes,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imprevisto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indeterminado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conocimiento, </a:t>
            </a:r>
            <a:r>
              <a:rPr sz="1200" dirty="0">
                <a:latin typeface="Times New Roman"/>
                <a:cs typeface="Times New Roman"/>
              </a:rPr>
              <a:t>contribuyendo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integrar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prácticos,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3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subjetivos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acciones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concordancia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parecer,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investigadora </a:t>
            </a:r>
            <a:r>
              <a:rPr sz="1200" dirty="0">
                <a:latin typeface="Times New Roman"/>
                <a:cs typeface="Times New Roman"/>
              </a:rPr>
              <a:t>me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oriento</a:t>
            </a:r>
            <a:r>
              <a:rPr sz="1200" spc="2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vivida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persona.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sintonía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sitúa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experiencias </a:t>
            </a:r>
            <a:r>
              <a:rPr sz="1200" dirty="0">
                <a:latin typeface="Times New Roman"/>
                <a:cs typeface="Times New Roman"/>
              </a:rPr>
              <a:t>construidas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35"/>
              </a:spcBef>
            </a:pPr>
            <a:r>
              <a:rPr sz="1200" dirty="0">
                <a:latin typeface="Times New Roman"/>
                <a:cs typeface="Times New Roman"/>
              </a:rPr>
              <a:t>Conforme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</a:t>
            </a:r>
            <a:r>
              <a:rPr sz="1200" spc="3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Ugas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(2005),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refiere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dialéctica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“descubrir </a:t>
            </a:r>
            <a:r>
              <a:rPr sz="1200" dirty="0">
                <a:latin typeface="Times New Roman"/>
                <a:cs typeface="Times New Roman"/>
              </a:rPr>
              <a:t>significados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inteligible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acción”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(p.26).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2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estará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abierta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sucesos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inesperados,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incertidumbre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subjetividad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realidad.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perspectiva </a:t>
            </a:r>
            <a:r>
              <a:rPr sz="1200" dirty="0">
                <a:latin typeface="Times New Roman"/>
                <a:cs typeface="Times New Roman"/>
              </a:rPr>
              <a:t>metodológica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dialógica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explicativa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adaptable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estudiada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Van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ahí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fenomenología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articula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temporalidad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historicidad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existencia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humana.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construye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núcleo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líneas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investigación.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Leal, (2005)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1200">
              <a:latin typeface="Times New Roman"/>
              <a:cs typeface="Times New Roman"/>
            </a:endParaRPr>
          </a:p>
          <a:p>
            <a:pPr marL="50800" algn="just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Escenario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Investigación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</a:t>
            </a:r>
            <a:r>
              <a:rPr sz="1200" b="1" i="1" spc="-6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Actores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Informantes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naturaleza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considerado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fue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265" dirty="0">
                <a:latin typeface="Times New Roman"/>
                <a:cs typeface="Times New Roman"/>
              </a:rPr>
              <a:t>  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específicamente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Radiodiagnóstico.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(01)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no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(01)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facilitador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(01)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discente,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dispuestos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colaborar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facilitar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información.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34236" y="8256964"/>
            <a:ext cx="439928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2700" marR="5080" indent="7302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Esencia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Profesional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Docente.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Hacia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</a:t>
            </a:r>
            <a:r>
              <a:rPr sz="1200" b="1" dirty="0">
                <a:latin typeface="Times New Roman"/>
                <a:cs typeface="Times New Roman"/>
              </a:rPr>
              <a:t>Epocal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Cimientos</a:t>
            </a:r>
            <a:r>
              <a:rPr sz="1200" b="1" spc="-10" dirty="0">
                <a:latin typeface="Times New Roman"/>
                <a:cs typeface="Times New Roman"/>
              </a:rPr>
              <a:t> Epistémicos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Postmodernos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593085" y="8828768"/>
            <a:ext cx="160274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Kimberllin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62179" rIns="0" bIns="0" rtlCol="0">
            <a:spAutoFit/>
          </a:bodyPr>
          <a:lstStyle/>
          <a:p>
            <a:pPr marL="183515">
              <a:lnSpc>
                <a:spcPts val="1410"/>
              </a:lnSpc>
            </a:pPr>
            <a:fld id="{81D60167-4931-47E6-BA6A-407CBD079E47}" type="slidenum">
              <a:rPr spc="-25" dirty="0"/>
              <a:t>132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CB4CF621-EAF1-8238-640B-D7AF6C0080D4}"/>
              </a:ext>
            </a:extLst>
          </p:cNvPr>
          <p:cNvGrpSpPr/>
          <p:nvPr/>
        </p:nvGrpSpPr>
        <p:grpSpPr>
          <a:xfrm>
            <a:off x="106680" y="102110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119D163F-2990-9485-BBAC-C192408EA93B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EF99B2F7-C713-E656-4197-F47422D23FC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9BA4CACE-C3A7-186B-9761-8D55E823F1A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63FE0C6C-A96A-DE98-7453-95960EC20F7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C31D671A-439C-0CC7-0BAE-4AB76DF90E37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733F5E22-A1E4-4B6E-3840-612B4EC80D67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AC8F9CCF-0F6B-753F-6F1B-4A220B37F28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DE22E965-CA40-9D72-2923-3F01C5EC86FC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09360" cy="70078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353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Estrategias</a:t>
            </a:r>
            <a:r>
              <a:rPr sz="1200" b="1" i="1" spc="-4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Técnicas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Recolección</a:t>
            </a:r>
            <a:r>
              <a:rPr sz="1200" b="1" i="1" spc="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Información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4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ordenadora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adoptó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spc="-10" dirty="0">
                <a:latin typeface="Times New Roman"/>
                <a:cs typeface="Times New Roman"/>
              </a:rPr>
              <a:t>investigador,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 los participantes. Esta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estará </a:t>
            </a:r>
            <a:r>
              <a:rPr sz="1200" spc="-10" dirty="0">
                <a:latin typeface="Times New Roman"/>
                <a:cs typeface="Times New Roman"/>
              </a:rPr>
              <a:t>apoyada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dialógica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desestructurada,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 como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 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grupos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focales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aprendizaje.Así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recolección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utilizó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guion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dialógica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partes: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referida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datos </a:t>
            </a:r>
            <a:r>
              <a:rPr sz="1200" dirty="0">
                <a:latin typeface="Times New Roman"/>
                <a:cs typeface="Times New Roman"/>
              </a:rPr>
              <a:t>personales,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segunda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Subcategorías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preliminares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análisis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preguntas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sub-</a:t>
            </a:r>
            <a:r>
              <a:rPr sz="1200" dirty="0">
                <a:latin typeface="Times New Roman"/>
                <a:cs typeface="Times New Roman"/>
              </a:rPr>
              <a:t>preguntas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requeridas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 libre.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 utilizada fue 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participante, 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requirió 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intervención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investigador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producirse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seleccionada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periodo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obtenidos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registrados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vivencias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desarrollaron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acontecimientos,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Gallegos.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Técnicas de</a:t>
            </a:r>
            <a:r>
              <a:rPr sz="1200" b="1" i="1" spc="-6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Análisis</a:t>
            </a:r>
            <a:r>
              <a:rPr sz="1200" b="1" i="1" spc="-4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Información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Ruiz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Ispizua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(1989),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desentrañar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significados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recabada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alcance”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69).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abordó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reducción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posterior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categorización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codificación,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estructuración,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contrastación 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triangulación 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debida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teorización.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spc="-25" dirty="0">
                <a:latin typeface="Times New Roman"/>
                <a:cs typeface="Times New Roman"/>
              </a:rPr>
              <a:t>RESULTADOS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FINALES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paz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nosotros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paz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espiritual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reconciliación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nosotros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reconciliarnos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otro.</a:t>
            </a:r>
            <a:r>
              <a:rPr sz="1200" spc="3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Tenemos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recuperar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tarea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humanizadora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despierte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humano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llevamos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dé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caótica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cambiante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apropiándonos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preparado 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conglomerado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desafíos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postmoderna.</a:t>
            </a: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agregar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podamos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paz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celebrar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nuestras </a:t>
            </a:r>
            <a:r>
              <a:rPr sz="1200" dirty="0">
                <a:latin typeface="Times New Roman"/>
                <a:cs typeface="Times New Roman"/>
              </a:rPr>
              <a:t>diferencias,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personalizado,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aislado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fragmentada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piensa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beneficio.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34236" y="8256964"/>
            <a:ext cx="439928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2700" marR="5080" indent="7302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Esencia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Profesional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Docente.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Hacia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</a:t>
            </a:r>
            <a:r>
              <a:rPr sz="1200" b="1" dirty="0">
                <a:latin typeface="Times New Roman"/>
                <a:cs typeface="Times New Roman"/>
              </a:rPr>
              <a:t>Epocal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Cimientos</a:t>
            </a:r>
            <a:r>
              <a:rPr sz="1200" b="1" spc="-10" dirty="0">
                <a:latin typeface="Times New Roman"/>
                <a:cs typeface="Times New Roman"/>
              </a:rPr>
              <a:t> Epistémicos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Postmodernos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593085" y="8828768"/>
            <a:ext cx="160274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Kimberllin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62179" rIns="0" bIns="0" rtlCol="0">
            <a:spAutoFit/>
          </a:bodyPr>
          <a:lstStyle/>
          <a:p>
            <a:pPr marL="183515">
              <a:lnSpc>
                <a:spcPts val="1410"/>
              </a:lnSpc>
            </a:pPr>
            <a:fld id="{81D60167-4931-47E6-BA6A-407CBD079E47}" type="slidenum">
              <a:rPr spc="-25" dirty="0"/>
              <a:t>133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6669F28B-17A8-5DE2-FEE4-404839A196A9}"/>
              </a:ext>
            </a:extLst>
          </p:cNvPr>
          <p:cNvGrpSpPr/>
          <p:nvPr/>
        </p:nvGrpSpPr>
        <p:grpSpPr>
          <a:xfrm>
            <a:off x="109728" y="123189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819FB089-69B7-79AD-A4AA-F736D49ADD3D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3074B365-B992-813F-3CC1-7C109D1E30FD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00430D18-363F-D697-A200-E32A94FC5ED3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B35B364F-02E3-3F26-6060-EDCEE2D3CBB7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4BD15485-EDD4-1BAF-253A-6D8F9476D0CE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9EBFE3B4-8BD0-F595-68D4-568457BB82BD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3C1C9237-23AD-62B1-3CE3-D2C25BC1F106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5C25FAD9-68A2-87B3-6E40-B9AB0112DD94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7310" cy="67862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00">
              <a:latin typeface="Arial"/>
              <a:cs typeface="Arial"/>
            </a:endParaRPr>
          </a:p>
          <a:p>
            <a:pPr marL="375285" marR="6985" indent="-363220" algn="just">
              <a:lnSpc>
                <a:spcPct val="992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cambiamos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cambiará.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paz,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comprensión,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felicidad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sólo </a:t>
            </a:r>
            <a:r>
              <a:rPr sz="1200" dirty="0">
                <a:latin typeface="Times New Roman"/>
                <a:cs typeface="Times New Roman"/>
              </a:rPr>
              <a:t>serán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logramos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entiendan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comprendan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asuman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viene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corto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imprevisible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aprovechar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vivir, </a:t>
            </a:r>
            <a:r>
              <a:rPr sz="1200" dirty="0">
                <a:latin typeface="Times New Roman"/>
                <a:cs typeface="Times New Roman"/>
              </a:rPr>
              <a:t>convivir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contribuir 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10" dirty="0">
                <a:latin typeface="Times New Roman"/>
                <a:cs typeface="Times New Roman"/>
              </a:rPr>
              <a:t> humana.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99800"/>
              </a:lnSpc>
              <a:spcBef>
                <a:spcPts val="35"/>
              </a:spcBef>
            </a:pPr>
            <a:r>
              <a:rPr sz="1200" dirty="0">
                <a:latin typeface="Times New Roman"/>
                <a:cs typeface="Times New Roman"/>
              </a:rPr>
              <a:t>Visto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corresponde,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inspirada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principios: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debate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público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fundamentado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desarrollo </a:t>
            </a:r>
            <a:r>
              <a:rPr sz="1200" dirty="0">
                <a:latin typeface="Times New Roman"/>
                <a:cs typeface="Times New Roman"/>
              </a:rPr>
              <a:t>legislativo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educación;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problemas,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intereses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comunitarios;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función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contextuales; articula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sensibilidad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experiencial –acción-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indagación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pensamiento;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apunta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intelectual,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afectivo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comportamental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socialización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pedagogía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ontología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recíproca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coherente,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epistemología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 método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 teórica,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evidentemente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transcomplejo,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integradores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complementarios,</a:t>
            </a:r>
            <a:r>
              <a:rPr sz="1200" spc="3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cual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podemos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conseguir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holismo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libertad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funda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postmodernismo.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99700"/>
              </a:lnSpc>
              <a:spcBef>
                <a:spcPts val="40"/>
              </a:spcBef>
            </a:pPr>
            <a:r>
              <a:rPr sz="1200" dirty="0">
                <a:latin typeface="Times New Roman"/>
                <a:cs typeface="Times New Roman"/>
              </a:rPr>
              <a:t>Indudablemente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comenzar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trascender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cerrados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abogar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autonomía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docente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libertad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pensar,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conocer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investigaciones </a:t>
            </a:r>
            <a:r>
              <a:rPr sz="1200" dirty="0">
                <a:latin typeface="Times New Roman"/>
                <a:cs typeface="Times New Roman"/>
              </a:rPr>
              <a:t>intersubjetivas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través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diálogo,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consiguiendo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procesos </a:t>
            </a:r>
            <a:r>
              <a:rPr sz="1200" dirty="0">
                <a:latin typeface="Times New Roman"/>
                <a:cs typeface="Times New Roman"/>
              </a:rPr>
              <a:t>internos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profundidades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simbólicas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epistemología </a:t>
            </a:r>
            <a:r>
              <a:rPr sz="1200" dirty="0">
                <a:latin typeface="Times New Roman"/>
                <a:cs typeface="Times New Roman"/>
              </a:rPr>
              <a:t>emergente,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trasciende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límites </a:t>
            </a:r>
            <a:r>
              <a:rPr sz="1200" dirty="0">
                <a:latin typeface="Times New Roman"/>
                <a:cs typeface="Times New Roman"/>
              </a:rPr>
              <a:t>disciplinarios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abrirse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transcultural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transversal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compleja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imaginación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creadora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construye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reconstruye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dialécticamente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desafío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permanente.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99800"/>
              </a:lnSpc>
              <a:spcBef>
                <a:spcPts val="40"/>
              </a:spcBef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apareciendo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años,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tenga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dedicarse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ahínco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formativo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podrá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otros </a:t>
            </a:r>
            <a:r>
              <a:rPr sz="1200" dirty="0">
                <a:latin typeface="Times New Roman"/>
                <a:cs typeface="Times New Roman"/>
              </a:rPr>
              <a:t>ámbitos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estoy refiriendo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sostenible,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ciudadanía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autoformación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permitiría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afianzar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nutrir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básicos,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voltearse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mirada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reprofesionalizaciòn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formación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actualizada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postmodernos,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vanguardia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no </a:t>
            </a:r>
            <a:r>
              <a:rPr sz="1200" spc="-10" dirty="0">
                <a:latin typeface="Times New Roman"/>
                <a:cs typeface="Times New Roman"/>
              </a:rPr>
              <a:t>docentes.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34236" y="8256964"/>
            <a:ext cx="439928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2700" marR="5080" indent="7302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Esencia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Profesional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Docente.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Hacia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</a:t>
            </a:r>
            <a:r>
              <a:rPr sz="1200" b="1" dirty="0">
                <a:latin typeface="Times New Roman"/>
                <a:cs typeface="Times New Roman"/>
              </a:rPr>
              <a:t>Epocal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Cimientos</a:t>
            </a:r>
            <a:r>
              <a:rPr sz="1200" b="1" spc="-10" dirty="0">
                <a:latin typeface="Times New Roman"/>
                <a:cs typeface="Times New Roman"/>
              </a:rPr>
              <a:t> Epistémicos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Postmodernos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593085" y="8828768"/>
            <a:ext cx="160274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Kimberllin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677406" y="8937005"/>
            <a:ext cx="177800" cy="194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13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08AF8489-AF7C-E979-DD50-59CDA197276C}"/>
              </a:ext>
            </a:extLst>
          </p:cNvPr>
          <p:cNvGrpSpPr/>
          <p:nvPr/>
        </p:nvGrpSpPr>
        <p:grpSpPr>
          <a:xfrm>
            <a:off x="109728" y="82169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1CCE55D3-0AEE-A23C-D5AC-9AD6498E0AB4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384BB9BC-D15C-5DF7-3C38-563A3138AD40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5F033A80-20E5-F9EB-29C9-3C9843C12DAD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7FB61D7A-47B6-B46D-A53C-7B9F4D0A26BC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3254F4C2-C5C7-5052-B172-B9F3A735E95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595B1229-8E9D-2EBD-A4BF-C7C384F3FDF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26B882EE-580C-E239-9F7B-FBAD195AFEE0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16C87803-BAB3-12E1-6AA2-335B8D9D2CDE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09995" cy="6935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3596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120"/>
              </a:spcBef>
            </a:pPr>
            <a:r>
              <a:rPr sz="1200" b="1" dirty="0">
                <a:latin typeface="Times New Roman"/>
                <a:cs typeface="Times New Roman"/>
              </a:rPr>
              <a:t>REFLEXIONES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SURGIDAS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ontológica,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ajustada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tiempos </a:t>
            </a:r>
            <a:r>
              <a:rPr sz="1200" dirty="0">
                <a:latin typeface="Times New Roman"/>
                <a:cs typeface="Times New Roman"/>
              </a:rPr>
              <a:t>epocales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modernos,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embargo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reflexionamos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actuación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encontramos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contribuir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veces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difícil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hijos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no </a:t>
            </a:r>
            <a:r>
              <a:rPr sz="1200" dirty="0">
                <a:latin typeface="Times New Roman"/>
                <a:cs typeface="Times New Roman"/>
              </a:rPr>
              <a:t>logramos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progresen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certeza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nuestra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formadores,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llegarnos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convertir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porque </a:t>
            </a:r>
            <a:r>
              <a:rPr sz="1200" dirty="0">
                <a:latin typeface="Times New Roman"/>
                <a:cs typeface="Times New Roman"/>
              </a:rPr>
              <a:t>estamos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mantiene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esquemas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añejos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moderno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centra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cumplimiento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obviando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crecimiento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 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 educativo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integrador,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holista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postmoderno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tanto,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componente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más </a:t>
            </a:r>
            <a:r>
              <a:rPr sz="1200" dirty="0">
                <a:latin typeface="Times New Roman"/>
                <a:cs typeface="Times New Roman"/>
              </a:rPr>
              <a:t>en 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coexisten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versiones: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(a)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oficial,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prescrito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autoridades </a:t>
            </a:r>
            <a:r>
              <a:rPr sz="1200" dirty="0">
                <a:latin typeface="Times New Roman"/>
                <a:cs typeface="Times New Roman"/>
              </a:rPr>
              <a:t>educativas,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(b)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oculto,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derivado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rutinas,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costumbres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(c)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balance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anteriores.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indica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enseñemos;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realmente </a:t>
            </a:r>
            <a:r>
              <a:rPr sz="1200" dirty="0">
                <a:latin typeface="Times New Roman"/>
                <a:cs typeface="Times New Roman"/>
              </a:rPr>
              <a:t>enseñamos y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alumnos.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necesita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pedagogía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 proceso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 tener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entonces, </a:t>
            </a:r>
            <a:r>
              <a:rPr sz="1200" dirty="0">
                <a:latin typeface="Times New Roman"/>
                <a:cs typeface="Times New Roman"/>
              </a:rPr>
              <a:t>necesitamos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antropología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cosmovisión;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quiere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queremos,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jóvenes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pedagogía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aprendizajes 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guía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 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praxis.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multirreferencial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constituido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red </a:t>
            </a:r>
            <a:r>
              <a:rPr sz="1200" dirty="0">
                <a:latin typeface="Times New Roman"/>
                <a:cs typeface="Times New Roman"/>
              </a:rPr>
              <a:t>dinámica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cambiante.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contextual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influencia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demás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esferas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cotidianidad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relevante,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trata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diario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intercambios,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interacciones,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símbolos</a:t>
            </a:r>
            <a:r>
              <a:rPr sz="1200" spc="3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cuales </a:t>
            </a:r>
            <a:r>
              <a:rPr sz="1200" dirty="0">
                <a:latin typeface="Times New Roman"/>
                <a:cs typeface="Times New Roman"/>
              </a:rPr>
              <a:t>participamos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consciente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inconscientemente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estudiantes.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notar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exigencias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curriculares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recintos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universitarios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transformaciones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guían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innovadoras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variadas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apoyado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ausente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currículos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meritando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ajuste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posmodernos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supuesto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carencia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grande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imprevistas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acontecen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cotidiano.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34236" y="8256964"/>
            <a:ext cx="439928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2700" marR="5080" indent="7302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Esencia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Profesional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Docente.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Hacia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</a:t>
            </a:r>
            <a:r>
              <a:rPr sz="1200" b="1" dirty="0">
                <a:latin typeface="Times New Roman"/>
                <a:cs typeface="Times New Roman"/>
              </a:rPr>
              <a:t>Epocal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Cimientos</a:t>
            </a:r>
            <a:r>
              <a:rPr sz="1200" b="1" spc="-10" dirty="0">
                <a:latin typeface="Times New Roman"/>
                <a:cs typeface="Times New Roman"/>
              </a:rPr>
              <a:t> Epistémicos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Postmodernos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593085" y="8828768"/>
            <a:ext cx="160274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Kimberllin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69832" rIns="0" bIns="0" rtlCol="0">
            <a:spAutoFit/>
          </a:bodyPr>
          <a:lstStyle/>
          <a:p>
            <a:pPr marL="183515">
              <a:lnSpc>
                <a:spcPts val="1410"/>
              </a:lnSpc>
            </a:pPr>
            <a:fld id="{81D60167-4931-47E6-BA6A-407CBD079E47}" type="slidenum">
              <a:rPr spc="-25" dirty="0"/>
              <a:t>135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0CB07687-4815-07BA-2B16-E86D5C709D26}"/>
              </a:ext>
            </a:extLst>
          </p:cNvPr>
          <p:cNvGrpSpPr/>
          <p:nvPr/>
        </p:nvGrpSpPr>
        <p:grpSpPr>
          <a:xfrm>
            <a:off x="95998" y="124330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C1A1461B-70E2-8FE2-A71C-389CF8FDB996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1DE33E4E-B3A9-AB76-5F9D-04E19226D52E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D30F9AB1-A586-E0BF-239A-36B790C837C3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B907C892-E328-1D66-0270-DCAB791C6497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8B82737D-3EC7-A356-3E59-85F7A62F868B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F6E73AD6-ADBA-FB17-FE53-A810CAEBE0FE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DA5F1942-3709-CA00-7E30-BEA1E739D84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4AFA7F7A-7D61-469F-2BC5-9803795C356B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38759" y="1068451"/>
            <a:ext cx="6415405" cy="66954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46730" marR="78740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210"/>
              </a:spcBef>
            </a:pPr>
            <a:r>
              <a:rPr sz="1200" b="1" spc="-10" dirty="0">
                <a:latin typeface="Times New Roman"/>
                <a:cs typeface="Times New Roman"/>
              </a:rPr>
              <a:t>SEÑALAMIENTOS</a:t>
            </a:r>
            <a:r>
              <a:rPr sz="1200" b="1" spc="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BIBLIOGRÁFICOS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94"/>
              </a:spcBef>
            </a:pPr>
            <a:r>
              <a:rPr sz="1200" dirty="0">
                <a:latin typeface="Times New Roman"/>
                <a:cs typeface="Times New Roman"/>
              </a:rPr>
              <a:t>Arellano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H.,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(2012)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</a:t>
            </a:r>
            <a:r>
              <a:rPr sz="1200" i="1" dirty="0">
                <a:latin typeface="Times New Roman"/>
                <a:cs typeface="Times New Roman"/>
              </a:rPr>
              <a:t>Epistemología</a:t>
            </a:r>
            <a:r>
              <a:rPr sz="1200" i="1" spc="11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antropología</a:t>
            </a:r>
            <a:r>
              <a:rPr sz="1200" i="1" spc="1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como</a:t>
            </a:r>
            <a:r>
              <a:rPr sz="1200" i="1" spc="1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teoría</a:t>
            </a:r>
            <a:r>
              <a:rPr sz="1200" i="1" spc="1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1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hombre</a:t>
            </a:r>
            <a:r>
              <a:rPr sz="1200" dirty="0">
                <a:latin typeface="Times New Roman"/>
                <a:cs typeface="Times New Roman"/>
              </a:rPr>
              <a:t>”.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París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(2012),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pp.</a:t>
            </a:r>
            <a:endParaRPr sz="120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  <a:spcBef>
                <a:spcPts val="5"/>
              </a:spcBef>
            </a:pPr>
            <a:r>
              <a:rPr sz="1200" spc="-10" dirty="0">
                <a:latin typeface="Times New Roman"/>
                <a:cs typeface="Times New Roman"/>
              </a:rPr>
              <a:t>59-</a:t>
            </a:r>
            <a:r>
              <a:rPr sz="1200" dirty="0">
                <a:latin typeface="Times New Roman"/>
                <a:cs typeface="Times New Roman"/>
              </a:rPr>
              <a:t>86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vol.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6,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núm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2.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Balza,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(2011)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Complejidad,</a:t>
            </a:r>
            <a:r>
              <a:rPr sz="1200" i="1" spc="1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Transdisciplinariedad</a:t>
            </a:r>
            <a:r>
              <a:rPr sz="1200" i="1" spc="1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11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Transcomplejidad.</a:t>
            </a:r>
            <a:r>
              <a:rPr sz="1200" i="1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Caminos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Nueva </a:t>
            </a:r>
            <a:r>
              <a:rPr sz="1200" dirty="0">
                <a:latin typeface="Times New Roman"/>
                <a:cs typeface="Times New Roman"/>
              </a:rPr>
              <a:t>Ciencia.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Caracas. Fondo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Editorial </a:t>
            </a:r>
            <a:r>
              <a:rPr sz="1200" spc="-10" dirty="0">
                <a:latin typeface="Times New Roman"/>
                <a:cs typeface="Times New Roman"/>
              </a:rPr>
              <a:t>Gremial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APUNESR.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Bravo,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Arturo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(2010)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“Integración</a:t>
            </a:r>
            <a:r>
              <a:rPr sz="1200" i="1" spc="1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epistemología</a:t>
            </a:r>
            <a:r>
              <a:rPr sz="1200" i="1" spc="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1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formación</a:t>
            </a:r>
            <a:r>
              <a:rPr sz="1200" i="1" spc="11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profesorado</a:t>
            </a:r>
            <a:r>
              <a:rPr sz="1200" i="1" spc="1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9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ciencias”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Universidad</a:t>
            </a:r>
            <a:r>
              <a:rPr sz="1200" i="1" spc="-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Autónoma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Barcelona.</a:t>
            </a:r>
            <a:r>
              <a:rPr sz="1200" i="1" spc="25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España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Colom,A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(y)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Melich.(1994).</a:t>
            </a:r>
            <a:r>
              <a:rPr sz="1200" i="1" dirty="0">
                <a:latin typeface="Times New Roman"/>
                <a:cs typeface="Times New Roman"/>
              </a:rPr>
              <a:t>Después</a:t>
            </a:r>
            <a:r>
              <a:rPr sz="1200" i="1" spc="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Modernidad.</a:t>
            </a:r>
            <a:r>
              <a:rPr sz="1200" i="1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Filosofías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Barcelona: </a:t>
            </a:r>
            <a:r>
              <a:rPr sz="1200" dirty="0">
                <a:latin typeface="Times New Roman"/>
                <a:cs typeface="Times New Roman"/>
              </a:rPr>
              <a:t>Paidos</a:t>
            </a:r>
            <a:r>
              <a:rPr sz="1200" spc="-10" dirty="0">
                <a:latin typeface="Times New Roman"/>
                <a:cs typeface="Times New Roman"/>
              </a:rPr>
              <a:t> Ibérica.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Lanz,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Arte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Pensar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sin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Paradigmas.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[Revista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línea].Disponible: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http//www.voltairen</a:t>
            </a:r>
            <a:endParaRPr sz="120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et.org/articl.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[Consulta: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2017,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Octubre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14].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Levinas,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E.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(2004).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3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Tiempo</a:t>
            </a:r>
            <a:r>
              <a:rPr sz="1200" i="1" spc="3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3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3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Otro.</a:t>
            </a:r>
            <a:r>
              <a:rPr sz="1200" i="1" spc="3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Barcelona:</a:t>
            </a:r>
            <a:r>
              <a:rPr sz="1200" i="1" spc="3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Paidós.</a:t>
            </a:r>
            <a:r>
              <a:rPr sz="1200" i="1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Lyotard,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(1991).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Condición </a:t>
            </a:r>
            <a:r>
              <a:rPr sz="1200" dirty="0">
                <a:latin typeface="Times New Roman"/>
                <a:cs typeface="Times New Roman"/>
              </a:rPr>
              <a:t>Postmoderna.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Madrid: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Cátedra.</a:t>
            </a:r>
            <a:endParaRPr sz="1200">
              <a:latin typeface="Times New Roman"/>
              <a:cs typeface="Times New Roman"/>
            </a:endParaRPr>
          </a:p>
          <a:p>
            <a:pPr marL="12700" marR="559435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Lyon,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(1994)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Postmodernidad: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historia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una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idea,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Postmodernidad.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Madrid,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Alianza </a:t>
            </a:r>
            <a:r>
              <a:rPr sz="1200" dirty="0">
                <a:latin typeface="Times New Roman"/>
                <a:cs typeface="Times New Roman"/>
              </a:rPr>
              <a:t>Luhmann,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(1993)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Teoría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sociedad,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Universidad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Iberoamericana,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México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D.F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(1993)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Machado,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A.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(2004).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Educación:</a:t>
            </a:r>
            <a:r>
              <a:rPr sz="1200" i="1" spc="3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3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Tarea</a:t>
            </a:r>
            <a:r>
              <a:rPr sz="1200" i="1" spc="3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Pendiente</a:t>
            </a:r>
            <a:r>
              <a:rPr sz="1200" i="1" spc="3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3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América</a:t>
            </a:r>
            <a:r>
              <a:rPr sz="1200" i="1" spc="3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Latina.</a:t>
            </a:r>
            <a:r>
              <a:rPr sz="1200" i="1" spc="3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En:</a:t>
            </a:r>
            <a:r>
              <a:rPr sz="1200" i="1" spc="38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Revista </a:t>
            </a:r>
            <a:r>
              <a:rPr sz="1200" i="1" dirty="0">
                <a:latin typeface="Times New Roman"/>
                <a:cs typeface="Times New Roman"/>
              </a:rPr>
              <a:t>Perspectiva.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Nº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5.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Bogotá.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Colombia: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Instituto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Ciencia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Política.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Morín,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(2000).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Introducción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al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pensamiento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complejo.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Madrid,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España: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Gedeza.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Morín,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E;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Ciurana,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Motta,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Educar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era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planetaria.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Ediciones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Gedisa.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España.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Nietzsche,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F.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(1882).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4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Gaya</a:t>
            </a:r>
            <a:r>
              <a:rPr sz="1200" i="1" spc="4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Ciencia.</a:t>
            </a:r>
            <a:r>
              <a:rPr sz="1200" i="1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[Documento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línea].Disponible.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http://www.librodot. </a:t>
            </a:r>
            <a:r>
              <a:rPr sz="1200" dirty="0">
                <a:latin typeface="Times New Roman"/>
                <a:cs typeface="Times New Roman"/>
              </a:rPr>
              <a:t>[Consulta: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2018,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Enero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20].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Orcajo,</a:t>
            </a:r>
            <a:r>
              <a:rPr sz="1200" spc="-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(1998).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Postmodernidad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o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Fractura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Ilusiones.(2ª.ed).Valencia: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UC.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Parmeggiani,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(2003).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i="1" dirty="0">
                <a:latin typeface="Times New Roman"/>
                <a:cs typeface="Times New Roman"/>
              </a:rPr>
              <a:t>xperimentalismo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versus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hermenéutica:</a:t>
            </a:r>
            <a:r>
              <a:rPr sz="1200" i="1" spc="1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G.</a:t>
            </a:r>
            <a:r>
              <a:rPr sz="1200" i="1" spc="1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Deleuze.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Episteme,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Vol.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23,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(2) </a:t>
            </a:r>
            <a:r>
              <a:rPr sz="1200" spc="-10" dirty="0">
                <a:latin typeface="Times New Roman"/>
                <a:cs typeface="Times New Roman"/>
              </a:rPr>
              <a:t>127-</a:t>
            </a:r>
            <a:r>
              <a:rPr sz="1200" spc="-25" dirty="0">
                <a:latin typeface="Times New Roman"/>
                <a:cs typeface="Times New Roman"/>
              </a:rPr>
              <a:t>149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Pérez,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2000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Epistemología,</a:t>
            </a:r>
            <a:r>
              <a:rPr sz="1200" i="1" spc="1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Currículum</a:t>
            </a:r>
            <a:r>
              <a:rPr sz="1200" i="1" spc="1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11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Formación</a:t>
            </a:r>
            <a:r>
              <a:rPr sz="1200" i="1" spc="1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Docente.</a:t>
            </a:r>
            <a:r>
              <a:rPr sz="1200" i="1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Oriente.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Coordinación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Publicaciones.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Barcelona.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Ritzer,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(1993),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Ideas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sobre</a:t>
            </a:r>
            <a:r>
              <a:rPr sz="1200" i="1" spc="-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complejidad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postmodernismo:</a:t>
            </a:r>
            <a:r>
              <a:rPr sz="1200" i="1" spc="-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Murcia.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España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Editores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ETTSC.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Rosales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3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reflexión</a:t>
            </a:r>
            <a:r>
              <a:rPr sz="1200" i="1" spc="3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sobre</a:t>
            </a:r>
            <a:r>
              <a:rPr sz="1200" i="1" spc="3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3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educación</a:t>
            </a:r>
            <a:r>
              <a:rPr sz="1200" i="1" spc="3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3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3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construcción</a:t>
            </a:r>
            <a:r>
              <a:rPr sz="1200" i="1" spc="3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3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conocimiento</a:t>
            </a:r>
            <a:r>
              <a:rPr sz="1200" i="1" spc="3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3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31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adulto.</a:t>
            </a:r>
            <a:endParaRPr sz="120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i="1" dirty="0">
                <a:latin typeface="Times New Roman"/>
                <a:cs typeface="Times New Roman"/>
              </a:rPr>
              <a:t>Ediciones Nueva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Época,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núm.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8,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México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Schvarstein, (1998).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Tensiones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Paradojas.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Buenos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Aires,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Argentina: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PAIDOS.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Taylor,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Bogdan,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(1989).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Introducción</a:t>
            </a:r>
            <a:r>
              <a:rPr sz="1200" i="1" spc="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Métodos</a:t>
            </a:r>
            <a:r>
              <a:rPr sz="1200" i="1" spc="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Cualitativos</a:t>
            </a:r>
            <a:r>
              <a:rPr sz="1200" i="1" spc="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Investigación.</a:t>
            </a:r>
            <a:r>
              <a:rPr sz="1200" i="1" spc="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Búsqueda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Significados.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Buenos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Aires.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Ediciones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Paidos.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Terino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(2003)</a:t>
            </a:r>
            <a:r>
              <a:rPr sz="1200" i="1" dirty="0">
                <a:latin typeface="Times New Roman"/>
                <a:cs typeface="Times New Roman"/>
              </a:rPr>
              <a:t>Filosofía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sospecha: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pensamiento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crítico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retorno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-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orígenes.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Taurus,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Madrid,.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34236" y="8256964"/>
            <a:ext cx="439928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2700" marR="5080" indent="7302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Esencia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Profesional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Docente.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Hacia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</a:t>
            </a:r>
            <a:r>
              <a:rPr sz="1200" b="1" dirty="0">
                <a:latin typeface="Times New Roman"/>
                <a:cs typeface="Times New Roman"/>
              </a:rPr>
              <a:t>Epocal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Cimientos</a:t>
            </a:r>
            <a:r>
              <a:rPr sz="1200" b="1" spc="-10" dirty="0">
                <a:latin typeface="Times New Roman"/>
                <a:cs typeface="Times New Roman"/>
              </a:rPr>
              <a:t> Epistémicos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Postmodernos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593085" y="8828768"/>
            <a:ext cx="160274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Kimberllin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69832" rIns="0" bIns="0" rtlCol="0">
            <a:spAutoFit/>
          </a:bodyPr>
          <a:lstStyle/>
          <a:p>
            <a:pPr marL="183515">
              <a:lnSpc>
                <a:spcPts val="1410"/>
              </a:lnSpc>
            </a:pPr>
            <a:fld id="{81D60167-4931-47E6-BA6A-407CBD079E47}" type="slidenum">
              <a:rPr spc="-25" dirty="0"/>
              <a:t>136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025CEF72-F256-1DBF-D536-46D5CD199252}"/>
              </a:ext>
            </a:extLst>
          </p:cNvPr>
          <p:cNvGrpSpPr/>
          <p:nvPr/>
        </p:nvGrpSpPr>
        <p:grpSpPr>
          <a:xfrm>
            <a:off x="95998" y="85343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E32FB080-BD42-62F5-3D96-36C52CD066C6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83E779BB-4A5F-A132-905E-392DF77C7ABE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5FEE7907-C1D7-4D10-14ED-6AABB321C313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12E8C056-9616-DB0E-B79D-96C006C24FD2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3D899129-75F2-37F7-EE47-A9F8B15F2767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8ED39977-B0E1-C100-8371-F970F3E7B65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FD51C4BB-11A0-8F8A-687D-8EC9C0B8A664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4673D9E5-A3B1-E106-A742-95044B170373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81115" cy="30556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596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69"/>
              </a:spcBef>
            </a:pPr>
            <a:endParaRPr sz="1200">
              <a:latin typeface="Arial"/>
              <a:cs typeface="Arial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Ugas,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(2005).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Epistemología</a:t>
            </a:r>
            <a:r>
              <a:rPr sz="1200" i="1" spc="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Educación</a:t>
            </a:r>
            <a:r>
              <a:rPr sz="1200" i="1" spc="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Pedagogía.</a:t>
            </a:r>
            <a:r>
              <a:rPr sz="1200" i="1" spc="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San</a:t>
            </a:r>
            <a:r>
              <a:rPr sz="1200" i="1" spc="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Cristóbal.</a:t>
            </a:r>
            <a:r>
              <a:rPr sz="1200" i="1" spc="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Ediciones</a:t>
            </a:r>
            <a:r>
              <a:rPr sz="1200" i="1" spc="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8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Taller </a:t>
            </a:r>
            <a:r>
              <a:rPr sz="1200" i="1" dirty="0">
                <a:latin typeface="Times New Roman"/>
                <a:cs typeface="Times New Roman"/>
              </a:rPr>
              <a:t>Permanente</a:t>
            </a:r>
            <a:r>
              <a:rPr sz="1200" i="1" spc="2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Estudios</a:t>
            </a:r>
            <a:r>
              <a:rPr sz="1200" i="1" spc="2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Epistemológicos</a:t>
            </a:r>
            <a:r>
              <a:rPr sz="1200" i="1" spc="2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UNESCO</a:t>
            </a:r>
            <a:r>
              <a:rPr sz="1200" i="1" spc="2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(1998</a:t>
            </a:r>
            <a:r>
              <a:rPr sz="1200" dirty="0">
                <a:latin typeface="Times New Roman"/>
                <a:cs typeface="Times New Roman"/>
              </a:rPr>
              <a:t>):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superior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sociedad: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estudiantil.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Gallegos.(2006)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Normas</a:t>
            </a:r>
            <a:r>
              <a:rPr sz="1200" i="1" spc="12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12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3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Elaboración</a:t>
            </a:r>
            <a:r>
              <a:rPr sz="1200" i="1" spc="125" dirty="0">
                <a:latin typeface="Times New Roman"/>
                <a:cs typeface="Times New Roman"/>
              </a:rPr>
              <a:t>  </a:t>
            </a:r>
            <a:r>
              <a:rPr sz="1200" i="1" spc="-50" dirty="0">
                <a:latin typeface="Times New Roman"/>
                <a:cs typeface="Times New Roman"/>
              </a:rPr>
              <a:t>y </a:t>
            </a:r>
            <a:r>
              <a:rPr sz="1200" i="1" dirty="0">
                <a:latin typeface="Times New Roman"/>
                <a:cs typeface="Times New Roman"/>
              </a:rPr>
              <a:t>Aprobación</a:t>
            </a:r>
            <a:r>
              <a:rPr sz="1200" i="1" spc="1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Trabajos</a:t>
            </a:r>
            <a:r>
              <a:rPr sz="1200" i="1" spc="1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Técnicos.</a:t>
            </a:r>
            <a:r>
              <a:rPr sz="1200" i="1" spc="1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Trabajos</a:t>
            </a:r>
            <a:r>
              <a:rPr sz="1200" i="1" spc="1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Especiales</a:t>
            </a:r>
            <a:r>
              <a:rPr sz="1200" i="1" spc="1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Grado,</a:t>
            </a:r>
            <a:r>
              <a:rPr sz="1200" i="1" spc="1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Trabajos</a:t>
            </a:r>
            <a:r>
              <a:rPr sz="1200" i="1" spc="1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Grado</a:t>
            </a:r>
            <a:r>
              <a:rPr sz="1200" i="1" spc="1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17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Tesis </a:t>
            </a:r>
            <a:r>
              <a:rPr sz="1200" i="1" dirty="0">
                <a:latin typeface="Times New Roman"/>
                <a:cs typeface="Times New Roman"/>
              </a:rPr>
              <a:t>Doctorales.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San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Juan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Morros-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Edo.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Guárico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Ciencias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Sociales.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spc="-20" dirty="0">
                <a:latin typeface="Times New Roman"/>
                <a:cs typeface="Times New Roman"/>
              </a:rPr>
              <a:t>Van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(2008),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metodología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fenomenológico-</a:t>
            </a:r>
            <a:r>
              <a:rPr sz="1200" i="1" dirty="0">
                <a:latin typeface="Times New Roman"/>
                <a:cs typeface="Times New Roman"/>
              </a:rPr>
              <a:t>hermenéutica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M.</a:t>
            </a:r>
            <a:r>
              <a:rPr sz="1200" i="1" spc="3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Van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Manen</a:t>
            </a:r>
            <a:r>
              <a:rPr sz="1200" i="1" spc="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campo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la </a:t>
            </a:r>
            <a:r>
              <a:rPr sz="1200" i="1" dirty="0">
                <a:latin typeface="Times New Roman"/>
                <a:cs typeface="Times New Roman"/>
              </a:rPr>
              <a:t>investigación</a:t>
            </a:r>
            <a:r>
              <a:rPr sz="1200" i="1" spc="3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educativa.</a:t>
            </a:r>
            <a:r>
              <a:rPr sz="1200" i="1" spc="3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Posibilidades</a:t>
            </a:r>
            <a:r>
              <a:rPr sz="1200" i="1" spc="3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3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primeras</a:t>
            </a:r>
            <a:r>
              <a:rPr sz="1200" i="1" spc="3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experiencias.</a:t>
            </a:r>
            <a:r>
              <a:rPr sz="1200" i="1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Facultad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Universidad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Autónoma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Barcelona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Revista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educativa.</a:t>
            </a: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Vossio,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R.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(2002)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Certificación</a:t>
            </a:r>
            <a:r>
              <a:rPr sz="1200" i="1" spc="1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1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normalización</a:t>
            </a:r>
            <a:r>
              <a:rPr sz="1200" i="1" spc="1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competencias.</a:t>
            </a:r>
            <a:r>
              <a:rPr sz="1200" i="1" spc="1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Orígenes,</a:t>
            </a:r>
            <a:r>
              <a:rPr sz="1200" i="1" spc="1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conceptos</a:t>
            </a:r>
            <a:r>
              <a:rPr sz="1200" i="1" spc="1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17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prácticas.</a:t>
            </a:r>
            <a:endParaRPr sz="120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Boletín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CINTERFOR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#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152,</a:t>
            </a: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Winch Peter (1994)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lenguaje de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Acción.</a:t>
            </a:r>
            <a:r>
              <a:rPr sz="1200" i="1" spc="3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Paradigma: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Interpretativo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Instituto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Estudios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Sociales</a:t>
            </a:r>
            <a:endParaRPr sz="120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i="1" spc="-10" dirty="0">
                <a:latin typeface="Times New Roman"/>
                <a:cs typeface="Times New Roman"/>
              </a:rPr>
              <a:t>Avanzados.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Superior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Investigaciones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Científicas.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Chile.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34236" y="8256964"/>
            <a:ext cx="439928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2700" marR="5080" indent="7302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Esencia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Profesional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Docente.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Hacia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</a:t>
            </a:r>
            <a:r>
              <a:rPr sz="1200" b="1" dirty="0">
                <a:latin typeface="Times New Roman"/>
                <a:cs typeface="Times New Roman"/>
              </a:rPr>
              <a:t>Epocal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Cimientos</a:t>
            </a:r>
            <a:r>
              <a:rPr sz="1200" b="1" spc="-10" dirty="0">
                <a:latin typeface="Times New Roman"/>
                <a:cs typeface="Times New Roman"/>
              </a:rPr>
              <a:t> Epistémicos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Postmodernos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593085" y="8828768"/>
            <a:ext cx="160274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Kimberllin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69832" rIns="0" bIns="0" rtlCol="0">
            <a:spAutoFit/>
          </a:bodyPr>
          <a:lstStyle/>
          <a:p>
            <a:pPr marL="183515">
              <a:lnSpc>
                <a:spcPts val="1410"/>
              </a:lnSpc>
            </a:pPr>
            <a:fld id="{81D60167-4931-47E6-BA6A-407CBD079E47}" type="slidenum">
              <a:rPr spc="-25" dirty="0"/>
              <a:t>137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AA5DBE7F-9DA0-9CFF-2DF1-CC9A33319A18}"/>
              </a:ext>
            </a:extLst>
          </p:cNvPr>
          <p:cNvGrpSpPr/>
          <p:nvPr/>
        </p:nvGrpSpPr>
        <p:grpSpPr>
          <a:xfrm>
            <a:off x="109728" y="88391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D46BFFFD-336B-C5B9-BFD5-7C114078574B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55D6ABC0-8816-E3A4-EA99-A314B81A04F9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6CB15C98-F04F-6BDD-93CD-8FD6903332DD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7133539C-E352-3422-0B6A-FD3034A3BBC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5C41DF71-8EED-EFF6-2C55-49DA7FD0D4C6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6AC8C8B2-B4DB-EB10-2267-D8EC65E5FE41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30CE34F3-5F38-C2D1-A69B-2E06527F0CB8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5A77821A-EE31-A614-C955-31998B564C07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234695"/>
            <a:ext cx="6228715" cy="2832735"/>
            <a:chOff x="320929" y="234695"/>
            <a:chExt cx="6228715" cy="2832735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0" y="646328"/>
                  </a:moveTo>
                  <a:lnTo>
                    <a:pt x="6202934" y="646328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46328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2123706"/>
              <a:ext cx="6203315" cy="931544"/>
            </a:xfrm>
            <a:custGeom>
              <a:avLst/>
              <a:gdLst/>
              <a:ahLst/>
              <a:cxnLst/>
              <a:rect l="l" t="t" r="r" b="b"/>
              <a:pathLst>
                <a:path w="6203315" h="931544">
                  <a:moveTo>
                    <a:pt x="6202934" y="0"/>
                  </a:moveTo>
                  <a:lnTo>
                    <a:pt x="0" y="0"/>
                  </a:lnTo>
                  <a:lnTo>
                    <a:pt x="0" y="931024"/>
                  </a:lnTo>
                  <a:lnTo>
                    <a:pt x="6202934" y="931024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706"/>
              <a:ext cx="6203315" cy="931544"/>
            </a:xfrm>
            <a:custGeom>
              <a:avLst/>
              <a:gdLst/>
              <a:ahLst/>
              <a:cxnLst/>
              <a:rect l="l" t="t" r="r" b="b"/>
              <a:pathLst>
                <a:path w="6203315" h="931544">
                  <a:moveTo>
                    <a:pt x="0" y="931024"/>
                  </a:moveTo>
                  <a:lnTo>
                    <a:pt x="6202934" y="931024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31024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204012" y="1550923"/>
            <a:ext cx="6417310" cy="71224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6990" algn="ctr">
              <a:lnSpc>
                <a:spcPct val="100000"/>
              </a:lnSpc>
              <a:spcBef>
                <a:spcPts val="100"/>
              </a:spcBef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Jesus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Brito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Cova</a:t>
            </a:r>
            <a:endParaRPr sz="1200" dirty="0">
              <a:latin typeface="Times New Roman"/>
              <a:cs typeface="Times New Roman"/>
            </a:endParaRPr>
          </a:p>
          <a:p>
            <a:pPr marL="45085"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Simón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Rodríguez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(UNESR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Venezuela)</a:t>
            </a:r>
            <a:endParaRPr sz="1200" dirty="0">
              <a:latin typeface="Times New Roman"/>
              <a:cs typeface="Times New Roman"/>
            </a:endParaRPr>
          </a:p>
          <a:p>
            <a:pPr marL="45085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Correo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Electrónico: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granmaestro2021@gmail.com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220979" marR="371475">
              <a:lnSpc>
                <a:spcPct val="100000"/>
              </a:lnSpc>
              <a:spcBef>
                <a:spcPts val="420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este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artículo: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José</a:t>
            </a:r>
            <a:r>
              <a:rPr sz="1100" b="1" spc="2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J.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Brito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Cova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“</a:t>
            </a:r>
            <a:r>
              <a:rPr sz="1050" b="1" spc="-10" dirty="0">
                <a:latin typeface="Times New Roman"/>
                <a:cs typeface="Times New Roman"/>
              </a:rPr>
              <a:t>Empoderamiento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Criterios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Usabilidad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spc="-50" dirty="0">
                <a:latin typeface="Times New Roman"/>
                <a:cs typeface="Times New Roman"/>
              </a:rPr>
              <a:t>y </a:t>
            </a:r>
            <a:r>
              <a:rPr sz="1050" b="1" dirty="0">
                <a:latin typeface="Times New Roman"/>
                <a:cs typeface="Times New Roman"/>
              </a:rPr>
              <a:t>Utilidad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Tecnológica</a:t>
            </a:r>
            <a:r>
              <a:rPr sz="1050" b="1" spc="-5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como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Elementos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Inclusión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Social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Gestión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Comunitaria.”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(1-</a:t>
            </a:r>
            <a:r>
              <a:rPr sz="1050" b="1" spc="-25" dirty="0">
                <a:latin typeface="Times New Roman"/>
                <a:cs typeface="Times New Roman"/>
              </a:rPr>
              <a:t>13)</a:t>
            </a:r>
            <a:endParaRPr sz="1050" dirty="0">
              <a:latin typeface="Times New Roman"/>
              <a:cs typeface="Times New Roman"/>
            </a:endParaRPr>
          </a:p>
          <a:p>
            <a:pPr marL="300355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2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Septiembre</a:t>
            </a:r>
            <a:r>
              <a:rPr sz="1100" b="1" spc="2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2095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2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2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3365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43180" marR="43180" algn="ctr">
              <a:lnSpc>
                <a:spcPts val="1400"/>
              </a:lnSpc>
              <a:spcBef>
                <a:spcPts val="930"/>
              </a:spcBef>
            </a:pPr>
            <a:r>
              <a:rPr sz="1200" b="1" spc="-10" dirty="0">
                <a:latin typeface="Times New Roman"/>
                <a:cs typeface="Times New Roman"/>
              </a:rPr>
              <a:t>Empoderamiento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Criterios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Usabilidad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Utilidad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Tecnológica</a:t>
            </a:r>
            <a:r>
              <a:rPr sz="1200" b="1" dirty="0">
                <a:latin typeface="Times New Roman"/>
                <a:cs typeface="Times New Roman"/>
              </a:rPr>
              <a:t> como Elementos 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Inclusión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Gestión</a:t>
            </a:r>
            <a:r>
              <a:rPr sz="1200" b="1" spc="-10" dirty="0">
                <a:latin typeface="Times New Roman"/>
                <a:cs typeface="Times New Roman"/>
              </a:rPr>
              <a:t> Comunitaria.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1375"/>
              </a:spcBef>
            </a:pPr>
            <a:r>
              <a:rPr sz="1200" b="1" spc="-10" dirty="0">
                <a:latin typeface="Times New Roman"/>
                <a:cs typeface="Times New Roman"/>
              </a:rPr>
              <a:t>RESUMEN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empoderamiento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usabilidad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utilidad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comunitaria;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teniendo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cuenta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enmarcadas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componente </a:t>
            </a:r>
            <a:r>
              <a:rPr sz="1200" dirty="0">
                <a:latin typeface="Times New Roman"/>
                <a:cs typeface="Times New Roman"/>
              </a:rPr>
              <a:t>enriquecedor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comunitarias.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adentre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crecen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gran </a:t>
            </a:r>
            <a:r>
              <a:rPr sz="1200" dirty="0">
                <a:latin typeface="Times New Roman"/>
                <a:cs typeface="Times New Roman"/>
              </a:rPr>
              <a:t>equipo.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referentes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mencionan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Zambrano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endógeno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socialista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defensa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Martínez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(2002),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cualitativa,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etnográfica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educación.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Esta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fenomenológico, </a:t>
            </a:r>
            <a:r>
              <a:rPr sz="1200" dirty="0">
                <a:latin typeface="Times New Roman"/>
                <a:cs typeface="Times New Roman"/>
              </a:rPr>
              <a:t>adaptándose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social;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campo,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datos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realidad, sin 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intermediarios,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información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secundarias.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concluye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íntimamente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conectados/articulados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 tecnologías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comunicación;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injerencia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ligada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producir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duda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mejorará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acceso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apropiarse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útil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conllevando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optimizar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asuntos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relacionados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decisiones,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logrando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horizontal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entes </a:t>
            </a:r>
            <a:r>
              <a:rPr sz="1200" dirty="0">
                <a:latin typeface="Times New Roman"/>
                <a:cs typeface="Times New Roman"/>
              </a:rPr>
              <a:t>gubernamentales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gubernamentales.</a:t>
            </a: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spc="-50" dirty="0">
                <a:latin typeface="Times New Roman"/>
                <a:cs typeface="Times New Roman"/>
              </a:rPr>
              <a:t>.</a:t>
            </a: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Descriptore</a:t>
            </a:r>
            <a:r>
              <a:rPr sz="1200" spc="-10" dirty="0">
                <a:latin typeface="Times New Roman"/>
                <a:cs typeface="Times New Roman"/>
              </a:rPr>
              <a:t>s: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Empoderamiento,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Tecnológica.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8255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Reseña</a:t>
            </a:r>
            <a:r>
              <a:rPr sz="1200" b="1" spc="3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Biográfica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profesionales: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Dr.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Administrativas.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MSc.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Robinsoniana.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MSc.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Planificación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Experto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Educativa. </a:t>
            </a:r>
            <a:r>
              <a:rPr sz="1200" dirty="0">
                <a:latin typeface="Times New Roman"/>
                <a:cs typeface="Times New Roman"/>
              </a:rPr>
              <a:t>Experto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e-</a:t>
            </a:r>
            <a:r>
              <a:rPr sz="1200" dirty="0">
                <a:latin typeface="Times New Roman"/>
                <a:cs typeface="Times New Roman"/>
              </a:rPr>
              <a:t>learning.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Especialista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Planificación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Administración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Superior.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Actualmente: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Coordinador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Planificación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UNESR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Núcleo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Barcelona. </a:t>
            </a:r>
            <a:r>
              <a:rPr sz="1200" dirty="0">
                <a:latin typeface="Times New Roman"/>
                <a:cs typeface="Times New Roman"/>
              </a:rPr>
              <a:t>Facilitador/tutor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Administración.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32" name="object 3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7150" rIns="0" bIns="0" rtlCol="0">
            <a:spAutoFit/>
          </a:bodyPr>
          <a:lstStyle/>
          <a:p>
            <a:pPr marL="133985">
              <a:lnSpc>
                <a:spcPct val="100000"/>
              </a:lnSpc>
              <a:spcBef>
                <a:spcPts val="450"/>
              </a:spcBef>
            </a:pPr>
            <a:fld id="{81D60167-4931-47E6-BA6A-407CBD079E47}" type="slidenum">
              <a:rPr spc="-25" dirty="0"/>
              <a:t>138</a:t>
            </a:fld>
            <a:endParaRPr spc="-25" dirty="0"/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4DC74CAA-2F5E-3CCB-A7D0-3BC5180B668D}"/>
              </a:ext>
            </a:extLst>
          </p:cNvPr>
          <p:cNvGrpSpPr/>
          <p:nvPr/>
        </p:nvGrpSpPr>
        <p:grpSpPr>
          <a:xfrm>
            <a:off x="105155" y="98244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2E1DCDF9-5174-AFF5-9BE5-9A839AFE87A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CE35DCBF-A677-98E5-6C02-4F961A5B6585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595452A9-6F4C-FE70-F6BA-21449B0C22E7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767F56BD-154D-9111-6CD0-75FD4161EF25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C8C818BE-7B11-8ADF-4C15-1D388E1DED55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E0D3A2E8-2F4B-5620-0085-D4B3CF835475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A0016840-B853-2B12-E584-7CD6F5E4363F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6ED983DA-7CF2-46A7-F3FC-F93A016598F3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234695"/>
            <a:ext cx="6228715" cy="2840990"/>
            <a:chOff x="320929" y="234695"/>
            <a:chExt cx="6228715" cy="284099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0" y="646328"/>
                  </a:moveTo>
                  <a:lnTo>
                    <a:pt x="6202934" y="646328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46328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6202934" y="0"/>
                  </a:moveTo>
                  <a:lnTo>
                    <a:pt x="0" y="0"/>
                  </a:lnTo>
                  <a:lnTo>
                    <a:pt x="0" y="938720"/>
                  </a:lnTo>
                  <a:lnTo>
                    <a:pt x="6202934" y="938720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0" y="938720"/>
                  </a:moveTo>
                  <a:lnTo>
                    <a:pt x="6202934" y="938720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38720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251256" y="1550923"/>
            <a:ext cx="6370320" cy="714298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Jesus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Brito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Cova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Simón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Rodríguez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(UNESR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–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Email: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granmaestro2021@gmail.com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73355" marR="167005">
              <a:lnSpc>
                <a:spcPct val="100000"/>
              </a:lnSpc>
              <a:spcBef>
                <a:spcPts val="420"/>
              </a:spcBef>
            </a:pPr>
            <a:r>
              <a:rPr sz="1100" b="1" dirty="0">
                <a:latin typeface="Times New Roman"/>
                <a:cs typeface="Times New Roman"/>
              </a:rPr>
              <a:t>How</a:t>
            </a:r>
            <a:r>
              <a:rPr sz="1100" b="1" spc="1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1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cite</a:t>
            </a:r>
            <a:r>
              <a:rPr sz="1100" b="1" spc="1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this</a:t>
            </a:r>
            <a:r>
              <a:rPr sz="1100" b="1" spc="1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article:</a:t>
            </a:r>
            <a:r>
              <a:rPr sz="1100" b="1" spc="1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José</a:t>
            </a:r>
            <a:r>
              <a:rPr sz="1100" b="1" spc="1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J</a:t>
            </a:r>
            <a:r>
              <a:rPr sz="1100" b="1" spc="1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Brito</a:t>
            </a:r>
            <a:r>
              <a:rPr sz="1100" b="1" spc="1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Cova</a:t>
            </a:r>
            <a:r>
              <a:rPr sz="1100" b="1" spc="1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1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“Empowerment</a:t>
            </a:r>
            <a:r>
              <a:rPr sz="1100" b="1" spc="1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1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Usability</a:t>
            </a:r>
            <a:r>
              <a:rPr sz="1100" b="1" spc="1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and</a:t>
            </a:r>
            <a:r>
              <a:rPr sz="1100" b="1" spc="13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Technological </a:t>
            </a:r>
            <a:r>
              <a:rPr sz="1100" b="1" dirty="0">
                <a:latin typeface="Times New Roman"/>
                <a:cs typeface="Times New Roman"/>
              </a:rPr>
              <a:t>Utility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Criteria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as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Elements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Social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Inclusion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Community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Management"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 (1-</a:t>
            </a:r>
            <a:r>
              <a:rPr sz="1100" b="1" spc="-25" dirty="0">
                <a:latin typeface="Times New Roman"/>
                <a:cs typeface="Times New Roman"/>
              </a:rPr>
              <a:t>13)</a:t>
            </a:r>
            <a:endParaRPr sz="1100" dirty="0">
              <a:latin typeface="Times New Roman"/>
              <a:cs typeface="Times New Roman"/>
            </a:endParaRPr>
          </a:p>
          <a:p>
            <a:pPr marL="258762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September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63080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8762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15"/>
              </a:spcBef>
            </a:pPr>
            <a:endParaRPr sz="1100" dirty="0">
              <a:latin typeface="Times New Roman"/>
              <a:cs typeface="Times New Roman"/>
            </a:endParaRPr>
          </a:p>
          <a:p>
            <a:pPr marL="103505" marR="68580"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Empowerment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Usability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Technological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Utility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Criteria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Elements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Inclusion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in </a:t>
            </a:r>
            <a:r>
              <a:rPr sz="1200" b="1" dirty="0">
                <a:latin typeface="Times New Roman"/>
                <a:cs typeface="Times New Roman"/>
              </a:rPr>
              <a:t>Community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Management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ABSTRACT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aimed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developing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empowerment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usability and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technological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utility criteria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as </a:t>
            </a:r>
            <a:r>
              <a:rPr sz="1200" dirty="0">
                <a:latin typeface="Times New Roman"/>
                <a:cs typeface="Times New Roman"/>
              </a:rPr>
              <a:t>elements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community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management;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taking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account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such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tools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framed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work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activities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enriching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component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community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work.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sense,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pertinent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community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council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delve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proper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management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ICT,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organizations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learn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dirty="0">
                <a:latin typeface="Times New Roman"/>
                <a:cs typeface="Times New Roman"/>
              </a:rPr>
              <a:t>grow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great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team.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Among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mentioned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Zambrano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endogenous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socialist </a:t>
            </a:r>
            <a:r>
              <a:rPr sz="1200" dirty="0">
                <a:latin typeface="Times New Roman"/>
                <a:cs typeface="Times New Roman"/>
              </a:rPr>
              <a:t>development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defense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Martínez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(2002),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Qualitative,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ethnographic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in </a:t>
            </a:r>
            <a:r>
              <a:rPr sz="1200" dirty="0">
                <a:latin typeface="Times New Roman"/>
                <a:cs typeface="Times New Roman"/>
              </a:rPr>
              <a:t>education.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 research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 framed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within the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qualitative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approach, based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phenomenological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dirty="0">
                <a:latin typeface="Times New Roman"/>
                <a:cs typeface="Times New Roman"/>
              </a:rPr>
              <a:t>interpretive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correlational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adapting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conception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transformation;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same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way,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considered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field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since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takes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reality,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without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intermediaries,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turn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collects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information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through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secondary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sources.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concluded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communal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council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organization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must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closely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connected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/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articulated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new </a:t>
            </a:r>
            <a:r>
              <a:rPr sz="1200" dirty="0">
                <a:latin typeface="Times New Roman"/>
                <a:cs typeface="Times New Roman"/>
              </a:rPr>
              <a:t>information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communication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technologies;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interference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linked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presentation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dirty="0">
                <a:latin typeface="Times New Roman"/>
                <a:cs typeface="Times New Roman"/>
              </a:rPr>
              <a:t>execution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projects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aimed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producing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significant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changes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environment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participation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group,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will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undoubtedly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improve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information,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appropriate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useful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leading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optimize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issues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related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decision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making,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also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achieving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new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horizontal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communication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governmental and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non-</a:t>
            </a:r>
            <a:r>
              <a:rPr sz="1200" dirty="0">
                <a:latin typeface="Times New Roman"/>
                <a:cs typeface="Times New Roman"/>
              </a:rPr>
              <a:t>governmental </a:t>
            </a:r>
            <a:r>
              <a:rPr sz="1200" spc="-10" dirty="0">
                <a:latin typeface="Times New Roman"/>
                <a:cs typeface="Times New Roman"/>
              </a:rPr>
              <a:t>entities.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Descriptors: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Empowerment,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TIC,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Inclusion,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Technology.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2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Review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Professional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studies: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Dr.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Sciences.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M.Sc.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Robinsonian </a:t>
            </a:r>
            <a:r>
              <a:rPr sz="1200" dirty="0">
                <a:latin typeface="Times New Roman"/>
                <a:cs typeface="Times New Roman"/>
              </a:rPr>
              <a:t>Education.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M.Sc.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Planning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Administration.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Expert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Technology. </a:t>
            </a:r>
            <a:r>
              <a:rPr sz="1200" dirty="0">
                <a:latin typeface="Times New Roman"/>
                <a:cs typeface="Times New Roman"/>
              </a:rPr>
              <a:t>Expert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e-</a:t>
            </a:r>
            <a:r>
              <a:rPr sz="1200" dirty="0">
                <a:latin typeface="Times New Roman"/>
                <a:cs typeface="Times New Roman"/>
              </a:rPr>
              <a:t>learning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processes.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Specialist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Planning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Administration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Higher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Education. </a:t>
            </a:r>
            <a:r>
              <a:rPr sz="1200" dirty="0">
                <a:latin typeface="Times New Roman"/>
                <a:cs typeface="Times New Roman"/>
              </a:rPr>
              <a:t>Currently: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Coordinator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Planning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UNESR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Núcleo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Barcelona.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Facilitator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/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tutor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in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Administration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careers.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32" name="object 3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7150" rIns="0" bIns="0" rtlCol="0">
            <a:spAutoFit/>
          </a:bodyPr>
          <a:lstStyle/>
          <a:p>
            <a:pPr marL="133985">
              <a:lnSpc>
                <a:spcPct val="100000"/>
              </a:lnSpc>
              <a:spcBef>
                <a:spcPts val="450"/>
              </a:spcBef>
            </a:pPr>
            <a:fld id="{81D60167-4931-47E6-BA6A-407CBD079E47}" type="slidenum">
              <a:rPr spc="-25" dirty="0"/>
              <a:t>139</a:t>
            </a:fld>
            <a:endParaRPr spc="-25" dirty="0"/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E3B3BDF5-01EC-65D6-0E90-6492E78A5D07}"/>
              </a:ext>
            </a:extLst>
          </p:cNvPr>
          <p:cNvGrpSpPr/>
          <p:nvPr/>
        </p:nvGrpSpPr>
        <p:grpSpPr>
          <a:xfrm>
            <a:off x="105155" y="101975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0BAFCF7F-912C-2D8F-A715-88D466ABE47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45F6DAE4-CF6D-0004-CA84-F8DFFB0378FE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4BB1E2FD-5CAD-3AE0-A011-421C228C2EBE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E5F25184-BFDB-9680-5E15-9D0E9CE922D6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54B4687A-9858-1FA1-54D9-EC2796248A3C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77CB6B7C-0012-2ED8-B9C3-4CC9452FF966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359C7EA7-019E-0F85-E194-E0A65BE1B246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5B22CD54-E5BB-A403-3A61-1C09BE32B897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bject 16"/>
          <p:cNvSpPr txBox="1"/>
          <p:nvPr/>
        </p:nvSpPr>
        <p:spPr>
          <a:xfrm>
            <a:off x="303656" y="1492884"/>
            <a:ext cx="6346825" cy="654794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120"/>
              </a:spcBef>
            </a:pPr>
            <a:r>
              <a:rPr sz="1200" b="1" i="1" spc="-10" dirty="0" err="1">
                <a:latin typeface="Times New Roman"/>
                <a:cs typeface="Times New Roman"/>
              </a:rPr>
              <a:t>Fundamentación</a:t>
            </a:r>
            <a:r>
              <a:rPr sz="1200" b="1" i="1" spc="5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Teórica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6985" algn="just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3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formación</a:t>
            </a:r>
            <a:r>
              <a:rPr sz="1200" b="1" i="1" spc="33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3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profesionales</a:t>
            </a:r>
            <a:r>
              <a:rPr sz="1200" b="1" i="1" spc="3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competentes</a:t>
            </a:r>
            <a:r>
              <a:rPr sz="1200" b="1" i="1" spc="34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</a:t>
            </a:r>
            <a:r>
              <a:rPr sz="1200" b="1" i="1" spc="33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comprometidos</a:t>
            </a:r>
            <a:r>
              <a:rPr sz="1200" b="1" i="1" spc="3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con</a:t>
            </a:r>
            <a:r>
              <a:rPr sz="1200" b="1" i="1" spc="3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el</a:t>
            </a:r>
            <a:r>
              <a:rPr sz="1200" b="1" i="1" spc="34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desarrollo</a:t>
            </a:r>
            <a:r>
              <a:rPr sz="1200" b="1" i="1" spc="3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social,</a:t>
            </a:r>
            <a:r>
              <a:rPr sz="1200" b="1" i="1" spc="3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misión </a:t>
            </a:r>
            <a:r>
              <a:rPr sz="1200" b="1" i="1" dirty="0">
                <a:latin typeface="Times New Roman"/>
                <a:cs typeface="Times New Roman"/>
              </a:rPr>
              <a:t>esencial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universidad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contemporánea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fuerza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resolver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eficiencia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responsable.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asociados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vinculados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estos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egresados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lugar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expresando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transitar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aprendizaje tecnocrático 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(González,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2001).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Corrales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(2009),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papel </a:t>
            </a:r>
            <a:r>
              <a:rPr sz="1200" dirty="0">
                <a:latin typeface="Times New Roman"/>
                <a:cs typeface="Times New Roman"/>
              </a:rPr>
              <a:t>estelar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previsto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próximos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 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 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generaciones </a:t>
            </a:r>
            <a:r>
              <a:rPr sz="1200" dirty="0">
                <a:latin typeface="Times New Roman"/>
                <a:cs typeface="Times New Roman"/>
              </a:rPr>
              <a:t>deben ser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modeladas 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apego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emanados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científica,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planes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transdisciplinarios,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integrales 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abiertos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trascendencia.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Educar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humanamente.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2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trasciende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cognoscitiva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intelectual,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abarcar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incluyendo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crecimiento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personalidad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existencial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sea </a:t>
            </a:r>
            <a:r>
              <a:rPr sz="1200" dirty="0">
                <a:latin typeface="Times New Roman"/>
                <a:cs typeface="Times New Roman"/>
              </a:rPr>
              <a:t>estática,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flexible,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adaptación.</a:t>
            </a:r>
            <a:endParaRPr sz="1200" dirty="0">
              <a:latin typeface="Times New Roman"/>
              <a:cs typeface="Times New Roman"/>
            </a:endParaRPr>
          </a:p>
          <a:p>
            <a:pPr marL="50800" algn="just">
              <a:lnSpc>
                <a:spcPct val="100000"/>
              </a:lnSpc>
              <a:spcBef>
                <a:spcPts val="455"/>
              </a:spcBef>
            </a:pPr>
            <a:r>
              <a:rPr sz="1200" b="1" i="1" dirty="0">
                <a:latin typeface="Times New Roman"/>
                <a:cs typeface="Times New Roman"/>
              </a:rPr>
              <a:t>El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componente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socio-</a:t>
            </a:r>
            <a:r>
              <a:rPr sz="1200" b="1" i="1" dirty="0">
                <a:latin typeface="Times New Roman"/>
                <a:cs typeface="Times New Roman"/>
              </a:rPr>
              <a:t>humanístico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en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formación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integral.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2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biológico-psicológico-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orientación socio-</a:t>
            </a:r>
            <a:r>
              <a:rPr sz="1200" dirty="0">
                <a:latin typeface="Times New Roman"/>
                <a:cs typeface="Times New Roman"/>
              </a:rPr>
              <a:t>humanística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concibe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configurar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 sistema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influencias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realzan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educan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propician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pleno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genuina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dichos </a:t>
            </a:r>
            <a:r>
              <a:rPr sz="1200" dirty="0">
                <a:latin typeface="Times New Roman"/>
                <a:cs typeface="Times New Roman"/>
              </a:rPr>
              <a:t>valores,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progreso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Calidad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humana</a:t>
            </a:r>
            <a:r>
              <a:rPr sz="1200" b="1" i="1" spc="-5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formación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profesional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del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egresado</a:t>
            </a:r>
            <a:r>
              <a:rPr sz="1200" b="1" i="1" spc="-10" dirty="0">
                <a:latin typeface="Times New Roman"/>
                <a:cs typeface="Times New Roman"/>
              </a:rPr>
              <a:t> universitario.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1016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concibe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finalidad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aportar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confiere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dignidad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tarea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47342" y="8220692"/>
            <a:ext cx="4304665" cy="818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Universitaria: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Hermeneusis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Fenomenológica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</a:t>
            </a:r>
            <a:endParaRPr sz="1200">
              <a:latin typeface="Times New Roman"/>
              <a:cs typeface="Times New Roman"/>
            </a:endParaRPr>
          </a:p>
          <a:p>
            <a:pPr marL="352425" marR="342265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Humana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Egresados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Área de</a:t>
            </a:r>
            <a:r>
              <a:rPr sz="1200" b="1" spc="-10" dirty="0">
                <a:latin typeface="Times New Roman"/>
                <a:cs typeface="Times New Roman"/>
              </a:rPr>
              <a:t> Ciencias </a:t>
            </a:r>
            <a:r>
              <a:rPr sz="1200" b="1" dirty="0">
                <a:latin typeface="Times New Roman"/>
                <a:cs typeface="Times New Roman"/>
              </a:rPr>
              <a:t>Económicas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“Rómulo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Gallegos</a:t>
            </a:r>
            <a:endParaRPr sz="1200">
              <a:latin typeface="Times New Roman"/>
              <a:cs typeface="Times New Roman"/>
            </a:endParaRPr>
          </a:p>
          <a:p>
            <a:pPr marL="635" algn="ctr">
              <a:lnSpc>
                <a:spcPct val="100000"/>
              </a:lnSpc>
              <a:spcBef>
                <a:spcPts val="590"/>
              </a:spcBef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Rolando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Allexer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Castillo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Villanueva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1544" rIns="0" bIns="0" rtlCol="0">
            <a:spAutoFit/>
          </a:bodyPr>
          <a:lstStyle/>
          <a:p>
            <a:pPr marL="2794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14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18F04E95-3BAA-1EAE-FF9E-68DD89AD163C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F57AF4FB-FA39-3730-AC4C-844AF1B7C8C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C8C5EA75-94F9-5F9A-8C30-91A060BE44D5}"/>
                  </a:ext>
                </a:extLst>
              </p:cNvPr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058E4B3D-B7E2-135B-22D7-E00A093DCB3E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4535D82C-067A-60E5-942F-416807ED669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4227FB5C-57F9-3CD7-C433-F30855E63221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C701C2CE-5F28-CA19-93FB-9539296DDDC3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B7EF6AAE-4842-0AB3-4196-9B5B65F61D3C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C8FA7F6E-A9E7-DC4E-1F1A-EF6A1062A9CD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158230" cy="66414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58420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INTRODUCCIÓN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comunales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relevancia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adecuada </a:t>
            </a:r>
            <a:r>
              <a:rPr sz="1200" dirty="0">
                <a:latin typeface="Times New Roman"/>
                <a:cs typeface="Times New Roman"/>
              </a:rPr>
              <a:t>estructuración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coherente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planificado,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protagonista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contribuir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solución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ajustándose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comunidad.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están </a:t>
            </a:r>
            <a:r>
              <a:rPr sz="1200" dirty="0">
                <a:latin typeface="Times New Roman"/>
                <a:cs typeface="Times New Roman"/>
              </a:rPr>
              <a:t>íntimamente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conectados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adelantos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tecnológicos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(NTIC: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comunicación),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ligada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ejecución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producir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colectivo.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empoderamiento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criterios </a:t>
            </a:r>
            <a:r>
              <a:rPr sz="1200" dirty="0">
                <a:latin typeface="Times New Roman"/>
                <a:cs typeface="Times New Roman"/>
              </a:rPr>
              <a:t>usabilidad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utilidad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tecnológica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inclusión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gestión </a:t>
            </a:r>
            <a:r>
              <a:rPr sz="1200" dirty="0">
                <a:latin typeface="Times New Roman"/>
                <a:cs typeface="Times New Roman"/>
              </a:rPr>
              <a:t>comunitaria.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puesta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marcha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uso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erradicar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exclusión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diversas </a:t>
            </a:r>
            <a:r>
              <a:rPr sz="1200" dirty="0">
                <a:latin typeface="Times New Roman"/>
                <a:cs typeface="Times New Roman"/>
              </a:rPr>
              <a:t>razones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época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involucrarse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activamente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realización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– </a:t>
            </a:r>
            <a:r>
              <a:rPr sz="1200" dirty="0">
                <a:latin typeface="Times New Roman"/>
                <a:cs typeface="Times New Roman"/>
              </a:rPr>
              <a:t>natural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–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abordaje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siguiente manera: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Momento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I: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desconocido: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(Contexto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justificación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e </a:t>
            </a:r>
            <a:r>
              <a:rPr sz="1200" dirty="0">
                <a:latin typeface="Times New Roman"/>
                <a:cs typeface="Times New Roman"/>
              </a:rPr>
              <a:t>importancia);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II: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Cosmo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(antecedentes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referentes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teóricos);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Momento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III: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onto-epistemo-</a:t>
            </a:r>
            <a:r>
              <a:rPr sz="1200" dirty="0">
                <a:latin typeface="Times New Roman"/>
                <a:cs typeface="Times New Roman"/>
              </a:rPr>
              <a:t>metodológico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(método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investigación);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Momento </a:t>
            </a:r>
            <a:r>
              <a:rPr sz="1200" dirty="0">
                <a:latin typeface="Times New Roman"/>
                <a:cs typeface="Times New Roman"/>
              </a:rPr>
              <a:t>IV: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INFORCO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(análisis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información);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V: </a:t>
            </a:r>
            <a:r>
              <a:rPr sz="1200" dirty="0">
                <a:latin typeface="Times New Roman"/>
                <a:cs typeface="Times New Roman"/>
              </a:rPr>
              <a:t>Hallazgos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(conclusiones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recomendaciones):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Momento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VI: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final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(proyecto comunitario).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usabilidad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utilidad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directamente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interactividad,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flexibilidad,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accesibilidad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web,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mencionar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influye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entretenimiento,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entre </a:t>
            </a:r>
            <a:r>
              <a:rPr sz="1200" dirty="0">
                <a:latin typeface="Times New Roman"/>
                <a:cs typeface="Times New Roman"/>
              </a:rPr>
              <a:t>otras.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empoderamiento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inclusión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alguna </a:t>
            </a:r>
            <a:r>
              <a:rPr sz="1200" dirty="0">
                <a:latin typeface="Times New Roman"/>
                <a:cs typeface="Times New Roman"/>
              </a:rPr>
              <a:t>discapacidad,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dispositivo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necesidades: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letra,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convertir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textos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voz,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navegación…,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suyo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llegar 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día.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54353" y="8256658"/>
            <a:ext cx="441706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48590" marR="5080" indent="-136525">
              <a:lnSpc>
                <a:spcPts val="1400"/>
              </a:lnSpc>
              <a:spcBef>
                <a:spcPts val="50"/>
              </a:spcBef>
            </a:pPr>
            <a:r>
              <a:rPr sz="1200" b="1" spc="-10" dirty="0">
                <a:latin typeface="Times New Roman"/>
                <a:cs typeface="Times New Roman"/>
              </a:rPr>
              <a:t>Empoderamiento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Criterios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Usabilidad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Utilidad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Tecnológica </a:t>
            </a:r>
            <a:r>
              <a:rPr sz="1200" b="1" dirty="0">
                <a:latin typeface="Times New Roman"/>
                <a:cs typeface="Times New Roman"/>
              </a:rPr>
              <a:t>como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Elementos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Inclusión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Gestión</a:t>
            </a:r>
            <a:r>
              <a:rPr sz="1200" b="1" spc="-10" dirty="0">
                <a:latin typeface="Times New Roman"/>
                <a:cs typeface="Times New Roman"/>
              </a:rPr>
              <a:t> Comunitaria.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82951" y="8773904"/>
            <a:ext cx="168338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Jesus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Brito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5473" rIns="0" bIns="0" rtlCol="0">
            <a:spAutoFit/>
          </a:bodyPr>
          <a:lstStyle/>
          <a:p>
            <a:pPr marL="14668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140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35A522A4-495C-88ED-34F7-F54578CC87F5}"/>
              </a:ext>
            </a:extLst>
          </p:cNvPr>
          <p:cNvGrpSpPr/>
          <p:nvPr/>
        </p:nvGrpSpPr>
        <p:grpSpPr>
          <a:xfrm>
            <a:off x="106781" y="100585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79C98AB4-0126-C3B6-E24C-C5154399B7E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92B6B319-151E-0605-3341-2ACE52B3F277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93039F38-B8CE-C9CF-0AD8-C686365A4E5D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89085963-D320-D01D-E58A-76178C63293D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FB002E79-073A-29BC-EA5A-1BB05C6BCBD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0D65287C-12CB-0E81-A94B-AD047EF1CBE2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D6840F7A-39DA-1CAC-2F84-8E63C6F61B4D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ACD27E54-C971-37C4-BBCC-BC8F1E81CF40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81750" cy="70078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660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MOMENTO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DESCONOCIDO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llevó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“Juan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Manuel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Cajigal”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(CCJMC),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Nueva </a:t>
            </a:r>
            <a:r>
              <a:rPr sz="1200" dirty="0">
                <a:latin typeface="Times New Roman"/>
                <a:cs typeface="Times New Roman"/>
              </a:rPr>
              <a:t>Barcelona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Anzoátegui,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recorridos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contactó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vecinos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voceros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(CC);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permitió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observar,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 identificar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 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obtener información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diagnóstico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participativo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necesidades;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utilizando </a:t>
            </a:r>
            <a:r>
              <a:rPr sz="1200" dirty="0">
                <a:latin typeface="Times New Roman"/>
                <a:cs typeface="Times New Roman"/>
              </a:rPr>
              <a:t>grabadoras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anotaciones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registró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impresiones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surgieron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visitas,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conversaciones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preámbulo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preparación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conversatorios: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referido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empoderamiento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fortalecimiento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segundo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convivencia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comunitaria;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resaltar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éxito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respuesta </a:t>
            </a:r>
            <a:r>
              <a:rPr sz="1200" dirty="0">
                <a:latin typeface="Times New Roman"/>
                <a:cs typeface="Times New Roman"/>
              </a:rPr>
              <a:t>emitidas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amena,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sincera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cordial;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expresaron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ideas, </a:t>
            </a:r>
            <a:r>
              <a:rPr sz="1200" dirty="0">
                <a:latin typeface="Times New Roman"/>
                <a:cs typeface="Times New Roman"/>
              </a:rPr>
              <a:t>inquietudes,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soluciones;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mi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intervine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imponer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compartir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amena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enlaza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“Simón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Rodríguez”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(UNESR)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CCJMC;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logrando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jornada.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CCJMC,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conversatorios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constató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dificultades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como: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falta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habitantes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trabajaban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inseguridad,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desbordamiento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aguas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servidas,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acumulación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desechos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sólidos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son </a:t>
            </a:r>
            <a:r>
              <a:rPr sz="1200" dirty="0">
                <a:latin typeface="Times New Roman"/>
                <a:cs typeface="Times New Roman"/>
              </a:rPr>
              <a:t>colocados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calles 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islas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avenidas,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falta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iluminarias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algunas carreras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calles,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luz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caerse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debido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falta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mantenimiento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corrosión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sectores,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ausencia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públicos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alimentos, </a:t>
            </a:r>
            <a:r>
              <a:rPr sz="1200" dirty="0">
                <a:latin typeface="Times New Roman"/>
                <a:cs typeface="Times New Roman"/>
              </a:rPr>
              <a:t>medicinas,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bibliotecas,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artes,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pública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ejecutan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ineficiente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desorganización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administrativo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como: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déficit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equipos </a:t>
            </a:r>
            <a:r>
              <a:rPr sz="1200" dirty="0">
                <a:latin typeface="Times New Roman"/>
                <a:cs typeface="Times New Roman"/>
              </a:rPr>
              <a:t>mínimos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eficaz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descoordinación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intervienen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carencia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informático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incidiendo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negativamente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decisiones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función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deficiente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alfabetización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CCJMC, </a:t>
            </a:r>
            <a:r>
              <a:rPr sz="1200" dirty="0">
                <a:latin typeface="Times New Roman"/>
                <a:cs typeface="Times New Roman"/>
              </a:rPr>
              <a:t>inadecuado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procesamiento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tratamiento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contar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habilidad,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equipos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informáticas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permita </a:t>
            </a:r>
            <a:r>
              <a:rPr sz="1200" dirty="0">
                <a:latin typeface="Times New Roman"/>
                <a:cs typeface="Times New Roman"/>
              </a:rPr>
              <a:t>automatizarlos,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trayendo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consecuencia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manualmente,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físico,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desordenada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ocasionando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pérdida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misma,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extravío,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veracidad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confiabilidad, sin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resguardo.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54353" y="8256658"/>
            <a:ext cx="441706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48590" marR="5080" indent="-136525">
              <a:lnSpc>
                <a:spcPts val="1400"/>
              </a:lnSpc>
              <a:spcBef>
                <a:spcPts val="50"/>
              </a:spcBef>
            </a:pPr>
            <a:r>
              <a:rPr sz="1200" b="1" spc="-10" dirty="0">
                <a:latin typeface="Times New Roman"/>
                <a:cs typeface="Times New Roman"/>
              </a:rPr>
              <a:t>Empoderamiento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Criterios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Usabilidad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Utilidad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Tecnológica </a:t>
            </a:r>
            <a:r>
              <a:rPr sz="1200" b="1" dirty="0">
                <a:latin typeface="Times New Roman"/>
                <a:cs typeface="Times New Roman"/>
              </a:rPr>
              <a:t>como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Elementos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Inclusión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Gestión</a:t>
            </a:r>
            <a:r>
              <a:rPr sz="1200" b="1" spc="-10" dirty="0">
                <a:latin typeface="Times New Roman"/>
                <a:cs typeface="Times New Roman"/>
              </a:rPr>
              <a:t> Comunitaria.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82951" y="8773904"/>
            <a:ext cx="168338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Jesus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Brito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5473" rIns="0" bIns="0" rtlCol="0">
            <a:spAutoFit/>
          </a:bodyPr>
          <a:lstStyle/>
          <a:p>
            <a:pPr marL="14668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141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6694544B-703C-5AD6-17FD-CD71BFF8063B}"/>
              </a:ext>
            </a:extLst>
          </p:cNvPr>
          <p:cNvGrpSpPr/>
          <p:nvPr/>
        </p:nvGrpSpPr>
        <p:grpSpPr>
          <a:xfrm>
            <a:off x="95998" y="102110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E7153B31-4F1C-0A1F-C8E3-B4F27C7BE8B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42D0F21A-9A63-644C-C973-F2FCA240398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3F2F6BE4-4FB9-85B3-F28D-FDAE4E0F9761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2E53BEF8-52E8-845A-82D0-0740890EF78C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DD6F473A-D919-834C-904C-CE8AFF03604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C689A5D3-9FC1-7ACF-5693-74FC11F783B8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99268D92-7F12-DAB4-7F01-17E0788687FE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49E388A9-F0C3-B8BC-5309-BA6FE2A11BD1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8580" cy="24345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34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expuesto,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generó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intercambio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electrónico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habitantes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vecinas.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obstante,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(guiados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líderes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u </a:t>
            </a:r>
            <a:r>
              <a:rPr sz="1200" dirty="0">
                <a:latin typeface="Times New Roman"/>
                <a:cs typeface="Times New Roman"/>
              </a:rPr>
              <a:t>organizadores)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fijaron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lugar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unirse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vecinos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habitantes.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definido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INFORCO </a:t>
            </a:r>
            <a:r>
              <a:rPr sz="1200" dirty="0">
                <a:latin typeface="Times New Roman"/>
                <a:cs typeface="Times New Roman"/>
              </a:rPr>
              <a:t>(información,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comunicación)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(virtual)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refiere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otredad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comunitaria,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finalidad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acelerar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simplificar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apropiarse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útil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spc="-20" dirty="0">
                <a:latin typeface="Times New Roman"/>
                <a:cs typeface="Times New Roman"/>
              </a:rPr>
              <a:t>uso.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21691" y="3477514"/>
            <a:ext cx="33845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spc="-20" dirty="0">
                <a:latin typeface="Times New Roman"/>
                <a:cs typeface="Times New Roman"/>
              </a:rPr>
              <a:t>Cabe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84403" y="3477514"/>
            <a:ext cx="6053455" cy="1306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46990" algn="just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latin typeface="Times New Roman"/>
                <a:cs typeface="Times New Roman"/>
              </a:rPr>
              <a:t>resaltar,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Gobierno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Bolivariano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desarrolló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infraestructuras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como: </a:t>
            </a:r>
            <a:r>
              <a:rPr sz="1200" dirty="0">
                <a:latin typeface="Times New Roman"/>
                <a:cs typeface="Times New Roman"/>
              </a:rPr>
              <a:t>Infocentros,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Infomóviles,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Centros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Gestión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Parroquial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Centros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Bolivarianos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Informática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Telemática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(CBIT)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organizada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sobre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impulsar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(TIC).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define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pregunta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¿Cómo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criterios </a:t>
            </a:r>
            <a:r>
              <a:rPr sz="1200" dirty="0">
                <a:latin typeface="Times New Roman"/>
                <a:cs typeface="Times New Roman"/>
              </a:rPr>
              <a:t>usabilidad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optimizar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gestión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comunal?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21691" y="5090286"/>
            <a:ext cx="6414135" cy="28613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200" b="1" i="1" dirty="0">
                <a:latin typeface="Times New Roman"/>
                <a:cs typeface="Times New Roman"/>
              </a:rPr>
              <a:t>Objetivos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Investigación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4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Objetivo</a:t>
            </a:r>
            <a:r>
              <a:rPr sz="1200" b="1" i="1" spc="18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General:</a:t>
            </a:r>
            <a:r>
              <a:rPr sz="1200" b="1" i="1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empoderamiento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usabilidad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utilidad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tecnológica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información, </a:t>
            </a:r>
            <a:r>
              <a:rPr sz="1200" dirty="0">
                <a:latin typeface="Times New Roman"/>
                <a:cs typeface="Times New Roman"/>
              </a:rPr>
              <a:t>apropiarse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útil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optimizar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asuntos relacionados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 de decisiones,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nuevas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horizontal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gubernamentales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gubernamentales.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Objetivos</a:t>
            </a:r>
            <a:r>
              <a:rPr sz="1200" b="1" i="1" spc="-40" dirty="0">
                <a:latin typeface="Times New Roman"/>
                <a:cs typeface="Times New Roman"/>
              </a:rPr>
              <a:t> </a:t>
            </a:r>
            <a:r>
              <a:rPr sz="1100" b="1" i="1" spc="-10" dirty="0">
                <a:latin typeface="Times New Roman"/>
                <a:cs typeface="Times New Roman"/>
              </a:rPr>
              <a:t>Específico</a:t>
            </a:r>
            <a:r>
              <a:rPr sz="1200" b="1" i="1" spc="-10" dirty="0">
                <a:latin typeface="Times New Roman"/>
                <a:cs typeface="Times New Roman"/>
              </a:rPr>
              <a:t>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0" indent="-117475">
              <a:lnSpc>
                <a:spcPct val="100000"/>
              </a:lnSpc>
              <a:buSzPct val="91666"/>
              <a:buAutoNum type="arabicPeriod"/>
              <a:tabLst>
                <a:tab pos="127000" algn="l"/>
              </a:tabLst>
            </a:pPr>
            <a:r>
              <a:rPr sz="1200" dirty="0">
                <a:latin typeface="Times New Roman"/>
                <a:cs typeface="Times New Roman"/>
              </a:rPr>
              <a:t>Describir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INFORCO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Manuel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Cajigal.</a:t>
            </a:r>
            <a:endParaRPr sz="1200">
              <a:latin typeface="Times New Roman"/>
              <a:cs typeface="Times New Roman"/>
            </a:endParaRPr>
          </a:p>
          <a:p>
            <a:pPr marL="165100" indent="-152400">
              <a:lnSpc>
                <a:spcPct val="100000"/>
              </a:lnSpc>
              <a:spcBef>
                <a:spcPts val="720"/>
              </a:spcBef>
              <a:buSzPct val="91666"/>
              <a:buAutoNum type="arabicPeriod"/>
              <a:tabLst>
                <a:tab pos="165100" algn="l"/>
              </a:tabLst>
            </a:pPr>
            <a:r>
              <a:rPr sz="1200" dirty="0">
                <a:latin typeface="Times New Roman"/>
                <a:cs typeface="Times New Roman"/>
              </a:rPr>
              <a:t>Identificar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 usabilidad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utilidad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</a:t>
            </a:r>
            <a:endParaRPr sz="1200">
              <a:latin typeface="Times New Roman"/>
              <a:cs typeface="Times New Roman"/>
            </a:endParaRPr>
          </a:p>
          <a:p>
            <a:pPr marL="161290" indent="-148590">
              <a:lnSpc>
                <a:spcPct val="100000"/>
              </a:lnSpc>
              <a:spcBef>
                <a:spcPts val="725"/>
              </a:spcBef>
              <a:buSzPct val="91666"/>
              <a:buAutoNum type="arabicPeriod"/>
              <a:tabLst>
                <a:tab pos="161290" algn="l"/>
              </a:tabLst>
            </a:pPr>
            <a:r>
              <a:rPr sz="1200" spc="-20" dirty="0">
                <a:latin typeface="Times New Roman"/>
                <a:cs typeface="Times New Roman"/>
              </a:rPr>
              <a:t>Valorar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 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usabilidad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utilidad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comunitaria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20" name="object 20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21" name="object 21"/>
          <p:cNvSpPr txBox="1"/>
          <p:nvPr/>
        </p:nvSpPr>
        <p:spPr>
          <a:xfrm>
            <a:off x="1254353" y="8256658"/>
            <a:ext cx="441706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48590" marR="5080" indent="-136525">
              <a:lnSpc>
                <a:spcPts val="1400"/>
              </a:lnSpc>
              <a:spcBef>
                <a:spcPts val="50"/>
              </a:spcBef>
            </a:pPr>
            <a:r>
              <a:rPr sz="1200" b="1" spc="-10" dirty="0">
                <a:latin typeface="Times New Roman"/>
                <a:cs typeface="Times New Roman"/>
              </a:rPr>
              <a:t>Empoderamiento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Criterios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Usabilidad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Utilidad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Tecnológica </a:t>
            </a:r>
            <a:r>
              <a:rPr sz="1200" b="1" dirty="0">
                <a:latin typeface="Times New Roman"/>
                <a:cs typeface="Times New Roman"/>
              </a:rPr>
              <a:t>como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Elementos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Inclusión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Gestión</a:t>
            </a:r>
            <a:r>
              <a:rPr sz="1200" b="1" spc="-10" dirty="0">
                <a:latin typeface="Times New Roman"/>
                <a:cs typeface="Times New Roman"/>
              </a:rPr>
              <a:t> Comunitaria.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782951" y="8773904"/>
            <a:ext cx="168338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Jesus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Brito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5473" rIns="0" bIns="0" rtlCol="0">
            <a:spAutoFit/>
          </a:bodyPr>
          <a:lstStyle/>
          <a:p>
            <a:pPr marL="14668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142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4" name="Grupo 23">
            <a:extLst>
              <a:ext uri="{FF2B5EF4-FFF2-40B4-BE49-F238E27FC236}">
                <a16:creationId xmlns:a16="http://schemas.microsoft.com/office/drawing/2014/main" id="{CADFD313-F53F-4E3E-122D-CA5B1574CE6E}"/>
              </a:ext>
            </a:extLst>
          </p:cNvPr>
          <p:cNvGrpSpPr/>
          <p:nvPr/>
        </p:nvGrpSpPr>
        <p:grpSpPr>
          <a:xfrm>
            <a:off x="108739" y="99568"/>
            <a:ext cx="6665976" cy="1452626"/>
            <a:chOff x="470065" y="1951410"/>
            <a:chExt cx="6665976" cy="1452626"/>
          </a:xfrm>
        </p:grpSpPr>
        <p:grpSp>
          <p:nvGrpSpPr>
            <p:cNvPr id="25" name="object 12">
              <a:extLst>
                <a:ext uri="{FF2B5EF4-FFF2-40B4-BE49-F238E27FC236}">
                  <a16:creationId xmlns:a16="http://schemas.microsoft.com/office/drawing/2014/main" id="{FE7D4AFA-ACE7-606C-E341-7AAC8BF09D7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9" name="object 13">
                <a:extLst>
                  <a:ext uri="{FF2B5EF4-FFF2-40B4-BE49-F238E27FC236}">
                    <a16:creationId xmlns:a16="http://schemas.microsoft.com/office/drawing/2014/main" id="{609E93F7-ED42-67DB-57EC-F9D2C2CA8E5F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0" name="object 14">
                <a:extLst>
                  <a:ext uri="{FF2B5EF4-FFF2-40B4-BE49-F238E27FC236}">
                    <a16:creationId xmlns:a16="http://schemas.microsoft.com/office/drawing/2014/main" id="{D5AF78F4-026C-7040-F1DA-D1A17E4FC3CE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1" name="object 15">
                <a:extLst>
                  <a:ext uri="{FF2B5EF4-FFF2-40B4-BE49-F238E27FC236}">
                    <a16:creationId xmlns:a16="http://schemas.microsoft.com/office/drawing/2014/main" id="{91CD5C55-76B2-D7D7-DD4A-3D522D6B42EC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2" name="object 16">
                <a:extLst>
                  <a:ext uri="{FF2B5EF4-FFF2-40B4-BE49-F238E27FC236}">
                    <a16:creationId xmlns:a16="http://schemas.microsoft.com/office/drawing/2014/main" id="{D434F6F7-2A05-D6F6-839E-1DF55E6E6414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6" name="object 16">
              <a:extLst>
                <a:ext uri="{FF2B5EF4-FFF2-40B4-BE49-F238E27FC236}">
                  <a16:creationId xmlns:a16="http://schemas.microsoft.com/office/drawing/2014/main" id="{355D25F5-F9F0-CBB7-3A52-4A95DCB9BF0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7" name="object 25">
              <a:extLst>
                <a:ext uri="{FF2B5EF4-FFF2-40B4-BE49-F238E27FC236}">
                  <a16:creationId xmlns:a16="http://schemas.microsoft.com/office/drawing/2014/main" id="{231A7F0F-E808-D609-992E-F0B91A3D5945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8" name="object 31">
              <a:extLst>
                <a:ext uri="{FF2B5EF4-FFF2-40B4-BE49-F238E27FC236}">
                  <a16:creationId xmlns:a16="http://schemas.microsoft.com/office/drawing/2014/main" id="{F288FD65-F99C-C140-6516-6DC89A8A5622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81115" cy="64585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596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Justificación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Investigación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Sensibilizar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 del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CCJMC, 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abordaje,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diálogo,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lo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los ciudadanos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protagonistas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ello,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articulación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enlazar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(UNESR)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impulsen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economía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spc="-10" dirty="0">
                <a:latin typeface="Times New Roman"/>
                <a:cs typeface="Times New Roman"/>
              </a:rPr>
              <a:t>vida.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spc="-10" dirty="0">
                <a:latin typeface="Times New Roman"/>
                <a:cs typeface="Times New Roman"/>
              </a:rPr>
              <a:t>MOMENTO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II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COSMO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TEÓRICO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REFERENCIAL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inició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arqueo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impresas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digitales: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textos,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revistas </a:t>
            </a:r>
            <a:r>
              <a:rPr sz="1200" dirty="0">
                <a:latin typeface="Times New Roman"/>
                <a:cs typeface="Times New Roman"/>
              </a:rPr>
              <a:t>y/o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especializados,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TD,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PhD,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hizo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antecedentes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categorías;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referente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 </a:t>
            </a:r>
            <a:r>
              <a:rPr sz="1200" dirty="0">
                <a:latin typeface="Times New Roman"/>
                <a:cs typeface="Times New Roman"/>
              </a:rPr>
              <a:t>Zambrano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deriva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Comunales);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Asimismo,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producto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arte;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indicadores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variables.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Antecedentes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investigación: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Tovar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Viñoles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(2015),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comunales.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abordó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Investigación-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Participante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presentaron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autoridades </a:t>
            </a:r>
            <a:r>
              <a:rPr sz="1200" dirty="0">
                <a:latin typeface="Times New Roman"/>
                <a:cs typeface="Times New Roman"/>
              </a:rPr>
              <a:t>locales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contribuya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multimedia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difusión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gestión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generados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spc="-10" dirty="0">
                <a:latin typeface="Times New Roman"/>
                <a:cs typeface="Times New Roman"/>
              </a:rPr>
              <a:t>comunidad.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Márquez,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Olimar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Rodríguez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(2013)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Modalidades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Consejos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Comunales,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logrando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describir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modalidades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gestión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municipio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Francisco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Zulia,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Venezuela,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período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2006-</a:t>
            </a:r>
            <a:r>
              <a:rPr sz="1200" dirty="0">
                <a:latin typeface="Times New Roman"/>
                <a:cs typeface="Times New Roman"/>
              </a:rPr>
              <a:t>2008,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metodología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descriptiva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resaltando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llevan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cónsonas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potencialidades.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54353" y="8256658"/>
            <a:ext cx="441706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48590" marR="5080" indent="-136525">
              <a:lnSpc>
                <a:spcPts val="1400"/>
              </a:lnSpc>
              <a:spcBef>
                <a:spcPts val="50"/>
              </a:spcBef>
            </a:pPr>
            <a:r>
              <a:rPr sz="1200" b="1" spc="-10" dirty="0">
                <a:latin typeface="Times New Roman"/>
                <a:cs typeface="Times New Roman"/>
              </a:rPr>
              <a:t>Empoderamiento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Criterios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Usabilidad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Utilidad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Tecnológica </a:t>
            </a:r>
            <a:r>
              <a:rPr sz="1200" b="1" dirty="0">
                <a:latin typeface="Times New Roman"/>
                <a:cs typeface="Times New Roman"/>
              </a:rPr>
              <a:t>como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Elementos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Inclusión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Gestión</a:t>
            </a:r>
            <a:r>
              <a:rPr sz="1200" b="1" spc="-10" dirty="0">
                <a:latin typeface="Times New Roman"/>
                <a:cs typeface="Times New Roman"/>
              </a:rPr>
              <a:t> Comunitaria.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82951" y="8773904"/>
            <a:ext cx="168338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Jesus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Brito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5473" rIns="0" bIns="0" rtlCol="0">
            <a:spAutoFit/>
          </a:bodyPr>
          <a:lstStyle/>
          <a:p>
            <a:pPr marL="14668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143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A9A2DE33-1429-ECF5-9DC1-40173408C985}"/>
              </a:ext>
            </a:extLst>
          </p:cNvPr>
          <p:cNvGrpSpPr/>
          <p:nvPr/>
        </p:nvGrpSpPr>
        <p:grpSpPr>
          <a:xfrm>
            <a:off x="95998" y="123957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53087DE1-B871-4149-C07B-9483AC64454A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DA176B3F-DF09-CFAB-ABFE-10EB61162FB0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1FFB4A64-784F-EE96-D4FE-54D0D0FE68CB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30DC88E2-FD15-917A-3FFB-8301CD888BD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6599755F-66CD-4A13-4306-A900D7D7DDF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8D0E1C4C-03D9-C97D-A5EF-C5BB88F164F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85AF48CE-412A-4A97-C72C-6E4D9F17425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B13CD4C2-ED91-0EB3-5C56-94355A66FB96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32359" y="1068451"/>
            <a:ext cx="6380480" cy="69195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53080" marR="74549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7825" marR="6985" indent="-365760" algn="just">
              <a:lnSpc>
                <a:spcPct val="100000"/>
              </a:lnSpc>
              <a:spcBef>
                <a:spcPts val="990"/>
              </a:spcBef>
            </a:pPr>
            <a:r>
              <a:rPr sz="1200" dirty="0">
                <a:latin typeface="Times New Roman"/>
                <a:cs typeface="Times New Roman"/>
              </a:rPr>
              <a:t>Centeno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Monterrey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(2010),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agendación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toma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decisiones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políticas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públicas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locales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Venezuela </a:t>
            </a:r>
            <a:r>
              <a:rPr sz="1200" dirty="0">
                <a:latin typeface="Times New Roman"/>
                <a:cs typeface="Times New Roman"/>
              </a:rPr>
              <a:t>desarrollando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metodología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cualitativa,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institucionalizada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figura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instancias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articuladoras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gobierno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público.</a:t>
            </a:r>
            <a:endParaRPr sz="1200">
              <a:latin typeface="Times New Roman"/>
              <a:cs typeface="Times New Roman"/>
            </a:endParaRPr>
          </a:p>
          <a:p>
            <a:pPr marL="375285" marR="77470" indent="-363220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comunales,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configuran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encargados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gestionar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beneficio 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directamente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diagnóstico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 siendo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fácil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específicamente,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multimedia.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REFERENTES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TEÓRICOS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Consejos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Comunales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23215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impulsor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crecimiento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igualdad,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solidaridad,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respeto, otros;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dando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personas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soluciones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resolución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ende </a:t>
            </a:r>
            <a:r>
              <a:rPr sz="1200" dirty="0">
                <a:latin typeface="Times New Roman"/>
                <a:cs typeface="Times New Roman"/>
              </a:rPr>
              <a:t>sean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partícipes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positivos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desenvuelven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organizadas;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conglomerado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interactúan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 común,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teniendo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muy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potencialidades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portadores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conocimientos </a:t>
            </a:r>
            <a:r>
              <a:rPr sz="1200" dirty="0">
                <a:latin typeface="Times New Roman"/>
                <a:cs typeface="Times New Roman"/>
              </a:rPr>
              <a:t>(producto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formales)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manifestados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popular.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creados,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(República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Venezuela),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intención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fomentar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organizaciones,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endógena,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constituye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vital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proponen;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igualdad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sea </a:t>
            </a:r>
            <a:r>
              <a:rPr sz="1200" dirty="0">
                <a:latin typeface="Times New Roman"/>
                <a:cs typeface="Times New Roman"/>
              </a:rPr>
              <a:t>emblema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cooperación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contribuir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 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mejor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todos.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resaltar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descentralización,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vital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común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Zambrano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(ob.cit.):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…sin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lugar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dudas,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descentralización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transferencia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tres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políticos-</a:t>
            </a:r>
            <a:r>
              <a:rPr sz="1200" dirty="0">
                <a:latin typeface="Times New Roman"/>
                <a:cs typeface="Times New Roman"/>
              </a:rPr>
              <a:t>territoriales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financieros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financieros. </a:t>
            </a:r>
            <a:r>
              <a:rPr sz="1200" dirty="0">
                <a:latin typeface="Times New Roman"/>
                <a:cs typeface="Times New Roman"/>
              </a:rPr>
              <a:t>Además,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socializar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economía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crear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privilegie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trabajo,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propiedad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capital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generando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producción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pueblo.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54353" y="8256658"/>
            <a:ext cx="441706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48590" marR="5080" indent="-136525">
              <a:lnSpc>
                <a:spcPts val="1400"/>
              </a:lnSpc>
              <a:spcBef>
                <a:spcPts val="50"/>
              </a:spcBef>
            </a:pPr>
            <a:r>
              <a:rPr sz="1200" b="1" spc="-10" dirty="0">
                <a:latin typeface="Times New Roman"/>
                <a:cs typeface="Times New Roman"/>
              </a:rPr>
              <a:t>Empoderamiento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Criterios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Usabilidad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Utilidad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Tecnológica </a:t>
            </a:r>
            <a:r>
              <a:rPr sz="1200" b="1" dirty="0">
                <a:latin typeface="Times New Roman"/>
                <a:cs typeface="Times New Roman"/>
              </a:rPr>
              <a:t>como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Elementos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Inclusión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Gestión</a:t>
            </a:r>
            <a:r>
              <a:rPr sz="1200" b="1" spc="-10" dirty="0">
                <a:latin typeface="Times New Roman"/>
                <a:cs typeface="Times New Roman"/>
              </a:rPr>
              <a:t> Comunitaria.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82951" y="8773904"/>
            <a:ext cx="168338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Jesus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Brito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5473" rIns="0" bIns="0" rtlCol="0">
            <a:spAutoFit/>
          </a:bodyPr>
          <a:lstStyle/>
          <a:p>
            <a:pPr marL="14668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144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0FE0CE3D-5D51-DC6E-0452-2439A09397E8}"/>
              </a:ext>
            </a:extLst>
          </p:cNvPr>
          <p:cNvGrpSpPr/>
          <p:nvPr/>
        </p:nvGrpSpPr>
        <p:grpSpPr>
          <a:xfrm>
            <a:off x="118973" y="123189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E960F271-3F63-F6A1-1B99-0447D8AD2163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B9208D01-7ADF-51EE-8657-3B22087EF4A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EDF04334-F334-1F5E-31A1-EF06BEE560D8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AE313ED3-956C-513C-C57A-CEECF8F7ADCC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616D7B00-CB01-7815-53DD-32312618C448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A417CAFB-B3A5-19AF-BD10-54C4B4031391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80849C11-CE69-D891-E3BC-AFC7F496FE96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AAF39696-9F00-F613-BB35-BED7DC153A65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7945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79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Las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TIC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en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Elaboración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Proyectos</a:t>
            </a:r>
            <a:r>
              <a:rPr sz="1200" b="1" i="1" spc="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Sociales: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Nuevos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Espacios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10" dirty="0">
                <a:latin typeface="Times New Roman"/>
                <a:cs typeface="Times New Roman"/>
              </a:rPr>
              <a:t> Participación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formulación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marcha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partan 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elementos </a:t>
            </a:r>
            <a:r>
              <a:rPr sz="1200" dirty="0">
                <a:latin typeface="Times New Roman"/>
                <a:cs typeface="Times New Roman"/>
              </a:rPr>
              <a:t>teóricos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vivenciales,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elaboración,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aunado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herramienta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diseñar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consolidar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mismos,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orientándose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protagónica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endógeno;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inserción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ejecución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pueblos.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Partiendo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interfaces </a:t>
            </a:r>
            <a:r>
              <a:rPr sz="1200" dirty="0">
                <a:latin typeface="Times New Roman"/>
                <a:cs typeface="Times New Roman"/>
              </a:rPr>
              <a:t>dinámicas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vital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correlación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virtual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tal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convierten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expresa </a:t>
            </a:r>
            <a:r>
              <a:rPr sz="1200" dirty="0">
                <a:latin typeface="Times New Roman"/>
                <a:cs typeface="Times New Roman"/>
              </a:rPr>
              <a:t>Mas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(2007);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protagónico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convierte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factor </a:t>
            </a:r>
            <a:r>
              <a:rPr sz="1200" dirty="0">
                <a:latin typeface="Times New Roman"/>
                <a:cs typeface="Times New Roman"/>
              </a:rPr>
              <a:t>fundamental 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mejoramiento 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vida”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(p.164).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marcha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 sociales 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 tienen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erradicar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exclusión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razones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época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logrado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involucrarse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activamente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realización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–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–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cultural;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supuesto,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protagónica,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promotora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igualdad,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solidaridad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vida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todos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desenvuelven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sociedad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interrelacionan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constantes cambios.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MOMENTO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III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ÁMBITO</a:t>
            </a:r>
            <a:r>
              <a:rPr sz="1200" b="1" spc="-10" dirty="0">
                <a:latin typeface="Times New Roman"/>
                <a:cs typeface="Times New Roman"/>
              </a:rPr>
              <a:t> ONTO-EPISTEMO-METODOLÓGICO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Desde 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ontológico: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CCJMC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participativo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protagónico,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cumpliendo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roles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ejercer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desenvuelve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comunitaria,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pondría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empíricos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científico,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pensar,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actuar,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capacidades,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postura </a:t>
            </a:r>
            <a:r>
              <a:rPr sz="1200" dirty="0">
                <a:latin typeface="Times New Roman"/>
                <a:cs typeface="Times New Roman"/>
              </a:rPr>
              <a:t>deontológica,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axiología,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potencialidades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intelectuales,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organizativas.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punto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epistemológico: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interrelaciones </a:t>
            </a:r>
            <a:r>
              <a:rPr sz="1200" dirty="0">
                <a:latin typeface="Times New Roman"/>
                <a:cs typeface="Times New Roman"/>
              </a:rPr>
              <a:t>dialógicas,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horizontales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aislado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e </a:t>
            </a:r>
            <a:r>
              <a:rPr sz="1200" dirty="0">
                <a:latin typeface="Times New Roman"/>
                <a:cs typeface="Times New Roman"/>
              </a:rPr>
              <a:t>individual,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interpretarla,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cuidando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alteridad.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metodológico: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refiere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producir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fenomenológico,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observación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54353" y="8256658"/>
            <a:ext cx="441706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48590" marR="5080" indent="-136525">
              <a:lnSpc>
                <a:spcPts val="1400"/>
              </a:lnSpc>
              <a:spcBef>
                <a:spcPts val="50"/>
              </a:spcBef>
            </a:pPr>
            <a:r>
              <a:rPr sz="1200" b="1" spc="-10" dirty="0">
                <a:latin typeface="Times New Roman"/>
                <a:cs typeface="Times New Roman"/>
              </a:rPr>
              <a:t>Empoderamiento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Criterios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Usabilidad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Utilidad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Tecnológica </a:t>
            </a:r>
            <a:r>
              <a:rPr sz="1200" b="1" dirty="0">
                <a:latin typeface="Times New Roman"/>
                <a:cs typeface="Times New Roman"/>
              </a:rPr>
              <a:t>como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Elementos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Inclusión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Gestión</a:t>
            </a:r>
            <a:r>
              <a:rPr sz="1200" b="1" spc="-10" dirty="0">
                <a:latin typeface="Times New Roman"/>
                <a:cs typeface="Times New Roman"/>
              </a:rPr>
              <a:t> Comunitaria.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82951" y="8773904"/>
            <a:ext cx="168338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Jesus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Brito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5473" rIns="0" bIns="0" rtlCol="0">
            <a:spAutoFit/>
          </a:bodyPr>
          <a:lstStyle/>
          <a:p>
            <a:pPr marL="14668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145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4116A963-69C2-7AFD-528E-B37C9F4A71B8}"/>
              </a:ext>
            </a:extLst>
          </p:cNvPr>
          <p:cNvGrpSpPr/>
          <p:nvPr/>
        </p:nvGrpSpPr>
        <p:grpSpPr>
          <a:xfrm>
            <a:off x="109728" y="101346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553A23BB-D0BA-E6BC-7CFD-FEE67A5527F9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BF1AEB98-EEDD-2E36-AF6F-F88A4011A8DA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D73DB2AC-FF54-1FDA-913A-28509E0E6865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84FE8BB0-7C57-62D9-8764-A8881B377E5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F51724AF-A1E7-BAE4-9A41-83EDA730CE37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2E16836F-765E-EF09-1B22-B75CE1AD8D6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1434E5A3-93C2-E64B-920C-ECFDE2B7EE16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46320DCE-2400-B132-8A40-86902F655E59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229350" cy="62757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65595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participante,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flexible,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garantizando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promoviendo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intercambio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social,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manera </a:t>
            </a:r>
            <a:r>
              <a:rPr sz="1200" dirty="0">
                <a:latin typeface="Times New Roman"/>
                <a:cs typeface="Times New Roman"/>
              </a:rPr>
              <a:t>eficiente 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administrativo.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spc="-10" dirty="0">
                <a:latin typeface="Times New Roman"/>
                <a:cs typeface="Times New Roman"/>
              </a:rPr>
              <a:t>MOMENTO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IV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PROCESO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INFORCO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20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</a:t>
            </a:r>
            <a:r>
              <a:rPr sz="1200" b="1" spc="20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interpretación</a:t>
            </a:r>
            <a:r>
              <a:rPr sz="1200" b="1" spc="20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20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2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información:</a:t>
            </a:r>
            <a:r>
              <a:rPr sz="1200" b="1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Abordada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metodología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Martínez </a:t>
            </a:r>
            <a:r>
              <a:rPr sz="1200" dirty="0">
                <a:latin typeface="Times New Roman"/>
                <a:cs typeface="Times New Roman"/>
              </a:rPr>
              <a:t>(2004),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Etapa</a:t>
            </a:r>
            <a:r>
              <a:rPr sz="1200" b="1" spc="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I.</a:t>
            </a:r>
            <a:r>
              <a:rPr sz="1200" b="1" spc="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Clarificación</a:t>
            </a:r>
            <a:r>
              <a:rPr sz="1200" b="1" spc="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presupuestos</a:t>
            </a:r>
            <a:r>
              <a:rPr sz="1200" b="1" spc="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investigación</a:t>
            </a:r>
            <a:r>
              <a:rPr sz="1200" b="1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reduce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evita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epojé,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Husserl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(1970),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vivenciada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CCJMC,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abordados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conversaciones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introspección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quehacer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gerencial,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interior,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otorgan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gerencial;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b="1" dirty="0">
                <a:latin typeface="Times New Roman"/>
                <a:cs typeface="Times New Roman"/>
              </a:rPr>
              <a:t>Etapa</a:t>
            </a:r>
            <a:r>
              <a:rPr sz="1200" b="1" spc="110" dirty="0">
                <a:latin typeface="Times New Roman"/>
                <a:cs typeface="Times New Roman"/>
              </a:rPr>
              <a:t>  </a:t>
            </a:r>
            <a:r>
              <a:rPr sz="1200" b="1" dirty="0">
                <a:latin typeface="Times New Roman"/>
                <a:cs typeface="Times New Roman"/>
              </a:rPr>
              <a:t>II.</a:t>
            </a:r>
            <a:r>
              <a:rPr sz="1200" b="1" spc="110" dirty="0">
                <a:latin typeface="Times New Roman"/>
                <a:cs typeface="Times New Roman"/>
              </a:rPr>
              <a:t>  </a:t>
            </a:r>
            <a:r>
              <a:rPr sz="1200" b="1" dirty="0">
                <a:latin typeface="Times New Roman"/>
                <a:cs typeface="Times New Roman"/>
              </a:rPr>
              <a:t>Descriptiva</a:t>
            </a:r>
            <a:r>
              <a:rPr sz="1200" b="1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eligen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procedimientos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apropiados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profundidad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descripción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protocolar.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Etapa</a:t>
            </a:r>
            <a:r>
              <a:rPr sz="1200" b="1" spc="3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3.</a:t>
            </a:r>
            <a:r>
              <a:rPr sz="1200" b="1" spc="3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Estructural</a:t>
            </a:r>
            <a:r>
              <a:rPr sz="1200" b="1" spc="3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reducciones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eidéticas </a:t>
            </a:r>
            <a:r>
              <a:rPr sz="1200" dirty="0">
                <a:latin typeface="Times New Roman"/>
                <a:cs typeface="Times New Roman"/>
              </a:rPr>
              <a:t>(codifican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definen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categorías);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Etapa</a:t>
            </a:r>
            <a:r>
              <a:rPr sz="1200" b="1" spc="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4.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Discusión</a:t>
            </a:r>
            <a:r>
              <a:rPr sz="1200" b="1" spc="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comunicación</a:t>
            </a:r>
            <a:r>
              <a:rPr sz="1200" b="1" spc="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resultados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establece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conexiones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interpretaciones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codificación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categorización.</a:t>
            </a: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codifica,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clasifica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categoriza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generada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investigación,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Strauss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Corbin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(2002),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específicamente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codificación </a:t>
            </a:r>
            <a:r>
              <a:rPr sz="1200" dirty="0">
                <a:latin typeface="Times New Roman"/>
                <a:cs typeface="Times New Roman"/>
              </a:rPr>
              <a:t>abierta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(ubicación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similares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cuanto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propiedades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dimensiones), </a:t>
            </a:r>
            <a:r>
              <a:rPr sz="1200" dirty="0">
                <a:latin typeface="Times New Roman"/>
                <a:cs typeface="Times New Roman"/>
              </a:rPr>
              <a:t>codificación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axial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(estructuración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categorías)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codificación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selectiva </a:t>
            </a:r>
            <a:r>
              <a:rPr sz="1200" dirty="0">
                <a:latin typeface="Times New Roman"/>
                <a:cs typeface="Times New Roman"/>
              </a:rPr>
              <a:t>(integración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función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nuclear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ordenador)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obteniendo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resultado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instancia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decisiones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la gestión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públicas 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resolver 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 cada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digno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ocupa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habitacionalmente,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elevar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solucionar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prioritario.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instalación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asertivas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permanentes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proporcione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ciudadana, </a:t>
            </a:r>
            <a:r>
              <a:rPr sz="1200" dirty="0">
                <a:latin typeface="Times New Roman"/>
                <a:cs typeface="Times New Roman"/>
              </a:rPr>
              <a:t>ejecutar proyectos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socioeconómico.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54353" y="8256658"/>
            <a:ext cx="441706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48590" marR="5080" indent="-136525">
              <a:lnSpc>
                <a:spcPts val="1400"/>
              </a:lnSpc>
              <a:spcBef>
                <a:spcPts val="50"/>
              </a:spcBef>
            </a:pPr>
            <a:r>
              <a:rPr sz="1200" b="1" spc="-10" dirty="0">
                <a:latin typeface="Times New Roman"/>
                <a:cs typeface="Times New Roman"/>
              </a:rPr>
              <a:t>Empoderamiento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Criterios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Usabilidad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Utilidad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Tecnológica </a:t>
            </a:r>
            <a:r>
              <a:rPr sz="1200" b="1" dirty="0">
                <a:latin typeface="Times New Roman"/>
                <a:cs typeface="Times New Roman"/>
              </a:rPr>
              <a:t>como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Elementos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Inclusión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Gestión</a:t>
            </a:r>
            <a:r>
              <a:rPr sz="1200" b="1" spc="-10" dirty="0">
                <a:latin typeface="Times New Roman"/>
                <a:cs typeface="Times New Roman"/>
              </a:rPr>
              <a:t> Comunitaria.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82951" y="8773904"/>
            <a:ext cx="168338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Jesus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Brito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5473" rIns="0" bIns="0" rtlCol="0">
            <a:spAutoFit/>
          </a:bodyPr>
          <a:lstStyle/>
          <a:p>
            <a:pPr marL="14668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146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0CC98D34-2278-8854-01EF-5604E7B40270}"/>
              </a:ext>
            </a:extLst>
          </p:cNvPr>
          <p:cNvGrpSpPr/>
          <p:nvPr/>
        </p:nvGrpSpPr>
        <p:grpSpPr>
          <a:xfrm>
            <a:off x="114298" y="93479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98B574AF-389F-1571-547B-0401ED1AFCDE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BFD68113-C69B-EE14-27E7-05D3C71FA9CA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30F9438A-DD7A-DE40-0941-B993337C276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69C77BEC-4933-0FA3-502B-789D40CE4DF0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99AB7D7B-241A-B26D-71E1-0810642630FC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8951863A-44B2-486E-6C7D-C4715BC4E57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545B8AF6-9179-D336-F6DB-9D81EE8E9570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CCE13054-5F28-09BA-98AF-8A1C75FDF6DA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7310" cy="67481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120"/>
              </a:spcBef>
            </a:pPr>
            <a:r>
              <a:rPr sz="1200" b="1" spc="-10" dirty="0">
                <a:latin typeface="Times New Roman"/>
                <a:cs typeface="Times New Roman"/>
              </a:rPr>
              <a:t>MOMENTO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V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CONCLUSIONES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RECOMENDACIONES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A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Modo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 </a:t>
            </a:r>
            <a:r>
              <a:rPr sz="1200" b="1" i="1" spc="-10" dirty="0">
                <a:latin typeface="Times New Roman"/>
                <a:cs typeface="Times New Roman"/>
              </a:rPr>
              <a:t>Conclusión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Urge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presencia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agente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cambio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convertido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gestores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administrativo,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íntimamente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conectado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adelantos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tecnológicos;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injerencia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ligada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proyectos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producir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empoderamiento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comunidades.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marcado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TIC;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evidente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voceros(as)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quieren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fortalecer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tecnológica;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participar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jornadas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manifiestan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 ello estar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compenetrados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 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noble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labor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 comunidades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organizadas.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manera que les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organizar </a:t>
            </a:r>
            <a:r>
              <a:rPr sz="1200" spc="-10" dirty="0">
                <a:latin typeface="Times New Roman"/>
                <a:cs typeface="Times New Roman"/>
              </a:rPr>
              <a:t>jornadas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capacitación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Multimedia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utilidad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gestión comunitaria.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A</a:t>
            </a:r>
            <a:r>
              <a:rPr sz="1200" b="1" i="1" spc="-7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Modo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Resumen: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concejo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herramientas </a:t>
            </a:r>
            <a:r>
              <a:rPr sz="1200" dirty="0">
                <a:latin typeface="Times New Roman"/>
                <a:cs typeface="Times New Roman"/>
              </a:rPr>
              <a:t>tecnológicas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inclusión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fortalezca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impulse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protagónica.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Promover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UNESR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núcleo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Barcelona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dirigidas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impulsar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explosión,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fortalecimiento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consolidación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entendiendo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materialización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tomar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decisiones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ejecutar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decisión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tomada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comunidad </a:t>
            </a:r>
            <a:r>
              <a:rPr sz="1200" dirty="0">
                <a:latin typeface="Times New Roman"/>
                <a:cs typeface="Times New Roman"/>
              </a:rPr>
              <a:t>organizada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contribuir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definida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2019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-2025.</a:t>
            </a: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Brindar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UNESR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núcleo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Barcelona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asistencia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necesaria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seguimiento, </a:t>
            </a:r>
            <a:r>
              <a:rPr sz="1200" dirty="0">
                <a:latin typeface="Times New Roman"/>
                <a:cs typeface="Times New Roman"/>
              </a:rPr>
              <a:t>acompañamiento,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control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tecnológica, </a:t>
            </a:r>
            <a:r>
              <a:rPr sz="1200" dirty="0">
                <a:latin typeface="Times New Roman"/>
                <a:cs typeface="Times New Roman"/>
              </a:rPr>
              <a:t>gestión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comercial,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corresponsabilidad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comunitaria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socio- política.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MOMENTO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VI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GRAN</a:t>
            </a:r>
            <a:r>
              <a:rPr sz="1200" b="1" spc="-20" dirty="0">
                <a:latin typeface="Times New Roman"/>
                <a:cs typeface="Times New Roman"/>
              </a:rPr>
              <a:t> FINAL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ts val="1400"/>
              </a:lnSpc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elaboró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(proyecto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factible)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empoderamiento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 usabilidad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utilidad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inclusión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54353" y="8256658"/>
            <a:ext cx="441706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48590" marR="5080" indent="-136525">
              <a:lnSpc>
                <a:spcPts val="1400"/>
              </a:lnSpc>
              <a:spcBef>
                <a:spcPts val="50"/>
              </a:spcBef>
            </a:pPr>
            <a:r>
              <a:rPr sz="1200" b="1" spc="-10" dirty="0">
                <a:latin typeface="Times New Roman"/>
                <a:cs typeface="Times New Roman"/>
              </a:rPr>
              <a:t>Empoderamiento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Criterios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Usabilidad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Utilidad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Tecnológica </a:t>
            </a:r>
            <a:r>
              <a:rPr sz="1200" b="1" dirty="0">
                <a:latin typeface="Times New Roman"/>
                <a:cs typeface="Times New Roman"/>
              </a:rPr>
              <a:t>como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Elementos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Inclusión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Gestión</a:t>
            </a:r>
            <a:r>
              <a:rPr sz="1200" b="1" spc="-10" dirty="0">
                <a:latin typeface="Times New Roman"/>
                <a:cs typeface="Times New Roman"/>
              </a:rPr>
              <a:t> Comunitaria.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82951" y="8773904"/>
            <a:ext cx="168338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Jesus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Brito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5473" rIns="0" bIns="0" rtlCol="0">
            <a:spAutoFit/>
          </a:bodyPr>
          <a:lstStyle/>
          <a:p>
            <a:pPr marL="14668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147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E7FDA1A0-2A56-C4DA-0EBA-40089EC9F01B}"/>
              </a:ext>
            </a:extLst>
          </p:cNvPr>
          <p:cNvGrpSpPr/>
          <p:nvPr/>
        </p:nvGrpSpPr>
        <p:grpSpPr>
          <a:xfrm>
            <a:off x="109728" y="99060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26C15CEE-99A7-E3DA-A578-8CFF45DBF8F9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93523C1F-6CC7-CF9B-0744-8EA822F2525F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3F3DE95B-E332-EC65-B90B-C2125CB9B8E7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A19331A0-0DF2-49A1-0538-03C41C5825B7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142ED782-4A78-4C6B-1160-18813AFF14B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DE92622C-13AA-6557-74DE-D92F9F3CBF4E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99165151-77B2-D0F1-4908-9523B6915356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212A3AB8-E7EE-BC74-98BA-4D91E4C5C4AF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7945" cy="68897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79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755"/>
              </a:spcBef>
            </a:pP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CCJMC,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partiendo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sensibilizar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miembros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las TIC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realización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gestión </a:t>
            </a:r>
            <a:r>
              <a:rPr sz="1200" dirty="0">
                <a:latin typeface="Times New Roman"/>
                <a:cs typeface="Times New Roman"/>
              </a:rPr>
              <a:t>comunitaria,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empoderarse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usabilidad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planeación, </a:t>
            </a:r>
            <a:r>
              <a:rPr sz="1200" dirty="0">
                <a:latin typeface="Times New Roman"/>
                <a:cs typeface="Times New Roman"/>
              </a:rPr>
              <a:t>elaboración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viabilicen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comunidad, </a:t>
            </a:r>
            <a:r>
              <a:rPr sz="1200" dirty="0">
                <a:latin typeface="Times New Roman"/>
                <a:cs typeface="Times New Roman"/>
              </a:rPr>
              <a:t>pues,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modo </a:t>
            </a:r>
            <a:r>
              <a:rPr sz="1200" dirty="0">
                <a:latin typeface="Times New Roman"/>
                <a:cs typeface="Times New Roman"/>
              </a:rPr>
              <a:t>autónomo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digital;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ahí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voceros(as)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indispensable,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 organismos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comunitarias.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Criterios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usabilidad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(facilidad y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simplicidad)</a:t>
            </a: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‗</a:t>
            </a:r>
            <a:r>
              <a:rPr sz="1200" spc="425" dirty="0">
                <a:latin typeface="Times New Roman"/>
                <a:cs typeface="Times New Roman"/>
              </a:rPr>
              <a:t>   </a:t>
            </a:r>
            <a:r>
              <a:rPr sz="1200" dirty="0">
                <a:latin typeface="Times New Roman"/>
                <a:cs typeface="Times New Roman"/>
              </a:rPr>
              <a:t>Facilidad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aprendizaje: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qué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fácil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funcionalidad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sistema,</a:t>
            </a:r>
            <a:endParaRPr sz="1200">
              <a:latin typeface="Times New Roman"/>
              <a:cs typeface="Times New Roman"/>
            </a:endParaRPr>
          </a:p>
          <a:p>
            <a:pPr marL="375285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capaz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usuario.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‗</a:t>
            </a:r>
            <a:r>
              <a:rPr sz="1200" spc="415" dirty="0">
                <a:latin typeface="Times New Roman"/>
                <a:cs typeface="Times New Roman"/>
              </a:rPr>
              <a:t>   </a:t>
            </a:r>
            <a:r>
              <a:rPr sz="1200" dirty="0">
                <a:latin typeface="Times New Roman"/>
                <a:cs typeface="Times New Roman"/>
              </a:rPr>
              <a:t>Eficiencia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uso: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</a:t>
            </a:r>
            <a:r>
              <a:rPr sz="1200" spc="-10" dirty="0">
                <a:latin typeface="Times New Roman"/>
                <a:cs typeface="Times New Roman"/>
              </a:rPr>
              <a:t> alcanzando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productividad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transacciones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usuario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 usando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sistema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‗</a:t>
            </a:r>
            <a:r>
              <a:rPr sz="1200" spc="434" dirty="0">
                <a:latin typeface="Times New Roman"/>
                <a:cs typeface="Times New Roman"/>
              </a:rPr>
              <a:t>   </a:t>
            </a:r>
            <a:r>
              <a:rPr sz="1200" dirty="0">
                <a:latin typeface="Times New Roman"/>
                <a:cs typeface="Times New Roman"/>
              </a:rPr>
              <a:t>Facilidad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recordar: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vuelve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utilizar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recurso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recordar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funcionamiento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utilizó.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‗</a:t>
            </a:r>
            <a:r>
              <a:rPr sz="1200" spc="430" dirty="0">
                <a:latin typeface="Times New Roman"/>
                <a:cs typeface="Times New Roman"/>
              </a:rPr>
              <a:t>   </a:t>
            </a:r>
            <a:r>
              <a:rPr sz="1200" dirty="0">
                <a:latin typeface="Times New Roman"/>
                <a:cs typeface="Times New Roman"/>
              </a:rPr>
              <a:t>Pocos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errores: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accesible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errores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mínimo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facilidad 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qué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corregir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interrumpir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utilización.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‗</a:t>
            </a:r>
            <a:r>
              <a:rPr sz="1200" spc="420" dirty="0">
                <a:latin typeface="Times New Roman"/>
                <a:cs typeface="Times New Roman"/>
              </a:rPr>
              <a:t>   </a:t>
            </a:r>
            <a:r>
              <a:rPr sz="1200" dirty="0">
                <a:latin typeface="Times New Roman"/>
                <a:cs typeface="Times New Roman"/>
              </a:rPr>
              <a:t>Satisfacción: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sensación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haber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tenido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grata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uso;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impresión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subjetiva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operador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obtiene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mismo.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cuestionarios,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encuestas, entrevistas.</a:t>
            </a:r>
            <a:endParaRPr sz="1200">
              <a:latin typeface="Times New Roman"/>
              <a:cs typeface="Times New Roman"/>
            </a:endParaRPr>
          </a:p>
          <a:p>
            <a:pPr marL="375285" marR="889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‗</a:t>
            </a:r>
            <a:r>
              <a:rPr sz="1200" spc="415" dirty="0">
                <a:latin typeface="Times New Roman"/>
                <a:cs typeface="Times New Roman"/>
              </a:rPr>
              <a:t>   </a:t>
            </a:r>
            <a:r>
              <a:rPr sz="1200" dirty="0">
                <a:latin typeface="Times New Roman"/>
                <a:cs typeface="Times New Roman"/>
              </a:rPr>
              <a:t>Presentación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visual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apropiada: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interfaz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gráfica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usuario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recomienda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tener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provenientes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gráfico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elegir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colores, tipo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letra, 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disposición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etc.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‗</a:t>
            </a:r>
            <a:r>
              <a:rPr sz="1200" spc="420" dirty="0">
                <a:latin typeface="Times New Roman"/>
                <a:cs typeface="Times New Roman"/>
              </a:rPr>
              <a:t>   </a:t>
            </a:r>
            <a:r>
              <a:rPr sz="1200" dirty="0">
                <a:latin typeface="Times New Roman"/>
                <a:cs typeface="Times New Roman"/>
              </a:rPr>
              <a:t>Manejo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Errores: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previene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errores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usuario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cometer </a:t>
            </a:r>
            <a:r>
              <a:rPr sz="1200" dirty="0">
                <a:latin typeface="Times New Roman"/>
                <a:cs typeface="Times New Roman"/>
              </a:rPr>
              <a:t>mientras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 operando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programa.</a:t>
            </a: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‗</a:t>
            </a:r>
            <a:r>
              <a:rPr sz="1200" spc="415" dirty="0">
                <a:latin typeface="Times New Roman"/>
                <a:cs typeface="Times New Roman"/>
              </a:rPr>
              <a:t>  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seguridad: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existir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usabilidad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confianza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usuarios.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Criterios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utilidad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(produce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provecho,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comodidad,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fruto</a:t>
            </a:r>
            <a:r>
              <a:rPr sz="1200" b="1" i="1" spc="-4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o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interés)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952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‗</a:t>
            </a:r>
            <a:r>
              <a:rPr sz="1200" spc="415" dirty="0">
                <a:latin typeface="Times New Roman"/>
                <a:cs typeface="Times New Roman"/>
              </a:rPr>
              <a:t>  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compartida: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liderazgo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compartida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 entre todos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interesados 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54353" y="8256658"/>
            <a:ext cx="441706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48590" marR="5080" indent="-136525">
              <a:lnSpc>
                <a:spcPts val="1400"/>
              </a:lnSpc>
              <a:spcBef>
                <a:spcPts val="50"/>
              </a:spcBef>
            </a:pPr>
            <a:r>
              <a:rPr sz="1200" b="1" spc="-10" dirty="0">
                <a:latin typeface="Times New Roman"/>
                <a:cs typeface="Times New Roman"/>
              </a:rPr>
              <a:t>Empoderamiento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Criterios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Usabilidad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Utilidad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Tecnológica </a:t>
            </a:r>
            <a:r>
              <a:rPr sz="1200" b="1" dirty="0">
                <a:latin typeface="Times New Roman"/>
                <a:cs typeface="Times New Roman"/>
              </a:rPr>
              <a:t>como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Elementos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Inclusión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Gestión</a:t>
            </a:r>
            <a:r>
              <a:rPr sz="1200" b="1" spc="-10" dirty="0">
                <a:latin typeface="Times New Roman"/>
                <a:cs typeface="Times New Roman"/>
              </a:rPr>
              <a:t> Comunitaria.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82951" y="8773904"/>
            <a:ext cx="168338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Jesus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Brito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5473" rIns="0" bIns="0" rtlCol="0">
            <a:spAutoFit/>
          </a:bodyPr>
          <a:lstStyle/>
          <a:p>
            <a:pPr marL="14668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148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A7135933-A117-80EC-2C00-57AD82881A76}"/>
              </a:ext>
            </a:extLst>
          </p:cNvPr>
          <p:cNvGrpSpPr/>
          <p:nvPr/>
        </p:nvGrpSpPr>
        <p:grpSpPr>
          <a:xfrm>
            <a:off x="109728" y="112776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D809A119-464F-1BF0-C033-7561064F09A6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D3339C60-33FD-7846-81A0-492BEB83769F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4081E17B-75AE-CBC1-5B84-693706FBA5EF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3D3E7F90-5126-A772-49B0-87C38515C158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DC9DD699-B5F1-9B58-2FCF-6E27E046A796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2C68E672-9DFA-A67E-ED1C-585D41E4EED2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13FB254B-B5E6-6FD7-E28D-91F25D76E888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2C092C8D-15F7-8444-3986-A01C3F2E46D6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3152" y="115823"/>
            <a:ext cx="6690359" cy="8926195"/>
            <a:chOff x="73152" y="115823"/>
            <a:chExt cx="6690359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3152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9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4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6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190296" y="1068451"/>
            <a:ext cx="6379845" cy="36042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95625" marR="70294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69"/>
              </a:spcBef>
            </a:pPr>
            <a:endParaRPr sz="1200">
              <a:latin typeface="Arial"/>
              <a:cs typeface="Arial"/>
            </a:endParaRPr>
          </a:p>
          <a:p>
            <a:pPr marL="184785" marR="5080" indent="-1727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‗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Líderes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“poder”: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interesadas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ser </a:t>
            </a:r>
            <a:r>
              <a:rPr sz="1200" dirty="0">
                <a:latin typeface="Times New Roman"/>
                <a:cs typeface="Times New Roman"/>
              </a:rPr>
              <a:t>líderes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cambio.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‗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Planificación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implementación: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asegure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efectividad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TICs.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‗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Financiación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consistente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adecuada: 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permanentemente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infraestructura </a:t>
            </a:r>
            <a:r>
              <a:rPr sz="1200" spc="-10" dirty="0">
                <a:latin typeface="Times New Roman"/>
                <a:cs typeface="Times New Roman"/>
              </a:rPr>
              <a:t>necesaria.</a:t>
            </a:r>
            <a:endParaRPr sz="1200">
              <a:latin typeface="Times New Roman"/>
              <a:cs typeface="Times New Roman"/>
            </a:endParaRPr>
          </a:p>
          <a:p>
            <a:pPr marL="184785" marR="5080" indent="-1727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‗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equitativo: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confiable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emergentes,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conectividad 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líderes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escolares.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‗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cualificado: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efectivo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responsabilidades</a:t>
            </a:r>
            <a:r>
              <a:rPr sz="1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laborales.</a:t>
            </a:r>
            <a:endParaRPr sz="1200">
              <a:latin typeface="Times New Roman"/>
              <a:cs typeface="Times New Roman"/>
            </a:endParaRPr>
          </a:p>
          <a:p>
            <a:pPr marL="184785" marR="5080" indent="-1727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‗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permanente: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capacitación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relacionados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oportunidades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dedicar tiempo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compartir </a:t>
            </a:r>
            <a:r>
              <a:rPr sz="1200" spc="-10" dirty="0">
                <a:latin typeface="Times New Roman"/>
                <a:cs typeface="Times New Roman"/>
              </a:rPr>
              <a:t>ideas.</a:t>
            </a:r>
            <a:endParaRPr sz="1200">
              <a:latin typeface="Times New Roman"/>
              <a:cs typeface="Times New Roman"/>
            </a:endParaRPr>
          </a:p>
          <a:p>
            <a:pPr marL="184785" marR="6350" indent="-1727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‗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Soporte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técnico: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constante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confiable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mantenimiento,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renovación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utilización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 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‗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currículo: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estándares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currículo</a:t>
            </a:r>
            <a:endParaRPr sz="1200">
              <a:latin typeface="Times New Roman"/>
              <a:cs typeface="Times New Roman"/>
            </a:endParaRPr>
          </a:p>
          <a:p>
            <a:pPr marL="184785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alineados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digital.</a:t>
            </a:r>
            <a:endParaRPr sz="1200">
              <a:latin typeface="Times New Roman"/>
              <a:cs typeface="Times New Roman"/>
            </a:endParaRPr>
          </a:p>
          <a:p>
            <a:pPr marL="184785" marR="5715" indent="-1727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‗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participante: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planificación,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centradas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‗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valoración: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TICs 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-10" dirty="0">
                <a:latin typeface="Times New Roman"/>
                <a:cs typeface="Times New Roman"/>
              </a:rPr>
              <a:t> digitales.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54353" y="8256658"/>
            <a:ext cx="441706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48590" marR="5080" indent="-136525">
              <a:lnSpc>
                <a:spcPts val="1400"/>
              </a:lnSpc>
              <a:spcBef>
                <a:spcPts val="50"/>
              </a:spcBef>
            </a:pPr>
            <a:r>
              <a:rPr sz="1200" b="1" spc="-10" dirty="0">
                <a:latin typeface="Times New Roman"/>
                <a:cs typeface="Times New Roman"/>
              </a:rPr>
              <a:t>Empoderamiento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Criterios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Usabilidad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Utilidad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Tecnológica </a:t>
            </a:r>
            <a:r>
              <a:rPr sz="1200" b="1" dirty="0">
                <a:latin typeface="Times New Roman"/>
                <a:cs typeface="Times New Roman"/>
              </a:rPr>
              <a:t>como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Elementos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Inclusión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Gestión</a:t>
            </a:r>
            <a:r>
              <a:rPr sz="1200" b="1" spc="-10" dirty="0">
                <a:latin typeface="Times New Roman"/>
                <a:cs typeface="Times New Roman"/>
              </a:rPr>
              <a:t> Comunitaria.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82951" y="8773904"/>
            <a:ext cx="168338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Jesus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Brito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5473" rIns="0" bIns="0" rtlCol="0">
            <a:spAutoFit/>
          </a:bodyPr>
          <a:lstStyle/>
          <a:p>
            <a:pPr marL="14668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149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D3B52C78-AB7E-2A20-1B3F-7C130DC351E6}"/>
              </a:ext>
            </a:extLst>
          </p:cNvPr>
          <p:cNvGrpSpPr/>
          <p:nvPr/>
        </p:nvGrpSpPr>
        <p:grpSpPr>
          <a:xfrm>
            <a:off x="95998" y="124330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3FF3712A-067A-F79C-EE97-A5A52A010B08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0B2F6551-7967-E31C-B0AA-7CC591CF9A01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307BA4F0-FA9B-FF0A-F610-6D80F9CD4B6D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4B42AEC9-ECA5-9610-DE2F-D6576BE11D1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6F1C0478-8CE6-3243-C4CB-F37A52D6152C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28B4F306-DC95-C390-C7B0-7006EDF98A52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EBD0633C-5AEE-3817-B5A8-738801BC1B69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78D1EB8B-4902-E5B1-6899-FD383EC76B7A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bject 16"/>
          <p:cNvSpPr txBox="1"/>
          <p:nvPr/>
        </p:nvSpPr>
        <p:spPr>
          <a:xfrm>
            <a:off x="247394" y="1501515"/>
            <a:ext cx="6418580" cy="638149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305"/>
              </a:spcBef>
            </a:pPr>
            <a:endParaRPr lang="es-MX" sz="1200" dirty="0">
              <a:latin typeface="Arial"/>
              <a:cs typeface="Arial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lang="es-MX" sz="1200" dirty="0">
                <a:latin typeface="Times New Roman"/>
                <a:cs typeface="Times New Roman"/>
              </a:rPr>
              <a:t>educativa,</a:t>
            </a:r>
            <a:r>
              <a:rPr lang="es-MX" sz="1200" spc="315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y</a:t>
            </a:r>
            <a:r>
              <a:rPr lang="es-MX" sz="1200" spc="285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tanto</a:t>
            </a:r>
            <a:r>
              <a:rPr lang="es-MX" sz="1200" spc="31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más</a:t>
            </a:r>
            <a:r>
              <a:rPr lang="es-MX" sz="1200" spc="30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cuanto</a:t>
            </a:r>
            <a:r>
              <a:rPr lang="es-MX" sz="1200" spc="30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se</a:t>
            </a:r>
            <a:r>
              <a:rPr lang="es-MX" sz="1200" spc="30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ejerza</a:t>
            </a:r>
            <a:r>
              <a:rPr lang="es-MX" sz="1200" spc="295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en</a:t>
            </a:r>
            <a:r>
              <a:rPr lang="es-MX" sz="1200" spc="29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su</a:t>
            </a:r>
            <a:r>
              <a:rPr lang="es-MX" sz="1200" spc="295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más</a:t>
            </a:r>
            <a:r>
              <a:rPr lang="es-MX" sz="1200" spc="295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alto</a:t>
            </a:r>
            <a:r>
              <a:rPr lang="es-MX" sz="1200" spc="295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nivel,</a:t>
            </a:r>
            <a:r>
              <a:rPr lang="es-MX" sz="1200" spc="305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como</a:t>
            </a:r>
            <a:r>
              <a:rPr lang="es-MX" sz="1200" spc="305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es</a:t>
            </a:r>
            <a:r>
              <a:rPr lang="es-MX" sz="1200" spc="295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el</a:t>
            </a:r>
            <a:r>
              <a:rPr lang="es-MX" sz="1200" spc="31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caso</a:t>
            </a:r>
            <a:r>
              <a:rPr lang="es-MX" sz="1200" spc="29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de</a:t>
            </a:r>
            <a:r>
              <a:rPr lang="es-MX" sz="1200" spc="29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la</a:t>
            </a:r>
            <a:r>
              <a:rPr lang="es-MX" sz="1200" spc="290" dirty="0">
                <a:latin typeface="Times New Roman"/>
                <a:cs typeface="Times New Roman"/>
              </a:rPr>
              <a:t> </a:t>
            </a:r>
            <a:r>
              <a:rPr lang="es-MX" sz="1200" spc="-10" dirty="0">
                <a:latin typeface="Times New Roman"/>
                <a:cs typeface="Times New Roman"/>
              </a:rPr>
              <a:t>formación </a:t>
            </a:r>
            <a:r>
              <a:rPr lang="es-MX" sz="1200" dirty="0">
                <a:latin typeface="Times New Roman"/>
                <a:cs typeface="Times New Roman"/>
              </a:rPr>
              <a:t>universitaria.</a:t>
            </a:r>
            <a:r>
              <a:rPr lang="es-MX" sz="1200" spc="24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Por</a:t>
            </a:r>
            <a:r>
              <a:rPr lang="es-MX" sz="1200" spc="24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eso,</a:t>
            </a:r>
            <a:r>
              <a:rPr lang="es-MX" sz="1200" spc="245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el</a:t>
            </a:r>
            <a:r>
              <a:rPr lang="es-MX" sz="1200" spc="245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principal</a:t>
            </a:r>
            <a:r>
              <a:rPr lang="es-MX" sz="1200" spc="25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beneficio</a:t>
            </a:r>
            <a:r>
              <a:rPr lang="es-MX" sz="1200" spc="25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que</a:t>
            </a:r>
            <a:r>
              <a:rPr lang="es-MX" sz="1200" spc="235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un</a:t>
            </a:r>
            <a:r>
              <a:rPr lang="es-MX" sz="1200" spc="24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profesor</a:t>
            </a:r>
            <a:r>
              <a:rPr lang="es-MX" sz="1200" spc="24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puede</a:t>
            </a:r>
            <a:r>
              <a:rPr lang="es-MX" sz="1200" spc="24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aportar</a:t>
            </a:r>
            <a:r>
              <a:rPr lang="es-MX" sz="1200" spc="24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a</a:t>
            </a:r>
            <a:r>
              <a:rPr lang="es-MX" sz="1200" spc="24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sus</a:t>
            </a:r>
            <a:r>
              <a:rPr lang="es-MX" sz="1200" spc="245" dirty="0">
                <a:latin typeface="Times New Roman"/>
                <a:cs typeface="Times New Roman"/>
              </a:rPr>
              <a:t> </a:t>
            </a:r>
            <a:r>
              <a:rPr lang="es-MX" sz="1200" spc="-10" dirty="0">
                <a:latin typeface="Times New Roman"/>
                <a:cs typeface="Times New Roman"/>
              </a:rPr>
              <a:t>estudiantes </a:t>
            </a:r>
            <a:r>
              <a:rPr lang="es-MX" sz="1200" dirty="0">
                <a:latin typeface="Times New Roman"/>
                <a:cs typeface="Times New Roman"/>
              </a:rPr>
              <a:t>estriba</a:t>
            </a:r>
            <a:r>
              <a:rPr lang="es-MX" sz="1200" spc="75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en</a:t>
            </a:r>
            <a:r>
              <a:rPr lang="es-MX" sz="1200" spc="65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descubrirle</a:t>
            </a:r>
            <a:r>
              <a:rPr lang="es-MX" sz="1200" spc="8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metas</a:t>
            </a:r>
            <a:r>
              <a:rPr lang="es-MX" sz="1200" spc="7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que</a:t>
            </a:r>
            <a:r>
              <a:rPr lang="es-MX" sz="1200" spc="6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valgan</a:t>
            </a:r>
            <a:r>
              <a:rPr lang="es-MX" sz="1200" spc="7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la</a:t>
            </a:r>
            <a:r>
              <a:rPr lang="es-MX" sz="1200" spc="6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pena.</a:t>
            </a:r>
            <a:r>
              <a:rPr lang="es-MX" sz="1200" spc="8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Esos</a:t>
            </a:r>
            <a:r>
              <a:rPr lang="es-MX" sz="1200" spc="75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fines</a:t>
            </a:r>
            <a:r>
              <a:rPr lang="es-MX" sz="1200" spc="7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serán</a:t>
            </a:r>
            <a:r>
              <a:rPr lang="es-MX" sz="1200" spc="7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los</a:t>
            </a:r>
            <a:r>
              <a:rPr lang="es-MX" sz="1200" spc="7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que</a:t>
            </a:r>
            <a:r>
              <a:rPr lang="es-MX" sz="1200" spc="75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le</a:t>
            </a:r>
            <a:r>
              <a:rPr lang="es-MX" sz="1200" spc="6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muevan</a:t>
            </a:r>
            <a:r>
              <a:rPr lang="es-MX" sz="1200" spc="8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a</a:t>
            </a:r>
            <a:r>
              <a:rPr lang="es-MX" sz="1200" spc="75" dirty="0">
                <a:latin typeface="Times New Roman"/>
                <a:cs typeface="Times New Roman"/>
              </a:rPr>
              <a:t> </a:t>
            </a:r>
            <a:r>
              <a:rPr lang="es-MX" sz="1200" spc="-10" dirty="0">
                <a:latin typeface="Times New Roman"/>
                <a:cs typeface="Times New Roman"/>
              </a:rPr>
              <a:t>esforzarse </a:t>
            </a:r>
            <a:r>
              <a:rPr lang="es-MX" sz="1200" dirty="0">
                <a:latin typeface="Times New Roman"/>
                <a:cs typeface="Times New Roman"/>
              </a:rPr>
              <a:t>por</a:t>
            </a:r>
            <a:r>
              <a:rPr lang="es-MX" sz="1200" spc="-4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adquirir</a:t>
            </a:r>
            <a:r>
              <a:rPr lang="es-MX" sz="1200" spc="-2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las</a:t>
            </a:r>
            <a:r>
              <a:rPr lang="es-MX" sz="1200" spc="-35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capacidades</a:t>
            </a:r>
            <a:r>
              <a:rPr lang="es-MX" sz="1200" spc="20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precisas</a:t>
            </a:r>
            <a:r>
              <a:rPr lang="es-MX" sz="1200" spc="-15" dirty="0">
                <a:latin typeface="Times New Roman"/>
                <a:cs typeface="Times New Roman"/>
              </a:rPr>
              <a:t> </a:t>
            </a:r>
            <a:r>
              <a:rPr lang="es-MX" sz="1200" dirty="0">
                <a:latin typeface="Times New Roman"/>
                <a:cs typeface="Times New Roman"/>
              </a:rPr>
              <a:t>para</a:t>
            </a:r>
            <a:r>
              <a:rPr lang="es-MX" sz="1200" spc="-20" dirty="0">
                <a:latin typeface="Times New Roman"/>
                <a:cs typeface="Times New Roman"/>
              </a:rPr>
              <a:t> </a:t>
            </a:r>
            <a:r>
              <a:rPr lang="es-MX" sz="1200" spc="-10" dirty="0">
                <a:latin typeface="Times New Roman"/>
                <a:cs typeface="Times New Roman"/>
              </a:rPr>
              <a:t>alcanzarlos.</a:t>
            </a:r>
            <a:endParaRPr lang="es-MX"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4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ABORDAJE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METODOLÓGICO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4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 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enmarcó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paradigma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interpretativo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enfoque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cualitativo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asumiendo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bondades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método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hermenéutico</a:t>
            </a:r>
            <a:r>
              <a:rPr sz="1200" b="1" spc="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-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fenomenológico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(2003),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fenomenológico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fenómenos,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primordialmente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enfocado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abordó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privilegiando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práctica,</a:t>
            </a:r>
            <a:r>
              <a:rPr sz="1200" spc="2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buscando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historicidad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específica,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correspondencia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concebir,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aproximarse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caminos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permitió,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parte, </a:t>
            </a:r>
            <a:r>
              <a:rPr sz="1200" dirty="0">
                <a:latin typeface="Times New Roman"/>
                <a:cs typeface="Times New Roman"/>
              </a:rPr>
              <a:t>descubrir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praxeológicas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constitutivas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 emergente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pedagógica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Económicas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impacto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garantía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egresados,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referentes conceptuales.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lado,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escenario</a:t>
            </a:r>
            <a:r>
              <a:rPr sz="1200" b="1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seleccionado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ubicó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Educación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Universitaria;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específicamente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Ciencias Económicas de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ubicada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San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Morros,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 </a:t>
            </a:r>
            <a:r>
              <a:rPr sz="1200" spc="-10" dirty="0">
                <a:latin typeface="Times New Roman"/>
                <a:cs typeface="Times New Roman"/>
              </a:rPr>
              <a:t>Guárico.</a:t>
            </a:r>
            <a:endParaRPr sz="1200" dirty="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sujetos</a:t>
            </a:r>
            <a:r>
              <a:rPr sz="1200" b="1" spc="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informantes</a:t>
            </a:r>
            <a:r>
              <a:rPr sz="1200" b="1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seleccionó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intencional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(3)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vinculados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directamente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carreras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involucrados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generada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ese </a:t>
            </a:r>
            <a:r>
              <a:rPr sz="1200" dirty="0">
                <a:latin typeface="Times New Roman"/>
                <a:cs typeface="Times New Roman"/>
              </a:rPr>
              <a:t>contexto.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concordancia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Martínez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refiere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selección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escogencia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azar,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aleatoria 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descontextualizada.</a:t>
            </a:r>
            <a:endParaRPr sz="1200" dirty="0">
              <a:latin typeface="Times New Roman"/>
              <a:cs typeface="Times New Roman"/>
            </a:endParaRPr>
          </a:p>
          <a:p>
            <a:pPr marL="375285" marR="9525" indent="-363220" algn="just">
              <a:lnSpc>
                <a:spcPct val="99200"/>
              </a:lnSpc>
              <a:spcBef>
                <a:spcPts val="15"/>
              </a:spcBef>
            </a:pPr>
            <a:r>
              <a:rPr sz="1200" dirty="0">
                <a:latin typeface="Times New Roman"/>
                <a:cs typeface="Times New Roman"/>
              </a:rPr>
              <a:t>En referencia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Técnicas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recolección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información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usó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profundidad,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cual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Elliot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(1998),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concreta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opiniones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libres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formuladas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actores </a:t>
            </a:r>
            <a:r>
              <a:rPr sz="1200" dirty="0">
                <a:latin typeface="Times New Roman"/>
                <a:cs typeface="Times New Roman"/>
              </a:rPr>
              <a:t>acerca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asunto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202).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instrumento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elaboró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guía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participante.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505838" y="8220082"/>
            <a:ext cx="4304665" cy="8191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Universitaria: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Hermeneusis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Fenomenológica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</a:t>
            </a:r>
            <a:endParaRPr sz="1200">
              <a:latin typeface="Times New Roman"/>
              <a:cs typeface="Times New Roman"/>
            </a:endParaRPr>
          </a:p>
          <a:p>
            <a:pPr marL="352425" marR="341630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Humana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Egresados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Área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Ciencias </a:t>
            </a:r>
            <a:r>
              <a:rPr sz="1200" b="1" dirty="0">
                <a:latin typeface="Times New Roman"/>
                <a:cs typeface="Times New Roman"/>
              </a:rPr>
              <a:t>Económicas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Universidad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“Rómulo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Gallegos</a:t>
            </a:r>
            <a:endParaRPr sz="1200">
              <a:latin typeface="Times New Roman"/>
              <a:cs typeface="Times New Roman"/>
            </a:endParaRPr>
          </a:p>
          <a:p>
            <a:pPr marR="308610" algn="ctr">
              <a:lnSpc>
                <a:spcPct val="100000"/>
              </a:lnSpc>
              <a:spcBef>
                <a:spcPts val="595"/>
              </a:spcBef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Rolando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Allexer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Castillo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Villanueva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1544" rIns="0" bIns="0" rtlCol="0">
            <a:spAutoFit/>
          </a:bodyPr>
          <a:lstStyle/>
          <a:p>
            <a:pPr marL="2794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15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AE2261E9-BBA5-4212-BDD0-14969ED3A412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9211C247-4443-8296-7BA3-C4A0DB7774DA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2925E0EC-696E-1030-50F6-2C9D9D12F82B}"/>
                  </a:ext>
                </a:extLst>
              </p:cNvPr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3DDB641D-276F-BB92-F86E-DF6093A7C658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19E2F8F6-2CDE-170E-243A-642F7C7472FE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79D1E6C6-939E-E90D-8633-8DBC7572A845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D1098E56-A90E-D53F-7E3C-4AFF9DB45A53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299BA730-9CE3-006F-59B7-38C659798F96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1666AB53-7F71-7167-2D08-F589A34A00E4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3152" y="115823"/>
            <a:ext cx="6690359" cy="8926195"/>
            <a:chOff x="73152" y="115823"/>
            <a:chExt cx="6690359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3152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9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4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6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46190" cy="49650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REFERENCIAS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BIBLIOGRÁFICAS</a:t>
            </a:r>
            <a:endParaRPr sz="1200">
              <a:latin typeface="Times New Roman"/>
              <a:cs typeface="Times New Roman"/>
            </a:endParaRPr>
          </a:p>
          <a:p>
            <a:pPr marL="375285" marR="8890" indent="-363220" algn="just">
              <a:lnSpc>
                <a:spcPct val="100000"/>
              </a:lnSpc>
              <a:spcBef>
                <a:spcPts val="1200"/>
              </a:spcBef>
            </a:pPr>
            <a:r>
              <a:rPr sz="1200" dirty="0">
                <a:latin typeface="Times New Roman"/>
                <a:cs typeface="Times New Roman"/>
              </a:rPr>
              <a:t>Brito,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(2020).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rgbClr val="212121"/>
                </a:solidFill>
                <a:latin typeface="Times New Roman"/>
                <a:cs typeface="Times New Roman"/>
              </a:rPr>
              <a:t>Los</a:t>
            </a:r>
            <a:r>
              <a:rPr sz="1200" i="1" spc="225" dirty="0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rgbClr val="212121"/>
                </a:solidFill>
                <a:latin typeface="Times New Roman"/>
                <a:cs typeface="Times New Roman"/>
              </a:rPr>
              <a:t>ecosistemas</a:t>
            </a:r>
            <a:r>
              <a:rPr sz="1200" i="1" spc="229" dirty="0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rgbClr val="212121"/>
                </a:solidFill>
                <a:latin typeface="Times New Roman"/>
                <a:cs typeface="Times New Roman"/>
              </a:rPr>
              <a:t>digitales</a:t>
            </a:r>
            <a:r>
              <a:rPr sz="1200" i="1" spc="225" dirty="0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rgbClr val="212121"/>
                </a:solidFill>
                <a:latin typeface="Times New Roman"/>
                <a:cs typeface="Times New Roman"/>
              </a:rPr>
              <a:t>como</a:t>
            </a:r>
            <a:r>
              <a:rPr sz="1200" i="1" spc="225" dirty="0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rgbClr val="212121"/>
                </a:solidFill>
                <a:latin typeface="Times New Roman"/>
                <a:cs typeface="Times New Roman"/>
              </a:rPr>
              <a:t>modelo</a:t>
            </a:r>
            <a:r>
              <a:rPr sz="1200" i="1" spc="229" dirty="0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rgbClr val="212121"/>
                </a:solidFill>
                <a:latin typeface="Times New Roman"/>
                <a:cs typeface="Times New Roman"/>
              </a:rPr>
              <a:t>productivo</a:t>
            </a:r>
            <a:r>
              <a:rPr sz="1200" i="1" spc="235" dirty="0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rgbClr val="212121"/>
                </a:solidFill>
                <a:latin typeface="Times New Roman"/>
                <a:cs typeface="Times New Roman"/>
              </a:rPr>
              <a:t>en</a:t>
            </a:r>
            <a:r>
              <a:rPr sz="1200" i="1" spc="229" dirty="0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rgbClr val="212121"/>
                </a:solidFill>
                <a:latin typeface="Times New Roman"/>
                <a:cs typeface="Times New Roman"/>
              </a:rPr>
              <a:t>las</a:t>
            </a:r>
            <a:r>
              <a:rPr sz="1200" i="1" spc="229" dirty="0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rgbClr val="212121"/>
                </a:solidFill>
                <a:latin typeface="Times New Roman"/>
                <a:cs typeface="Times New Roman"/>
              </a:rPr>
              <a:t>nuevas</a:t>
            </a:r>
            <a:r>
              <a:rPr sz="1200" i="1" spc="229" dirty="0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rgbClr val="212121"/>
                </a:solidFill>
                <a:latin typeface="Times New Roman"/>
                <a:cs typeface="Times New Roman"/>
              </a:rPr>
              <a:t>organizaciones </a:t>
            </a:r>
            <a:r>
              <a:rPr sz="1200" i="1" dirty="0">
                <a:solidFill>
                  <a:srgbClr val="212121"/>
                </a:solidFill>
                <a:latin typeface="Times New Roman"/>
                <a:cs typeface="Times New Roman"/>
              </a:rPr>
              <a:t>industriales</a:t>
            </a:r>
            <a:r>
              <a:rPr sz="1200" i="1" spc="-25" dirty="0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rgbClr val="212121"/>
                </a:solidFill>
                <a:latin typeface="Times New Roman"/>
                <a:cs typeface="Times New Roman"/>
              </a:rPr>
              <a:t>del</a:t>
            </a:r>
            <a:r>
              <a:rPr sz="1200" i="1" spc="-10" dirty="0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rgbClr val="212121"/>
                </a:solidFill>
                <a:latin typeface="Times New Roman"/>
                <a:cs typeface="Times New Roman"/>
              </a:rPr>
              <a:t>sector</a:t>
            </a:r>
            <a:r>
              <a:rPr sz="1200" i="1" spc="-5" dirty="0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rgbClr val="212121"/>
                </a:solidFill>
                <a:latin typeface="Times New Roman"/>
                <a:cs typeface="Times New Roman"/>
              </a:rPr>
              <a:t>telecomunicaciones.</a:t>
            </a:r>
            <a:r>
              <a:rPr sz="1200" i="1" spc="20" dirty="0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rgbClr val="212121"/>
                </a:solidFill>
                <a:latin typeface="Times New Roman"/>
                <a:cs typeface="Times New Roman"/>
              </a:rPr>
              <a:t>(Tesis </a:t>
            </a:r>
            <a:r>
              <a:rPr sz="1200" dirty="0">
                <a:solidFill>
                  <a:srgbClr val="212121"/>
                </a:solidFill>
                <a:latin typeface="Times New Roman"/>
                <a:cs typeface="Times New Roman"/>
              </a:rPr>
              <a:t>Doctoral). Caracas.</a:t>
            </a:r>
            <a:r>
              <a:rPr sz="1200" spc="10" dirty="0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rgbClr val="212121"/>
                </a:solidFill>
                <a:latin typeface="Times New Roman"/>
                <a:cs typeface="Times New Roman"/>
              </a:rPr>
              <a:t>UNESR</a:t>
            </a:r>
            <a:r>
              <a:rPr sz="1200" spc="-25" dirty="0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rgbClr val="212121"/>
                </a:solidFill>
                <a:latin typeface="Times New Roman"/>
                <a:cs typeface="Times New Roman"/>
              </a:rPr>
              <a:t>-</a:t>
            </a:r>
            <a:r>
              <a:rPr sz="1200" spc="-15" dirty="0">
                <a:solidFill>
                  <a:srgbClr val="21212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rgbClr val="212121"/>
                </a:solidFill>
                <a:latin typeface="Times New Roman"/>
                <a:cs typeface="Times New Roman"/>
              </a:rPr>
              <a:t>NREAC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83400"/>
              </a:lnSpc>
              <a:spcBef>
                <a:spcPts val="1200"/>
              </a:spcBef>
            </a:pPr>
            <a:r>
              <a:rPr sz="1200" dirty="0">
                <a:latin typeface="Times New Roman"/>
                <a:cs typeface="Times New Roman"/>
              </a:rPr>
              <a:t>Centeno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Monterrey,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(2010).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papel</a:t>
            </a:r>
            <a:r>
              <a:rPr sz="1200" i="1" spc="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consejos</a:t>
            </a:r>
            <a:r>
              <a:rPr sz="1200" i="1" spc="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comunales</a:t>
            </a:r>
            <a:r>
              <a:rPr sz="1200" i="1" spc="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agendación</a:t>
            </a:r>
            <a:r>
              <a:rPr sz="1200" i="1" spc="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toma</a:t>
            </a:r>
            <a:r>
              <a:rPr sz="1200" i="1" spc="85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de </a:t>
            </a:r>
            <a:r>
              <a:rPr sz="1200" i="1" dirty="0">
                <a:latin typeface="Times New Roman"/>
                <a:cs typeface="Times New Roman"/>
              </a:rPr>
              <a:t>decisiones</a:t>
            </a:r>
            <a:r>
              <a:rPr sz="1200" i="1" spc="3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3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3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políticas</a:t>
            </a:r>
            <a:r>
              <a:rPr sz="1200" i="1" spc="3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públicas</a:t>
            </a:r>
            <a:r>
              <a:rPr sz="1200" i="1" spc="3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locales</a:t>
            </a:r>
            <a:r>
              <a:rPr sz="1200" i="1" spc="3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3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Venezuela.</a:t>
            </a:r>
            <a:r>
              <a:rPr sz="1200" i="1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Tesis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doctoral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spc="-10" dirty="0">
                <a:latin typeface="Times New Roman"/>
                <a:cs typeface="Times New Roman"/>
              </a:rPr>
              <a:t>Monterrey.</a:t>
            </a:r>
            <a:r>
              <a:rPr sz="1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México.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ts val="1200"/>
              </a:lnSpc>
              <a:spcBef>
                <a:spcPts val="1200"/>
              </a:spcBef>
            </a:pPr>
            <a:r>
              <a:rPr sz="1200" dirty="0">
                <a:latin typeface="Times New Roman"/>
                <a:cs typeface="Times New Roman"/>
              </a:rPr>
              <a:t>Márquez,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Olivar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Rodríguez,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(2012).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Modalidades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participación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gestión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3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Consejos </a:t>
            </a:r>
            <a:r>
              <a:rPr sz="1200" i="1" dirty="0">
                <a:latin typeface="Times New Roman"/>
                <a:cs typeface="Times New Roman"/>
              </a:rPr>
              <a:t>Comunales</a:t>
            </a:r>
            <a:r>
              <a:rPr sz="1200" i="1" spc="1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municipio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San</a:t>
            </a:r>
            <a:r>
              <a:rPr sz="1200" i="1" spc="1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Francisco</a:t>
            </a:r>
            <a:r>
              <a:rPr sz="1200" i="1" spc="1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estado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Zulia,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Venezuela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RCS.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Vol.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XVIII,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N°2, </a:t>
            </a:r>
            <a:r>
              <a:rPr sz="1200" dirty="0">
                <a:latin typeface="Times New Roman"/>
                <a:cs typeface="Times New Roman"/>
              </a:rPr>
              <a:t>junio.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FACES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LUZ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Martínez,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Ciencia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arte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metodología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cualitativa.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1ra.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México: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Trillas.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Mas,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(2007).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Desarrollo</a:t>
            </a:r>
            <a:r>
              <a:rPr sz="1200" i="1" spc="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Tecnoendógeno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Ensayos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endógeno.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Caracas</a:t>
            </a:r>
            <a:endParaRPr sz="120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  <a:spcBef>
                <a:spcPts val="5"/>
              </a:spcBef>
            </a:pPr>
            <a:r>
              <a:rPr sz="1200" spc="-20" dirty="0">
                <a:latin typeface="Times New Roman"/>
                <a:cs typeface="Times New Roman"/>
              </a:rPr>
              <a:t>Venezuela.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Editorial</a:t>
            </a:r>
            <a:r>
              <a:rPr sz="1200" spc="-10" dirty="0">
                <a:latin typeface="Times New Roman"/>
                <a:cs typeface="Times New Roman"/>
              </a:rPr>
              <a:t> Panapo.</a:t>
            </a:r>
            <a:endParaRPr sz="120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ts val="1200"/>
              </a:lnSpc>
              <a:spcBef>
                <a:spcPts val="1200"/>
              </a:spcBef>
            </a:pPr>
            <a:r>
              <a:rPr sz="1200" dirty="0">
                <a:latin typeface="Times New Roman"/>
                <a:cs typeface="Times New Roman"/>
              </a:rPr>
              <a:t>Strauss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Corbin,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(2002).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Bases</a:t>
            </a:r>
            <a:r>
              <a:rPr sz="1200" i="1" spc="1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Investigación</a:t>
            </a:r>
            <a:r>
              <a:rPr sz="1200" i="1" spc="1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cualitativa.</a:t>
            </a:r>
            <a:r>
              <a:rPr sz="1200" i="1" spc="1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Técnicas</a:t>
            </a:r>
            <a:r>
              <a:rPr sz="1200" i="1" spc="1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1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procedimientos</a:t>
            </a:r>
            <a:r>
              <a:rPr sz="1200" i="1" spc="185" dirty="0">
                <a:latin typeface="Times New Roman"/>
                <a:cs typeface="Times New Roman"/>
              </a:rPr>
              <a:t> </a:t>
            </a:r>
            <a:r>
              <a:rPr sz="1200" i="1" spc="-20" dirty="0">
                <a:latin typeface="Times New Roman"/>
                <a:cs typeface="Times New Roman"/>
              </a:rPr>
              <a:t>para </a:t>
            </a:r>
            <a:r>
              <a:rPr sz="1200" i="1" spc="-10" dirty="0">
                <a:latin typeface="Times New Roman"/>
                <a:cs typeface="Times New Roman"/>
              </a:rPr>
              <a:t>desarrollar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 teoría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fundamentada</a:t>
            </a:r>
            <a:r>
              <a:rPr sz="1200" spc="-10" dirty="0">
                <a:latin typeface="Times New Roman"/>
                <a:cs typeface="Times New Roman"/>
              </a:rPr>
              <a:t>.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Antioquia: Universidad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Antioquia.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ts val="1200"/>
              </a:lnSpc>
              <a:spcBef>
                <a:spcPts val="1200"/>
              </a:spcBef>
            </a:pPr>
            <a:r>
              <a:rPr sz="1200" dirty="0">
                <a:latin typeface="Times New Roman"/>
                <a:cs typeface="Times New Roman"/>
              </a:rPr>
              <a:t>Tovar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Viñoles,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D.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(2015).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Uso</a:t>
            </a:r>
            <a:r>
              <a:rPr sz="1200" i="1" spc="4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4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409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tecnologías</a:t>
            </a:r>
            <a:r>
              <a:rPr sz="1200" i="1" spc="409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4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información</a:t>
            </a:r>
            <a:r>
              <a:rPr sz="1200" i="1" spc="4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4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comunicación</a:t>
            </a:r>
            <a:r>
              <a:rPr sz="1200" i="1" spc="4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405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la </a:t>
            </a:r>
            <a:r>
              <a:rPr sz="1200" i="1" dirty="0">
                <a:latin typeface="Times New Roman"/>
                <a:cs typeface="Times New Roman"/>
              </a:rPr>
              <a:t>elaboración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proyectos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sociales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consejos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comunales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QUÓRUM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Vol.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12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Nº </a:t>
            </a:r>
            <a:r>
              <a:rPr sz="1200" dirty="0">
                <a:latin typeface="Times New Roman"/>
                <a:cs typeface="Times New Roman"/>
              </a:rPr>
              <a:t>2,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julio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diciembre.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pp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304-</a:t>
            </a:r>
            <a:r>
              <a:rPr sz="1200" dirty="0">
                <a:latin typeface="Times New Roman"/>
                <a:cs typeface="Times New Roman"/>
              </a:rPr>
              <a:t>326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 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Zulia.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ts val="1200"/>
              </a:lnSpc>
              <a:spcBef>
                <a:spcPts val="1200"/>
              </a:spcBef>
            </a:pPr>
            <a:r>
              <a:rPr sz="1200" dirty="0">
                <a:latin typeface="Times New Roman"/>
                <a:cs typeface="Times New Roman"/>
              </a:rPr>
              <a:t>Zambrano,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Desarrollo</a:t>
            </a:r>
            <a:r>
              <a:rPr sz="1200" i="1" spc="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endógeno</a:t>
            </a:r>
            <a:r>
              <a:rPr sz="1200" i="1" spc="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socialista</a:t>
            </a:r>
            <a:r>
              <a:rPr sz="1200" i="1" spc="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defensa</a:t>
            </a:r>
            <a:r>
              <a:rPr sz="1200" i="1" spc="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popular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consejos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comunales.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Caracas.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Corporación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Marca.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54353" y="8256658"/>
            <a:ext cx="441706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48590" marR="5080" indent="-136525">
              <a:lnSpc>
                <a:spcPts val="1400"/>
              </a:lnSpc>
              <a:spcBef>
                <a:spcPts val="50"/>
              </a:spcBef>
            </a:pPr>
            <a:r>
              <a:rPr sz="1200" b="1" spc="-10" dirty="0">
                <a:latin typeface="Times New Roman"/>
                <a:cs typeface="Times New Roman"/>
              </a:rPr>
              <a:t>Empoderamiento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Criterios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Usabilidad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Utilidad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Tecnológica </a:t>
            </a:r>
            <a:r>
              <a:rPr sz="1200" b="1" dirty="0">
                <a:latin typeface="Times New Roman"/>
                <a:cs typeface="Times New Roman"/>
              </a:rPr>
              <a:t>como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Elementos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Inclusión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Gestión</a:t>
            </a:r>
            <a:r>
              <a:rPr sz="1200" b="1" spc="-10" dirty="0">
                <a:latin typeface="Times New Roman"/>
                <a:cs typeface="Times New Roman"/>
              </a:rPr>
              <a:t> Comunitaria.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82951" y="8773904"/>
            <a:ext cx="168338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Jesus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Brito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5473" rIns="0" bIns="0" rtlCol="0">
            <a:spAutoFit/>
          </a:bodyPr>
          <a:lstStyle/>
          <a:p>
            <a:pPr marL="14668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150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4382511F-AA29-9917-63D0-B07DBA5E7562}"/>
              </a:ext>
            </a:extLst>
          </p:cNvPr>
          <p:cNvGrpSpPr/>
          <p:nvPr/>
        </p:nvGrpSpPr>
        <p:grpSpPr>
          <a:xfrm>
            <a:off x="109728" y="123189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597D285A-61B3-4177-4E3A-9CB72F42A65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832BA521-A8DF-B267-B766-47EE5ED9BE5D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F8628223-43EE-F192-CE6F-2E3782F2FDB7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77D279EB-97F1-A624-77D6-6D35F8898C2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87225A46-7D9B-8B24-E84B-9E3E75476A5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D961D9BC-0CEE-E295-65CA-09F694651BD7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7F1A2D54-EA27-39E0-A249-872685CED55F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7EBA7F4E-E6A6-96E3-1FF1-82A309244BD6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197353"/>
            <a:ext cx="6647815" cy="5835650"/>
            <a:chOff x="105155" y="3197353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197353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216300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216300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234695"/>
            <a:ext cx="6228715" cy="2994660"/>
            <a:chOff x="320929" y="234695"/>
            <a:chExt cx="6228715" cy="299466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0" y="646328"/>
                  </a:moveTo>
                  <a:lnTo>
                    <a:pt x="6202934" y="646328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46328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2123668"/>
              <a:ext cx="6203315" cy="1092835"/>
            </a:xfrm>
            <a:custGeom>
              <a:avLst/>
              <a:gdLst/>
              <a:ahLst/>
              <a:cxnLst/>
              <a:rect l="l" t="t" r="r" b="b"/>
              <a:pathLst>
                <a:path w="6203315" h="1092835">
                  <a:moveTo>
                    <a:pt x="6202934" y="0"/>
                  </a:moveTo>
                  <a:lnTo>
                    <a:pt x="0" y="0"/>
                  </a:lnTo>
                  <a:lnTo>
                    <a:pt x="0" y="1092606"/>
                  </a:lnTo>
                  <a:lnTo>
                    <a:pt x="6202934" y="1092606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668"/>
              <a:ext cx="6203315" cy="1092835"/>
            </a:xfrm>
            <a:custGeom>
              <a:avLst/>
              <a:gdLst/>
              <a:ahLst/>
              <a:cxnLst/>
              <a:rect l="l" t="t" r="r" b="b"/>
              <a:pathLst>
                <a:path w="6203315" h="1092835">
                  <a:moveTo>
                    <a:pt x="0" y="1092606"/>
                  </a:moveTo>
                  <a:lnTo>
                    <a:pt x="6202934" y="1092606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1092606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229006" y="1550923"/>
            <a:ext cx="6428105" cy="74866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6350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Ing.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Keyla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Torrealba</a:t>
            </a:r>
            <a:endParaRPr sz="1200" dirty="0">
              <a:latin typeface="Times New Roman"/>
              <a:cs typeface="Times New Roman"/>
            </a:endParaRPr>
          </a:p>
          <a:p>
            <a:pPr marL="860425" marR="867410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Universidad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Centroccidental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“Lisandro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Alvarado”. (UCLA)-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Venezuela) </a:t>
            </a:r>
            <a:r>
              <a:rPr sz="1200" b="1" dirty="0">
                <a:latin typeface="Times New Roman"/>
                <a:cs typeface="Times New Roman"/>
              </a:rPr>
              <a:t>Correo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Electrónico</a:t>
            </a: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:</a:t>
            </a:r>
            <a:r>
              <a:rPr sz="1200" b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keyla_torrealba@yahoo.com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95580" marR="201295" algn="just">
              <a:lnSpc>
                <a:spcPct val="100000"/>
              </a:lnSpc>
              <a:spcBef>
                <a:spcPts val="420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30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</a:t>
            </a:r>
            <a:r>
              <a:rPr sz="1100" b="1" spc="29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este</a:t>
            </a:r>
            <a:r>
              <a:rPr sz="1100" b="1" spc="30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artículo:</a:t>
            </a:r>
            <a:r>
              <a:rPr sz="1100" b="1" spc="29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Keyla</a:t>
            </a:r>
            <a:r>
              <a:rPr sz="1100" b="1" spc="30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Torrealba</a:t>
            </a:r>
            <a:r>
              <a:rPr sz="1100" b="1" spc="30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30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</a:t>
            </a:r>
            <a:r>
              <a:rPr sz="1050" b="1" dirty="0">
                <a:latin typeface="Times New Roman"/>
                <a:cs typeface="Times New Roman"/>
              </a:rPr>
              <a:t>Actualización</a:t>
            </a:r>
            <a:r>
              <a:rPr sz="1050" b="1" spc="29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del</a:t>
            </a:r>
            <a:r>
              <a:rPr sz="1050" b="1" spc="27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Diseño</a:t>
            </a:r>
            <a:r>
              <a:rPr sz="1050" b="1" spc="29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Instruccional</a:t>
            </a:r>
            <a:r>
              <a:rPr sz="1050" b="1" spc="29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290" dirty="0">
                <a:latin typeface="Times New Roman"/>
                <a:cs typeface="Times New Roman"/>
              </a:rPr>
              <a:t> </a:t>
            </a:r>
            <a:r>
              <a:rPr sz="1050" b="1" spc="-25" dirty="0">
                <a:latin typeface="Times New Roman"/>
                <a:cs typeface="Times New Roman"/>
              </a:rPr>
              <a:t>la </a:t>
            </a:r>
            <a:r>
              <a:rPr sz="1050" b="1" dirty="0">
                <a:latin typeface="Times New Roman"/>
                <a:cs typeface="Times New Roman"/>
              </a:rPr>
              <a:t>Asignatura</a:t>
            </a:r>
            <a:r>
              <a:rPr sz="1050" b="1" spc="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Introducción</a:t>
            </a:r>
            <a:r>
              <a:rPr sz="1050" b="1" spc="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</a:t>
            </a:r>
            <a:r>
              <a:rPr sz="1050" b="1" spc="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Computación</a:t>
            </a:r>
            <a:r>
              <a:rPr sz="1050" b="1" spc="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del</a:t>
            </a:r>
            <a:r>
              <a:rPr sz="1050" b="1" spc="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II</a:t>
            </a:r>
            <a:r>
              <a:rPr sz="1050" b="1" spc="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Semestre</a:t>
            </a:r>
            <a:r>
              <a:rPr sz="1050" b="1" spc="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Enfermería</a:t>
            </a:r>
            <a:r>
              <a:rPr sz="1050" b="1" spc="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del Decanato</a:t>
            </a:r>
            <a:r>
              <a:rPr sz="1050" b="1" spc="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Ciencias</a:t>
            </a:r>
            <a:r>
              <a:rPr sz="1050" b="1" spc="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20" dirty="0">
                <a:latin typeface="Times New Roman"/>
                <a:cs typeface="Times New Roman"/>
              </a:rPr>
              <a:t> </a:t>
            </a:r>
            <a:r>
              <a:rPr sz="1050" b="1" spc="-25" dirty="0">
                <a:latin typeface="Times New Roman"/>
                <a:cs typeface="Times New Roman"/>
              </a:rPr>
              <a:t>la </a:t>
            </a:r>
            <a:r>
              <a:rPr sz="1050" b="1" dirty="0">
                <a:latin typeface="Times New Roman"/>
                <a:cs typeface="Times New Roman"/>
              </a:rPr>
              <a:t>Salud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UCLA,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Barquisimeto,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Estado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Lara”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</a:t>
            </a:r>
            <a:r>
              <a:rPr sz="1050" b="1" spc="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(1-</a:t>
            </a:r>
            <a:r>
              <a:rPr sz="1050" b="1" spc="-25" dirty="0">
                <a:latin typeface="Times New Roman"/>
                <a:cs typeface="Times New Roman"/>
              </a:rPr>
              <a:t>14)</a:t>
            </a:r>
            <a:endParaRPr sz="1050" dirty="0">
              <a:latin typeface="Times New Roman"/>
              <a:cs typeface="Times New Roman"/>
            </a:endParaRPr>
          </a:p>
          <a:p>
            <a:pPr marL="239395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2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Septiembre</a:t>
            </a:r>
            <a:r>
              <a:rPr sz="1100" b="1" spc="2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193040" algn="ctr">
              <a:lnSpc>
                <a:spcPct val="100000"/>
              </a:lnSpc>
              <a:tabLst>
                <a:tab pos="1485900" algn="l"/>
              </a:tabLst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24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Octubre</a:t>
            </a:r>
            <a:r>
              <a:rPr sz="1100" b="1" dirty="0">
                <a:latin typeface="Times New Roman"/>
                <a:cs typeface="Times New Roman"/>
              </a:rPr>
              <a:t>	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19304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2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2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500380" marR="97155" indent="-487680">
              <a:lnSpc>
                <a:spcPts val="1280"/>
              </a:lnSpc>
              <a:spcBef>
                <a:spcPts val="665"/>
              </a:spcBef>
            </a:pPr>
            <a:r>
              <a:rPr sz="1100" b="1" dirty="0">
                <a:latin typeface="Times New Roman"/>
                <a:cs typeface="Times New Roman"/>
              </a:rPr>
              <a:t>Actualización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Diseño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Instruccional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 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Asignatura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Introducción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Computación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II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Semestre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de </a:t>
            </a:r>
            <a:r>
              <a:rPr sz="1100" b="1" dirty="0">
                <a:latin typeface="Times New Roman"/>
                <a:cs typeface="Times New Roman"/>
              </a:rPr>
              <a:t>Enfermería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Decanato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Ciencias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Salud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UCLA,</a:t>
            </a:r>
            <a:r>
              <a:rPr sz="1100" b="1" spc="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Barquisimeto,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Estado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Lara</a:t>
            </a:r>
            <a:endParaRPr sz="1100" dirty="0">
              <a:latin typeface="Times New Roman"/>
              <a:cs typeface="Times New Roman"/>
            </a:endParaRPr>
          </a:p>
          <a:p>
            <a:pPr marL="9525" algn="ctr">
              <a:lnSpc>
                <a:spcPct val="100000"/>
              </a:lnSpc>
              <a:spcBef>
                <a:spcPts val="509"/>
              </a:spcBef>
            </a:pPr>
            <a:r>
              <a:rPr sz="1200" b="1" spc="-10" dirty="0">
                <a:latin typeface="Times New Roman"/>
                <a:cs typeface="Times New Roman"/>
              </a:rPr>
              <a:t>RESUMEN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2286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tuvo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finalidad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actualizar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instruccional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“Introducción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Computación”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(IC)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adscrita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semestre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Enfermería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Decanato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Centroccidental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“Lisandro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Alvarado”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(UCLA), </a:t>
            </a:r>
            <a:r>
              <a:rPr sz="1200" dirty="0">
                <a:latin typeface="Times New Roman"/>
                <a:cs typeface="Times New Roman"/>
              </a:rPr>
              <a:t>puesto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vienen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observando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debilidades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concernientes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cubrir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requerimiento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formación.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llevó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factible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constructivista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aplicando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modelo </a:t>
            </a:r>
            <a:r>
              <a:rPr sz="1200" dirty="0">
                <a:latin typeface="Times New Roman"/>
                <a:cs typeface="Times New Roman"/>
              </a:rPr>
              <a:t>instruccional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Escontrela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propuesta.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estuvo conformada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cuarenta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seis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(46)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estudiantes.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utilizó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cuestionario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datos,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analizados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interpretados,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permitieron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proponer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asignatura,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referentes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sentidas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equipo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normativas, </a:t>
            </a:r>
            <a:r>
              <a:rPr sz="1200" dirty="0">
                <a:latin typeface="Times New Roman"/>
                <a:cs typeface="Times New Roman"/>
              </a:rPr>
              <a:t>lineamientos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institucionales,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requerimientos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evidenciados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estudiantes.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permitieron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reflexionar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aprendices,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asignación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promuevan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reflexivo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(TIC)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Enfermería,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fiabilidad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información, </a:t>
            </a:r>
            <a:r>
              <a:rPr sz="1200" dirty="0">
                <a:latin typeface="Times New Roman"/>
                <a:cs typeface="Times New Roman"/>
              </a:rPr>
              <a:t>derecho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propiedad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intelectual,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seleccionar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válidas, </a:t>
            </a:r>
            <a:r>
              <a:rPr sz="1200" dirty="0">
                <a:latin typeface="Times New Roman"/>
                <a:cs typeface="Times New Roman"/>
              </a:rPr>
              <a:t>confiables,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actualizadas;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producciones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digitales,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web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publicar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interactuar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esta.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reorientó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objetivo </a:t>
            </a:r>
            <a:r>
              <a:rPr sz="1200" dirty="0">
                <a:latin typeface="Times New Roman"/>
                <a:cs typeface="Times New Roman"/>
              </a:rPr>
              <a:t>instruccional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gestionar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utilizando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herramienta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optimización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Enfermería, </a:t>
            </a:r>
            <a:r>
              <a:rPr sz="1200" dirty="0">
                <a:latin typeface="Times New Roman"/>
                <a:cs typeface="Times New Roman"/>
              </a:rPr>
              <a:t>aplicando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éticos,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morales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humanísticos.</a:t>
            </a:r>
            <a:r>
              <a:rPr sz="1200" spc="3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rediseñado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programa </a:t>
            </a:r>
            <a:r>
              <a:rPr sz="1200" dirty="0">
                <a:latin typeface="Times New Roman"/>
                <a:cs typeface="Times New Roman"/>
              </a:rPr>
              <a:t>instruccional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actualizó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el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Virtual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asignatura.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22860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Descriptores:</a:t>
            </a:r>
            <a:r>
              <a:rPr sz="1200" b="1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Virtual,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Enfermería,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Instruccional,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spc="-50" dirty="0">
                <a:latin typeface="Times New Roman"/>
                <a:cs typeface="Times New Roman"/>
              </a:rPr>
              <a:t>y</a:t>
            </a:r>
            <a:endParaRPr sz="1200" dirty="0">
              <a:latin typeface="Times New Roman"/>
              <a:cs typeface="Times New Roman"/>
            </a:endParaRPr>
          </a:p>
          <a:p>
            <a:pPr marL="22860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Comunicación,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Alfabetización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Digital</a:t>
            </a:r>
            <a:endParaRPr sz="1200" dirty="0">
              <a:latin typeface="Times New Roman"/>
              <a:cs typeface="Times New Roman"/>
            </a:endParaRPr>
          </a:p>
          <a:p>
            <a:pPr marL="22860" marR="5715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Reseña Biográfica: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Ingeniero-</a:t>
            </a:r>
            <a:r>
              <a:rPr sz="1200" dirty="0">
                <a:latin typeface="Times New Roman"/>
                <a:cs typeface="Times New Roman"/>
              </a:rPr>
              <a:t>Profesora 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Informática.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Asistente Decanato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Salud,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Centroccidental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“Lisandro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Alvarado”.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653153" y="142938"/>
            <a:ext cx="1805304" cy="893889"/>
          </a:xfrm>
          <a:prstGeom prst="rect">
            <a:avLst/>
          </a:prstGeom>
        </p:spPr>
      </p:pic>
      <p:sp>
        <p:nvSpPr>
          <p:cNvPr id="32" name="object 32"/>
          <p:cNvSpPr txBox="1"/>
          <p:nvPr/>
        </p:nvSpPr>
        <p:spPr>
          <a:xfrm>
            <a:off x="6538341" y="8939106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151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29BEAA32-FC47-9EAA-146D-7AF70FD93F89}"/>
              </a:ext>
            </a:extLst>
          </p:cNvPr>
          <p:cNvGrpSpPr/>
          <p:nvPr/>
        </p:nvGrpSpPr>
        <p:grpSpPr>
          <a:xfrm>
            <a:off x="83819" y="74940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DD9933FF-6A8F-6A0C-FC41-46E823273D2B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2A3862E4-04D4-7E7F-B0F4-B0E10DD3EEE4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1FFEFB85-FA7F-1C17-F212-24EEB446CD54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DDEC33A0-1D38-FD65-3227-4FA77BCA486D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1CBA9DA9-3D30-04B7-BB03-3758473D7281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A408CB64-603C-291F-0734-C3D3ADD71E2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C49B21FD-E02A-33E3-4E40-769CD869D794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F9A7FF3D-EB48-97A3-90BA-19606FD572E3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258311"/>
            <a:ext cx="6647815" cy="5834380"/>
            <a:chOff x="105155" y="3258311"/>
            <a:chExt cx="6647815" cy="583438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258311"/>
              <a:ext cx="6647687" cy="5833872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275827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275827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4611" y="234695"/>
            <a:ext cx="6212205" cy="1934210"/>
            <a:chOff x="324611" y="234695"/>
            <a:chExt cx="6212205" cy="193421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8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33629" y="1522069"/>
            <a:ext cx="6203315" cy="601980"/>
          </a:xfrm>
          <a:prstGeom prst="rect">
            <a:avLst/>
          </a:prstGeom>
          <a:solidFill>
            <a:srgbClr val="FFFFFF"/>
          </a:solidFill>
          <a:ln w="25400">
            <a:solidFill>
              <a:srgbClr val="5BD078"/>
            </a:solidFill>
          </a:ln>
        </p:spPr>
        <p:txBody>
          <a:bodyPr vert="horz" wrap="square" lIns="0" tIns="41275" rIns="0" bIns="0" rtlCol="0">
            <a:spAutoFit/>
          </a:bodyPr>
          <a:lstStyle/>
          <a:p>
            <a:pPr marL="635" algn="ctr">
              <a:lnSpc>
                <a:spcPct val="100000"/>
              </a:lnSpc>
              <a:spcBef>
                <a:spcPts val="325"/>
              </a:spcBef>
            </a:pPr>
            <a:r>
              <a:rPr sz="1200" b="1" dirty="0">
                <a:latin typeface="Times New Roman"/>
                <a:cs typeface="Times New Roman"/>
              </a:rPr>
              <a:t>Ing.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Keyla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Torrealba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Western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"Lisandro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Alvarado".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(UCLA) -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Venezuela)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Email: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keyla_torrealba@yahoo.com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333629" y="2123770"/>
            <a:ext cx="6203315" cy="1108075"/>
          </a:xfrm>
          <a:custGeom>
            <a:avLst/>
            <a:gdLst/>
            <a:ahLst/>
            <a:cxnLst/>
            <a:rect l="l" t="t" r="r" b="b"/>
            <a:pathLst>
              <a:path w="6203315" h="1108075">
                <a:moveTo>
                  <a:pt x="6202934" y="0"/>
                </a:moveTo>
                <a:lnTo>
                  <a:pt x="0" y="0"/>
                </a:lnTo>
                <a:lnTo>
                  <a:pt x="0" y="1107998"/>
                </a:lnTo>
                <a:lnTo>
                  <a:pt x="6202934" y="1107998"/>
                </a:lnTo>
                <a:lnTo>
                  <a:pt x="620293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333629" y="2123770"/>
            <a:ext cx="6203315" cy="1108075"/>
          </a:xfrm>
          <a:prstGeom prst="rect">
            <a:avLst/>
          </a:prstGeom>
          <a:ln w="25400">
            <a:solidFill>
              <a:srgbClr val="5BD078"/>
            </a:solidFill>
          </a:ln>
        </p:spPr>
        <p:txBody>
          <a:bodyPr vert="horz" wrap="square" lIns="0" tIns="41910" rIns="0" bIns="0" rtlCol="0">
            <a:spAutoFit/>
          </a:bodyPr>
          <a:lstStyle/>
          <a:p>
            <a:pPr marL="91440" marR="83185" algn="just">
              <a:lnSpc>
                <a:spcPct val="100000"/>
              </a:lnSpc>
              <a:spcBef>
                <a:spcPts val="330"/>
              </a:spcBef>
            </a:pPr>
            <a:r>
              <a:rPr sz="1100" b="1" dirty="0">
                <a:latin typeface="Times New Roman"/>
                <a:cs typeface="Times New Roman"/>
              </a:rPr>
              <a:t>How</a:t>
            </a:r>
            <a:r>
              <a:rPr sz="1100" b="1" spc="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cite</a:t>
            </a:r>
            <a:r>
              <a:rPr sz="1100" b="1" spc="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this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article:</a:t>
            </a:r>
            <a:r>
              <a:rPr sz="1100" b="1" spc="5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Keyla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Torrealba</a:t>
            </a:r>
            <a:r>
              <a:rPr sz="1100" b="1" spc="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“Update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5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5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Instructional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Design</a:t>
            </a:r>
            <a:r>
              <a:rPr sz="1100" b="1" spc="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Subject </a:t>
            </a:r>
            <a:r>
              <a:rPr sz="1100" b="1" dirty="0">
                <a:latin typeface="Times New Roman"/>
                <a:cs typeface="Times New Roman"/>
              </a:rPr>
              <a:t>Introduction</a:t>
            </a:r>
            <a:r>
              <a:rPr sz="1100" b="1" spc="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Computing</a:t>
            </a:r>
            <a:r>
              <a:rPr sz="1100" b="1" spc="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II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Semester</a:t>
            </a:r>
            <a:r>
              <a:rPr sz="1100" b="1" spc="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Nursing</a:t>
            </a:r>
            <a:r>
              <a:rPr sz="1100" b="1" spc="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Dean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Health</a:t>
            </a:r>
            <a:r>
              <a:rPr sz="1100" b="1" spc="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Sciences</a:t>
            </a:r>
            <a:r>
              <a:rPr sz="1100" b="1" spc="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8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UCLA, </a:t>
            </a:r>
            <a:r>
              <a:rPr sz="1100" b="1" dirty="0">
                <a:latin typeface="Times New Roman"/>
                <a:cs typeface="Times New Roman"/>
              </a:rPr>
              <a:t>Barquisimeto,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Lara State”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(1-</a:t>
            </a:r>
            <a:r>
              <a:rPr sz="1100" b="1" spc="-25" dirty="0">
                <a:latin typeface="Times New Roman"/>
                <a:cs typeface="Times New Roman"/>
              </a:rPr>
              <a:t>14)</a:t>
            </a:r>
            <a:endParaRPr sz="1100">
              <a:latin typeface="Times New Roman"/>
              <a:cs typeface="Times New Roman"/>
            </a:endParaRPr>
          </a:p>
          <a:p>
            <a:pPr marL="253619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September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54825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50571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99440" y="3398265"/>
            <a:ext cx="6468745" cy="5400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08990" marR="43815" indent="-725805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Update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Instructional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Design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Subject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Introduction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Computing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II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Semester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of </a:t>
            </a:r>
            <a:r>
              <a:rPr sz="1200" b="1" dirty="0">
                <a:latin typeface="Times New Roman"/>
                <a:cs typeface="Times New Roman"/>
              </a:rPr>
              <a:t>Nursing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Dean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Health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Sciences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UCLA,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Barquisimeto,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Lara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State</a:t>
            </a:r>
            <a:endParaRPr sz="1200">
              <a:latin typeface="Times New Roman"/>
              <a:cs typeface="Times New Roman"/>
            </a:endParaRPr>
          </a:p>
          <a:p>
            <a:pPr marR="45720" algn="ctr">
              <a:lnSpc>
                <a:spcPct val="100000"/>
              </a:lnSpc>
              <a:spcBef>
                <a:spcPts val="755"/>
              </a:spcBef>
            </a:pPr>
            <a:r>
              <a:rPr sz="1200" b="1" spc="-10" dirty="0">
                <a:latin typeface="Times New Roman"/>
                <a:cs typeface="Times New Roman"/>
              </a:rPr>
              <a:t>ABSTRACT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1200">
              <a:latin typeface="Times New Roman"/>
              <a:cs typeface="Times New Roman"/>
            </a:endParaRPr>
          </a:p>
          <a:p>
            <a:pPr marL="36195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purpose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work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update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instructional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design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subject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"Introduction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to </a:t>
            </a:r>
            <a:r>
              <a:rPr sz="1200" dirty="0">
                <a:latin typeface="Times New Roman"/>
                <a:cs typeface="Times New Roman"/>
              </a:rPr>
              <a:t>Computing"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(IC)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assigned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second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semester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Nursing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career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Health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Sciences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Centroccidental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"Lisandro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Alvarado"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(UCLA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),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since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weaknesses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have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observed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concerning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competence,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must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covered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new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requirement.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 </a:t>
            </a:r>
            <a:r>
              <a:rPr sz="1200" dirty="0">
                <a:latin typeface="Times New Roman"/>
                <a:cs typeface="Times New Roman"/>
              </a:rPr>
              <a:t>investigation was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carried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out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within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modality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 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feasible project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 constructivist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dirty="0">
                <a:latin typeface="Times New Roman"/>
                <a:cs typeface="Times New Roman"/>
              </a:rPr>
              <a:t>applying 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Escontrela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instructional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basis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proposal.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sample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consisted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forty- </a:t>
            </a:r>
            <a:r>
              <a:rPr sz="1200" dirty="0">
                <a:latin typeface="Times New Roman"/>
                <a:cs typeface="Times New Roman"/>
              </a:rPr>
              <a:t>six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(46)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questionnaire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observation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were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techniques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obtain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data,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which </a:t>
            </a:r>
            <a:r>
              <a:rPr sz="1200" dirty="0">
                <a:latin typeface="Times New Roman"/>
                <a:cs typeface="Times New Roman"/>
              </a:rPr>
              <a:t>were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analyzed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interpreted,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allowed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propose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new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subject,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taking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as </a:t>
            </a:r>
            <a:r>
              <a:rPr sz="1200" dirty="0">
                <a:latin typeface="Times New Roman"/>
                <a:cs typeface="Times New Roman"/>
              </a:rPr>
              <a:t>references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felt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needs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teaching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team,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regulations,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institutional guidelines,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above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</a:t>
            </a:r>
            <a:r>
              <a:rPr sz="1200" spc="-10" dirty="0">
                <a:latin typeface="Times New Roman"/>
                <a:cs typeface="Times New Roman"/>
              </a:rPr>
              <a:t> training </a:t>
            </a:r>
            <a:r>
              <a:rPr sz="1200" dirty="0">
                <a:latin typeface="Times New Roman"/>
                <a:cs typeface="Times New Roman"/>
              </a:rPr>
              <a:t>requirements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evidenced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allowed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reflect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development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meaningful </a:t>
            </a:r>
            <a:r>
              <a:rPr sz="1200" dirty="0">
                <a:latin typeface="Times New Roman"/>
                <a:cs typeface="Times New Roman"/>
              </a:rPr>
              <a:t>learning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apprentices,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through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assignment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activities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related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their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environment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promote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critical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reflective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analysis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around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application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information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dirty="0">
                <a:latin typeface="Times New Roman"/>
                <a:cs typeface="Times New Roman"/>
              </a:rPr>
              <a:t>communication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technologies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ICT)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Nursing,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ethics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reliability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information, </a:t>
            </a:r>
            <a:r>
              <a:rPr sz="1200" dirty="0">
                <a:latin typeface="Times New Roman"/>
                <a:cs typeface="Times New Roman"/>
              </a:rPr>
              <a:t>copyright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intellectual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property,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selecting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valid,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reliable,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safe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updated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sources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information;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standards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proper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preparation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productions,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web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tools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publish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information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reoriented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instructional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objective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subject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towards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manage </a:t>
            </a:r>
            <a:r>
              <a:rPr sz="1200" dirty="0">
                <a:latin typeface="Times New Roman"/>
                <a:cs typeface="Times New Roman"/>
              </a:rPr>
              <a:t>information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using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ICT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tool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optimizing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academic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professional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practice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Nursing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area, </a:t>
            </a:r>
            <a:r>
              <a:rPr sz="1200" dirty="0">
                <a:latin typeface="Times New Roman"/>
                <a:cs typeface="Times New Roman"/>
              </a:rPr>
              <a:t>applying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ethical,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humanistic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principles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values.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Once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instructional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was </a:t>
            </a:r>
            <a:r>
              <a:rPr sz="1200" dirty="0">
                <a:latin typeface="Times New Roman"/>
                <a:cs typeface="Times New Roman"/>
              </a:rPr>
              <a:t>redesigned, the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Virtual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Classroom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subject was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updated.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36195" marR="762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Descriptors:</a:t>
            </a:r>
            <a:r>
              <a:rPr sz="1200" b="1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Virtual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Classroom,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Nursing,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Instructional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Design,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Information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Communication Technologies,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Literacy</a:t>
            </a:r>
            <a:endParaRPr sz="1200">
              <a:latin typeface="Times New Roman"/>
              <a:cs typeface="Times New Roman"/>
            </a:endParaRPr>
          </a:p>
          <a:p>
            <a:pPr marL="12700" marR="59055" algn="just">
              <a:lnSpc>
                <a:spcPct val="100000"/>
              </a:lnSpc>
              <a:spcBef>
                <a:spcPts val="855"/>
              </a:spcBef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229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Review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Computer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Engineer-</a:t>
            </a:r>
            <a:r>
              <a:rPr sz="1200" dirty="0">
                <a:latin typeface="Times New Roman"/>
                <a:cs typeface="Times New Roman"/>
              </a:rPr>
              <a:t>Professor.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Assistant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Professor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Dean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Health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Sciences,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Centroccidental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"Lisandro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Alvarado".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653153" y="142938"/>
            <a:ext cx="1805304" cy="893889"/>
          </a:xfrm>
          <a:prstGeom prst="rect">
            <a:avLst/>
          </a:prstGeom>
        </p:spPr>
      </p:pic>
      <p:sp>
        <p:nvSpPr>
          <p:cNvPr id="32" name="object 32"/>
          <p:cNvSpPr txBox="1"/>
          <p:nvPr/>
        </p:nvSpPr>
        <p:spPr>
          <a:xfrm>
            <a:off x="6389370" y="8939106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152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CB2D3BDC-57E9-C44B-193E-613DAB73F7B6}"/>
              </a:ext>
            </a:extLst>
          </p:cNvPr>
          <p:cNvGrpSpPr/>
          <p:nvPr/>
        </p:nvGrpSpPr>
        <p:grpSpPr>
          <a:xfrm>
            <a:off x="95986" y="109993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B4F3B08D-6A0C-9FEA-7412-F6C5888A6D86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14EB34FE-E379-8856-8363-496D9D45C301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F6BC229C-2ADA-07F9-91B8-8053A4633D18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2480CE6F-250F-938D-47F5-063906D8D3F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4E5FC01C-958D-0739-F584-1BCBA0DC8AA8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FEB8C909-2137-D0DE-AB01-B2BCBDC6C7A1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9421E9B6-EDAA-28C6-4166-A53841FE56DA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197158FC-D9BD-A8F3-05CB-E5326B57A0DB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81750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660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INTRODUCCIÓN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subsistema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modalidades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cuales </a:t>
            </a:r>
            <a:r>
              <a:rPr sz="1200" dirty="0">
                <a:latin typeface="Times New Roman"/>
                <a:cs typeface="Times New Roman"/>
              </a:rPr>
              <a:t>repercuten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indirectamente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buscando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adaptarse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denominada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(SI).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Distancia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(EaD)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incluyen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instruccionales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Aulas Virtuales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(AVA),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utilizadas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irse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ajustando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necesidades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requerimientos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institucional,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 </a:t>
            </a:r>
            <a:r>
              <a:rPr sz="1200" dirty="0">
                <a:latin typeface="Times New Roman"/>
                <a:cs typeface="Times New Roman"/>
              </a:rPr>
              <a:t>va</a:t>
            </a:r>
            <a:r>
              <a:rPr sz="1200" spc="-10" dirty="0">
                <a:latin typeface="Times New Roman"/>
                <a:cs typeface="Times New Roman"/>
              </a:rPr>
              <a:t> generando.</a:t>
            </a: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requerimientos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originarse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Guarro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(2012):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“La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digitalizada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entornos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virtuales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nuevo </a:t>
            </a:r>
            <a:r>
              <a:rPr sz="1200" dirty="0">
                <a:latin typeface="Times New Roman"/>
                <a:cs typeface="Times New Roman"/>
              </a:rPr>
              <a:t>ecosistema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hábitat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siglo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XXI”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(p.68).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estos </a:t>
            </a:r>
            <a:r>
              <a:rPr sz="1200" dirty="0">
                <a:latin typeface="Times New Roman"/>
                <a:cs typeface="Times New Roman"/>
              </a:rPr>
              <a:t>autores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subsisten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grupos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posean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publicar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consumir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 </a:t>
            </a:r>
            <a:r>
              <a:rPr sz="1200" dirty="0">
                <a:latin typeface="Times New Roman"/>
                <a:cs typeface="Times New Roman"/>
              </a:rPr>
              <a:t>exitosa,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desenvolverse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socializado.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Enfermería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ciudadano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siglo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XXI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capacitado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aprovechando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oportunidades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ello.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Decanato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(Cs)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(UCLA),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Aula </a:t>
            </a:r>
            <a:r>
              <a:rPr sz="1200" dirty="0">
                <a:latin typeface="Times New Roman"/>
                <a:cs typeface="Times New Roman"/>
              </a:rPr>
              <a:t>Virtual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(AVA)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IC,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imparte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 </a:t>
            </a:r>
            <a:r>
              <a:rPr sz="1200" dirty="0">
                <a:latin typeface="Times New Roman"/>
                <a:cs typeface="Times New Roman"/>
              </a:rPr>
              <a:t>semipresencial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semestre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Enfermería.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35" dirty="0">
                <a:latin typeface="Times New Roman"/>
                <a:cs typeface="Times New Roman"/>
              </a:rPr>
              <a:t>AVA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venido </a:t>
            </a:r>
            <a:r>
              <a:rPr sz="1200" dirty="0">
                <a:latin typeface="Times New Roman"/>
                <a:cs typeface="Times New Roman"/>
              </a:rPr>
              <a:t>ofreciendo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capacitarlos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habilidades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síntesis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resolución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manejo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computador,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aplicando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técnicos,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científicos,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éticos,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bioéticos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humanísticos.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embargo,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resultó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oportuno actualizar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80" dirty="0">
                <a:latin typeface="Times New Roman"/>
                <a:cs typeface="Times New Roman"/>
              </a:rPr>
              <a:t>AVA,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instruccional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estudiada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alternativa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factible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adaptación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IC,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normativas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institucionales,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equipo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requerimientos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evidenciados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enfermería,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-10" dirty="0">
                <a:latin typeface="Times New Roman"/>
                <a:cs typeface="Times New Roman"/>
              </a:rPr>
              <a:t> digital.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permitió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capacitar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enfermería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utilizar de forma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eficiente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producción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difusión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comunicarla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compartirla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socialmente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través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distintas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disponibles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web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2.0.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Arandojo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(2016) </a:t>
            </a:r>
            <a:r>
              <a:rPr sz="1200" dirty="0">
                <a:latin typeface="Times New Roman"/>
                <a:cs typeface="Times New Roman"/>
              </a:rPr>
              <a:t>indica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que: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enfermero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siglo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XXI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proporcionados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653153" y="142938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11681" y="8188580"/>
            <a:ext cx="4498975" cy="76009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065" marR="5080" indent="1270" algn="ctr">
              <a:lnSpc>
                <a:spcPts val="1320"/>
              </a:lnSpc>
              <a:spcBef>
                <a:spcPts val="25"/>
              </a:spcBef>
            </a:pPr>
            <a:r>
              <a:rPr sz="1100" b="1" dirty="0">
                <a:latin typeface="Times New Roman"/>
                <a:cs typeface="Times New Roman"/>
              </a:rPr>
              <a:t>Actualización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Diseño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Instruccional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Asignatura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Introducción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Computación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II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Semestre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Enfermería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Decanato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Ciencias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Salud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UCLA,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Barquisimeto,</a:t>
            </a:r>
            <a:r>
              <a:rPr sz="1100" b="1" spc="-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Estado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Lara</a:t>
            </a:r>
            <a:endParaRPr sz="11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439"/>
              </a:spcBef>
            </a:pPr>
            <a:r>
              <a:rPr sz="1200" b="1" dirty="0">
                <a:latin typeface="Times New Roman"/>
                <a:cs typeface="Times New Roman"/>
              </a:rPr>
              <a:t>Ing.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Keyla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Torrealba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116839">
              <a:lnSpc>
                <a:spcPts val="1410"/>
              </a:lnSpc>
            </a:pPr>
            <a:fld id="{81D60167-4931-47E6-BA6A-407CBD079E47}" type="slidenum">
              <a:rPr spc="-25" dirty="0"/>
              <a:t>153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C99A06BA-C193-63DC-3C72-DA12EB418BF2}"/>
              </a:ext>
            </a:extLst>
          </p:cNvPr>
          <p:cNvGrpSpPr/>
          <p:nvPr/>
        </p:nvGrpSpPr>
        <p:grpSpPr>
          <a:xfrm>
            <a:off x="79578" y="89371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637A37D0-25FD-3719-5BEB-EB1A89057244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C587C870-A519-C6CA-1647-0C54E1A30E84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654FABD3-9F2C-5ECE-91D8-3EA9A42B783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522ECC3F-69C1-FB6E-083A-15DFFEE427E2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8FB64C9E-41FF-61A2-BD5A-83484E0771B4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AC08C282-949A-F4AC-49D9-57C430939053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09458E4D-69C3-1F0D-FA1A-0B8FD0F14950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D5047F62-DC5B-C0F1-DB4E-37E91AEBF192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82385" cy="63531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723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180"/>
              </a:spcBef>
            </a:pPr>
            <a:endParaRPr sz="1200">
              <a:latin typeface="Arial"/>
              <a:cs typeface="Arial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nuevos </a:t>
            </a:r>
            <a:r>
              <a:rPr sz="1200" dirty="0">
                <a:latin typeface="Times New Roman"/>
                <a:cs typeface="Times New Roman"/>
              </a:rPr>
              <a:t>campos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TIC…”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39),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enfatizando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casi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exigencia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alfabetización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alfabetización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informacional.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solidFill>
                  <a:srgbClr val="000009"/>
                </a:solidFill>
                <a:latin typeface="Times New Roman"/>
                <a:cs typeface="Times New Roman"/>
              </a:rPr>
              <a:t>Con</a:t>
            </a:r>
            <a:r>
              <a:rPr sz="1200" spc="10" dirty="0">
                <a:solidFill>
                  <a:srgbClr val="000009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rgbClr val="000009"/>
                </a:solidFill>
                <a:latin typeface="Times New Roman"/>
                <a:cs typeface="Times New Roman"/>
              </a:rPr>
              <a:t>base</a:t>
            </a:r>
            <a:r>
              <a:rPr sz="1200" spc="10" dirty="0">
                <a:solidFill>
                  <a:srgbClr val="000009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rgbClr val="000009"/>
                </a:solidFill>
                <a:latin typeface="Times New Roman"/>
                <a:cs typeface="Times New Roman"/>
              </a:rPr>
              <a:t>en</a:t>
            </a:r>
            <a:r>
              <a:rPr sz="1200" spc="15" dirty="0">
                <a:solidFill>
                  <a:srgbClr val="000009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rgbClr val="000009"/>
                </a:solidFill>
                <a:latin typeface="Times New Roman"/>
                <a:cs typeface="Times New Roman"/>
              </a:rPr>
              <a:t>lo</a:t>
            </a:r>
            <a:r>
              <a:rPr sz="1200" spc="10" dirty="0">
                <a:solidFill>
                  <a:srgbClr val="000009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rgbClr val="000009"/>
                </a:solidFill>
                <a:latin typeface="Times New Roman"/>
                <a:cs typeface="Times New Roman"/>
              </a:rPr>
              <a:t>anterior,</a:t>
            </a:r>
            <a:r>
              <a:rPr sz="1200" spc="20" dirty="0">
                <a:solidFill>
                  <a:srgbClr val="000009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rgbClr val="000009"/>
                </a:solidFill>
                <a:latin typeface="Times New Roman"/>
                <a:cs typeface="Times New Roman"/>
              </a:rPr>
              <a:t>se</a:t>
            </a:r>
            <a:r>
              <a:rPr sz="1200" spc="5" dirty="0">
                <a:solidFill>
                  <a:srgbClr val="000009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rgbClr val="000009"/>
                </a:solidFill>
                <a:latin typeface="Times New Roman"/>
                <a:cs typeface="Times New Roman"/>
              </a:rPr>
              <a:t>propuso</a:t>
            </a:r>
            <a:r>
              <a:rPr sz="1200" spc="10" dirty="0">
                <a:solidFill>
                  <a:srgbClr val="000009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rgbClr val="000009"/>
                </a:solidFill>
                <a:latin typeface="Times New Roman"/>
                <a:cs typeface="Times New Roman"/>
              </a:rPr>
              <a:t>la</a:t>
            </a:r>
            <a:r>
              <a:rPr sz="1200" spc="15" dirty="0">
                <a:solidFill>
                  <a:srgbClr val="000009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rgbClr val="000009"/>
                </a:solidFill>
                <a:latin typeface="Times New Roman"/>
                <a:cs typeface="Times New Roman"/>
              </a:rPr>
              <a:t>actualización</a:t>
            </a:r>
            <a:r>
              <a:rPr sz="1200" spc="20" dirty="0">
                <a:solidFill>
                  <a:srgbClr val="000009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rgbClr val="000009"/>
                </a:solidFill>
                <a:latin typeface="Times New Roman"/>
                <a:cs typeface="Times New Roman"/>
              </a:rPr>
              <a:t>del</a:t>
            </a:r>
            <a:r>
              <a:rPr sz="1200" spc="10" dirty="0">
                <a:solidFill>
                  <a:srgbClr val="000009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rgbClr val="000009"/>
                </a:solidFill>
                <a:latin typeface="Times New Roman"/>
                <a:cs typeface="Times New Roman"/>
              </a:rPr>
              <a:t>diseño</a:t>
            </a:r>
            <a:r>
              <a:rPr sz="1200" spc="10" dirty="0">
                <a:solidFill>
                  <a:srgbClr val="000009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rgbClr val="000009"/>
                </a:solidFill>
                <a:latin typeface="Times New Roman"/>
                <a:cs typeface="Times New Roman"/>
              </a:rPr>
              <a:t>instruccional</a:t>
            </a:r>
            <a:r>
              <a:rPr sz="1200" spc="20" dirty="0">
                <a:solidFill>
                  <a:srgbClr val="000009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IC, </a:t>
            </a:r>
            <a:r>
              <a:rPr sz="1200" dirty="0">
                <a:latin typeface="Times New Roman"/>
                <a:cs typeface="Times New Roman"/>
              </a:rPr>
              <a:t>orientado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</a:t>
            </a:r>
            <a:r>
              <a:rPr sz="1200" spc="-10" dirty="0">
                <a:latin typeface="Times New Roman"/>
                <a:cs typeface="Times New Roman"/>
              </a:rPr>
              <a:t>gestionar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utilizando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optimización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5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Enfermería,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aplicando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éticos,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morales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spc="-10" dirty="0">
                <a:latin typeface="Times New Roman"/>
                <a:cs typeface="Times New Roman"/>
              </a:rPr>
              <a:t>humanísticos.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Objetivo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General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7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8255">
              <a:lnSpc>
                <a:spcPct val="15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Actualizar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instruccional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Introducción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Computación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dirigida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semestre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Enfermería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Decanato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UCLA,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Lara.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Objetivos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Específicos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80"/>
              </a:spcBef>
            </a:pPr>
            <a:endParaRPr sz="1200">
              <a:latin typeface="Times New Roman"/>
              <a:cs typeface="Times New Roman"/>
            </a:endParaRPr>
          </a:p>
          <a:p>
            <a:pPr marL="355600" marR="8890" indent="-342900">
              <a:lnSpc>
                <a:spcPct val="150000"/>
              </a:lnSpc>
              <a:buFont typeface="Wingdings"/>
              <a:buChar char=""/>
              <a:tabLst>
                <a:tab pos="355600" algn="l"/>
              </a:tabLst>
            </a:pPr>
            <a:r>
              <a:rPr sz="1200" dirty="0">
                <a:latin typeface="Times New Roman"/>
                <a:cs typeface="Times New Roman"/>
              </a:rPr>
              <a:t>Diagnosticar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estudiantes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 Introducción 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Computación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 semestre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Enfermería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Decanato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UCLA.</a:t>
            </a:r>
            <a:endParaRPr sz="1200">
              <a:latin typeface="Times New Roman"/>
              <a:cs typeface="Times New Roman"/>
            </a:endParaRPr>
          </a:p>
          <a:p>
            <a:pPr marL="355600" marR="5715" indent="-342900">
              <a:lnSpc>
                <a:spcPct val="150000"/>
              </a:lnSpc>
              <a:buFont typeface="Wingdings"/>
              <a:buChar char=""/>
              <a:tabLst>
                <a:tab pos="355600" algn="l"/>
              </a:tabLst>
            </a:pPr>
            <a:r>
              <a:rPr sz="1200" dirty="0">
                <a:latin typeface="Times New Roman"/>
                <a:cs typeface="Times New Roman"/>
              </a:rPr>
              <a:t>Determinar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factibilidad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llevar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actualización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diseño </a:t>
            </a:r>
            <a:r>
              <a:rPr sz="1200" dirty="0">
                <a:latin typeface="Times New Roman"/>
                <a:cs typeface="Times New Roman"/>
              </a:rPr>
              <a:t>Instruccional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Introducción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Computación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semestre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</a:t>
            </a:r>
            <a:endParaRPr sz="1200">
              <a:latin typeface="Times New Roman"/>
              <a:cs typeface="Times New Roman"/>
            </a:endParaRPr>
          </a:p>
          <a:p>
            <a:pPr marL="355600">
              <a:lnSpc>
                <a:spcPct val="100000"/>
              </a:lnSpc>
              <a:spcBef>
                <a:spcPts val="725"/>
              </a:spcBef>
            </a:pPr>
            <a:r>
              <a:rPr sz="1200" dirty="0">
                <a:latin typeface="Times New Roman"/>
                <a:cs typeface="Times New Roman"/>
              </a:rPr>
              <a:t>Enfermería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Decanato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UCLA.</a:t>
            </a:r>
            <a:endParaRPr sz="1200">
              <a:latin typeface="Times New Roman"/>
              <a:cs typeface="Times New Roman"/>
            </a:endParaRPr>
          </a:p>
          <a:p>
            <a:pPr marL="355600" marR="6985" indent="-342900">
              <a:lnSpc>
                <a:spcPct val="150000"/>
              </a:lnSpc>
              <a:buFont typeface="Wingdings"/>
              <a:buChar char=""/>
              <a:tabLst>
                <a:tab pos="355600" algn="l"/>
              </a:tabLst>
            </a:pPr>
            <a:r>
              <a:rPr sz="1200" dirty="0">
                <a:latin typeface="Times New Roman"/>
                <a:cs typeface="Times New Roman"/>
              </a:rPr>
              <a:t>Rediseñar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Introducción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semestre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carrera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Enfermería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Decanato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UCLA.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653153" y="142938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11681" y="8188580"/>
            <a:ext cx="4498975" cy="76009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065" marR="5080" indent="1270" algn="ctr">
              <a:lnSpc>
                <a:spcPts val="1320"/>
              </a:lnSpc>
              <a:spcBef>
                <a:spcPts val="25"/>
              </a:spcBef>
            </a:pPr>
            <a:r>
              <a:rPr sz="1100" b="1" dirty="0">
                <a:latin typeface="Times New Roman"/>
                <a:cs typeface="Times New Roman"/>
              </a:rPr>
              <a:t>Actualización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Diseño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Instruccional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Asignatura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Introducción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Computación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II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Semestre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Enfermería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Decanato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Ciencias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Salud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UCLA,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Barquisimeto,</a:t>
            </a:r>
            <a:r>
              <a:rPr sz="1100" b="1" spc="-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Estado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Lara</a:t>
            </a:r>
            <a:endParaRPr sz="11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439"/>
              </a:spcBef>
            </a:pPr>
            <a:r>
              <a:rPr sz="1200" b="1" dirty="0">
                <a:latin typeface="Times New Roman"/>
                <a:cs typeface="Times New Roman"/>
              </a:rPr>
              <a:t>Ing.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Keyla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Torrealba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116839">
              <a:lnSpc>
                <a:spcPts val="1410"/>
              </a:lnSpc>
            </a:pPr>
            <a:fld id="{81D60167-4931-47E6-BA6A-407CBD079E47}" type="slidenum">
              <a:rPr spc="-25" dirty="0"/>
              <a:t>154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52FFEBE9-8FE1-BE80-E893-F1907DAA0118}"/>
              </a:ext>
            </a:extLst>
          </p:cNvPr>
          <p:cNvGrpSpPr/>
          <p:nvPr/>
        </p:nvGrpSpPr>
        <p:grpSpPr>
          <a:xfrm>
            <a:off x="95998" y="110555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ADE71C02-E47C-6D08-46FC-515510B2718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75A41935-2AA6-755B-EA9B-10EC85E85C22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BBC6D37A-E2EF-62E5-CAE1-86197223138F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8119236E-1E7D-3C6B-6611-27E460B3DD8F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58B71C03-7462-18B3-10B1-7BF11852DB8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75B4E740-0438-976F-7749-84C51272E789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25B17D22-63BF-BC29-1FAA-D80FD3256C9B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C5D2BB42-AEFE-C242-F9D0-D61A812C11A6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205220" cy="68897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63119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755"/>
              </a:spcBef>
            </a:pPr>
            <a:r>
              <a:rPr sz="1200" b="1" dirty="0">
                <a:latin typeface="Times New Roman"/>
                <a:cs typeface="Times New Roman"/>
              </a:rPr>
              <a:t>BASES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instruccionales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pedagogía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han </a:t>
            </a:r>
            <a:r>
              <a:rPr sz="1200" dirty="0">
                <a:latin typeface="Times New Roman"/>
                <a:cs typeface="Times New Roman"/>
              </a:rPr>
              <a:t>venido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surgiendo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antiguos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curiosidad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explicar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hará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alusión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constructivismo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instruccional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Escontrela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mantuvo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fundamentación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instruccional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propuesto.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spc="-10" dirty="0">
                <a:latin typeface="Times New Roman"/>
                <a:cs typeface="Times New Roman"/>
              </a:rPr>
              <a:t>Teorías</a:t>
            </a:r>
            <a:r>
              <a:rPr sz="1200" b="1" i="1" spc="-6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Constructivista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conocido 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constructivista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aplicarlo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virtuales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Guzmán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(2016) </a:t>
            </a:r>
            <a:r>
              <a:rPr sz="1200" dirty="0">
                <a:latin typeface="Times New Roman"/>
                <a:cs typeface="Times New Roman"/>
              </a:rPr>
              <a:t>señala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función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es: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“(…)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capacidades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circunstancias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sintetizarse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enseñar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contenidos </a:t>
            </a:r>
            <a:r>
              <a:rPr sz="1200" dirty="0">
                <a:latin typeface="Times New Roman"/>
                <a:cs typeface="Times New Roman"/>
              </a:rPr>
              <a:t>significativos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contextuales”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 27), haciendo mención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EaD 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cumple </a:t>
            </a:r>
            <a:r>
              <a:rPr sz="1200" spc="-20" dirty="0">
                <a:latin typeface="Times New Roman"/>
                <a:cs typeface="Times New Roman"/>
              </a:rPr>
              <a:t>ésta </a:t>
            </a:r>
            <a:r>
              <a:rPr sz="1200" dirty="0">
                <a:latin typeface="Times New Roman"/>
                <a:cs typeface="Times New Roman"/>
              </a:rPr>
              <a:t>función,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interacción </a:t>
            </a:r>
            <a:r>
              <a:rPr sz="1200" dirty="0">
                <a:latin typeface="Times New Roman"/>
                <a:cs typeface="Times New Roman"/>
              </a:rPr>
              <a:t>bidireccional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tutor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spc="-10" dirty="0">
                <a:latin typeface="Times New Roman"/>
                <a:cs typeface="Times New Roman"/>
              </a:rPr>
              <a:t>significado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mencionada,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buscó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adecuadas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reflexivo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ayudarlo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aprendido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experiencia,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Computador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y/o </a:t>
            </a:r>
            <a:r>
              <a:rPr sz="1200" dirty="0">
                <a:latin typeface="Times New Roman"/>
                <a:cs typeface="Times New Roman"/>
              </a:rPr>
              <a:t>Paquetes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Ofimáticos,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indagar,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ejemplo,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propios </a:t>
            </a:r>
            <a:r>
              <a:rPr sz="1200" dirty="0">
                <a:latin typeface="Times New Roman"/>
                <a:cs typeface="Times New Roman"/>
              </a:rPr>
              <a:t>análisis,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argumentar,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debatir,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estimular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común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TIC.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Modelo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Instruccional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Escontrela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889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actualización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instruccional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cátedra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IC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tomó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Escontrela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(2003),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describe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“un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reflexivo,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comienza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existencia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concreta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elaboración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satisfacerla”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38).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agregar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aquí,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dirigido 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distancia,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653153" y="142938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11681" y="8188580"/>
            <a:ext cx="4498975" cy="76009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065" marR="5080" indent="1270" algn="ctr">
              <a:lnSpc>
                <a:spcPts val="1320"/>
              </a:lnSpc>
              <a:spcBef>
                <a:spcPts val="25"/>
              </a:spcBef>
            </a:pPr>
            <a:r>
              <a:rPr sz="1100" b="1" dirty="0">
                <a:latin typeface="Times New Roman"/>
                <a:cs typeface="Times New Roman"/>
              </a:rPr>
              <a:t>Actualización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Diseño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Instruccional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Asignatura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Introducción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Computación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II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Semestre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Enfermería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Decanato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Ciencias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Salud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UCLA,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Barquisimeto,</a:t>
            </a:r>
            <a:r>
              <a:rPr sz="1100" b="1" spc="-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Estado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Lara</a:t>
            </a:r>
            <a:endParaRPr sz="11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439"/>
              </a:spcBef>
            </a:pPr>
            <a:r>
              <a:rPr sz="1200" b="1" dirty="0">
                <a:latin typeface="Times New Roman"/>
                <a:cs typeface="Times New Roman"/>
              </a:rPr>
              <a:t>Ing.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Keyla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Torrealba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116839">
              <a:lnSpc>
                <a:spcPts val="1410"/>
              </a:lnSpc>
            </a:pPr>
            <a:fld id="{81D60167-4931-47E6-BA6A-407CBD079E47}" type="slidenum">
              <a:rPr spc="-25" dirty="0"/>
              <a:t>155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33327F8C-AE6A-4312-E94A-7B5D457B4EF4}"/>
              </a:ext>
            </a:extLst>
          </p:cNvPr>
          <p:cNvGrpSpPr/>
          <p:nvPr/>
        </p:nvGrpSpPr>
        <p:grpSpPr>
          <a:xfrm>
            <a:off x="117348" y="111250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DD4D07B0-899C-A818-FB56-5BB0A7732AA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652BDF4D-C7DE-CB60-5463-16A1EB65646E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2E9E7968-74FB-5853-0089-A4961C8EA3A1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C873F045-E259-307F-C95F-E42499CB2A2D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E77B2228-56AE-84EC-A534-E1BD5CBD31DB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EF0109C3-F76E-D969-66D1-7C5F5D152A17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9EA99BF1-F5B3-CB6E-2D01-78E9922C4530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B0869355-A2B6-F70F-6124-E49CB9087BD1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400558"/>
            <a:ext cx="6669405" cy="6695440"/>
            <a:chOff x="94485" y="1400558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400558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428584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428584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95237" y="8196288"/>
            <a:ext cx="6527165" cy="833755"/>
            <a:chOff x="195237" y="8196288"/>
            <a:chExt cx="652716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04216" y="8651748"/>
              <a:ext cx="6518148" cy="158496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</p:grpSp>
      <p:pic>
        <p:nvPicPr>
          <p:cNvPr id="20" name="object 20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1" name="object 21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236169" y="2699511"/>
          <a:ext cx="6215378" cy="27590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982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005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6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3622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Fases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628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Descripción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628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Propósitos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628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493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Marco</a:t>
                      </a:r>
                      <a:r>
                        <a:rPr sz="8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Referencial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73025" marR="64135" algn="just">
                        <a:lnSpc>
                          <a:spcPct val="100400"/>
                        </a:lnSpc>
                        <a:spcBef>
                          <a:spcPts val="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Fundamentos</a:t>
                      </a:r>
                      <a:r>
                        <a:rPr sz="800" spc="229" dirty="0">
                          <a:latin typeface="Calibri"/>
                          <a:cs typeface="Calibri"/>
                        </a:rPr>
                        <a:t> 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que</a:t>
                      </a:r>
                      <a:r>
                        <a:rPr sz="800" spc="245" dirty="0">
                          <a:latin typeface="Calibri"/>
                          <a:cs typeface="Calibri"/>
                        </a:rPr>
                        <a:t> 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sustentan</a:t>
                      </a:r>
                      <a:r>
                        <a:rPr sz="800" spc="245" dirty="0">
                          <a:latin typeface="Calibri"/>
                          <a:cs typeface="Calibri"/>
                        </a:rPr>
                        <a:t>  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el</a:t>
                      </a:r>
                      <a:r>
                        <a:rPr sz="800" spc="5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enfoque</a:t>
                      </a:r>
                      <a:r>
                        <a:rPr sz="800" spc="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800" spc="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formación</a:t>
                      </a:r>
                      <a:r>
                        <a:rPr sz="800" spc="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que</a:t>
                      </a:r>
                      <a:r>
                        <a:rPr sz="800" spc="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se</a:t>
                      </a:r>
                      <a:r>
                        <a:rPr sz="800" spc="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asume</a:t>
                      </a:r>
                      <a:r>
                        <a:rPr sz="800" spc="5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para</a:t>
                      </a:r>
                      <a:r>
                        <a:rPr sz="800" spc="26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satisfacer</a:t>
                      </a:r>
                      <a:r>
                        <a:rPr sz="800" spc="26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las</a:t>
                      </a:r>
                      <a:r>
                        <a:rPr sz="800" spc="26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necesidades</a:t>
                      </a:r>
                      <a:r>
                        <a:rPr sz="800" spc="26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800" spc="5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formación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detectadas.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635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415925" indent="-342265">
                        <a:lnSpc>
                          <a:spcPct val="100000"/>
                        </a:lnSpc>
                        <a:buFont typeface="Wingdings"/>
                        <a:buChar char=""/>
                        <a:tabLst>
                          <a:tab pos="4159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Describir,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documentar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y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contextualizar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las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necesidades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formación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415925" indent="-342265">
                        <a:lnSpc>
                          <a:spcPct val="100000"/>
                        </a:lnSpc>
                        <a:buFont typeface="Wingdings"/>
                        <a:buChar char=""/>
                        <a:tabLst>
                          <a:tab pos="4159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Justificar la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necesidad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de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 formación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416559" marR="494665" indent="-342900">
                        <a:lnSpc>
                          <a:spcPct val="100000"/>
                        </a:lnSpc>
                        <a:buFont typeface="Wingdings"/>
                        <a:buChar char=""/>
                        <a:tabLst>
                          <a:tab pos="416559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Generar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un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enfoque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pertinente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para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la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formación,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el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que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se</a:t>
                      </a:r>
                      <a:r>
                        <a:rPr sz="800" spc="5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sustenten</a:t>
                      </a:r>
                      <a:r>
                        <a:rPr sz="800" spc="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apropiadamente</a:t>
                      </a:r>
                      <a:r>
                        <a:rPr sz="800" spc="5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las</a:t>
                      </a:r>
                      <a:r>
                        <a:rPr sz="800" spc="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decisiones.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698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045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Marco</a:t>
                      </a:r>
                      <a:r>
                        <a:rPr sz="8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Explicativo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marL="73025" marR="66040" algn="just">
                        <a:lnSpc>
                          <a:spcPct val="100299"/>
                        </a:lnSpc>
                        <a:spcBef>
                          <a:spcPts val="90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Decisiones</a:t>
                      </a:r>
                      <a:r>
                        <a:rPr sz="800" spc="270" dirty="0">
                          <a:latin typeface="Calibri"/>
                          <a:cs typeface="Calibri"/>
                        </a:rPr>
                        <a:t> 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con</a:t>
                      </a:r>
                      <a:r>
                        <a:rPr sz="800" spc="270" dirty="0">
                          <a:latin typeface="Calibri"/>
                          <a:cs typeface="Calibri"/>
                        </a:rPr>
                        <a:t> 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respecto</a:t>
                      </a:r>
                      <a:r>
                        <a:rPr sz="800" spc="270" dirty="0">
                          <a:latin typeface="Calibri"/>
                          <a:cs typeface="Calibri"/>
                        </a:rPr>
                        <a:t> 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275" dirty="0">
                          <a:latin typeface="Calibri"/>
                          <a:cs typeface="Calibri"/>
                        </a:rPr>
                        <a:t>  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la</a:t>
                      </a:r>
                      <a:r>
                        <a:rPr sz="800" spc="5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estrategia</a:t>
                      </a:r>
                      <a:r>
                        <a:rPr sz="800" spc="265" dirty="0">
                          <a:latin typeface="Calibri"/>
                          <a:cs typeface="Calibri"/>
                        </a:rPr>
                        <a:t> 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instruccional</a:t>
                      </a:r>
                      <a:r>
                        <a:rPr sz="800" spc="270" dirty="0">
                          <a:latin typeface="Calibri"/>
                          <a:cs typeface="Calibri"/>
                        </a:rPr>
                        <a:t> 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que</a:t>
                      </a:r>
                      <a:r>
                        <a:rPr sz="800" spc="265" dirty="0">
                          <a:latin typeface="Calibri"/>
                          <a:cs typeface="Calibri"/>
                        </a:rPr>
                        <a:t>  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se</a:t>
                      </a:r>
                      <a:r>
                        <a:rPr sz="800" spc="5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llevará</a:t>
                      </a:r>
                      <a:r>
                        <a:rPr sz="800" spc="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5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cabo,</a:t>
                      </a:r>
                      <a:r>
                        <a:rPr sz="800" spc="5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es</a:t>
                      </a:r>
                      <a:r>
                        <a:rPr sz="800" spc="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decir,</a:t>
                      </a:r>
                      <a:r>
                        <a:rPr sz="800" spc="5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corresponde</a:t>
                      </a:r>
                      <a:r>
                        <a:rPr sz="800" spc="5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al</a:t>
                      </a:r>
                      <a:r>
                        <a:rPr sz="800" spc="195" dirty="0">
                          <a:latin typeface="Calibri"/>
                          <a:cs typeface="Calibri"/>
                        </a:rPr>
                        <a:t> 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diseño</a:t>
                      </a:r>
                      <a:r>
                        <a:rPr sz="800" spc="200" dirty="0">
                          <a:latin typeface="Calibri"/>
                          <a:cs typeface="Calibri"/>
                        </a:rPr>
                        <a:t> 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800" spc="204" dirty="0">
                          <a:latin typeface="Calibri"/>
                          <a:cs typeface="Calibri"/>
                        </a:rPr>
                        <a:t> 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las</a:t>
                      </a:r>
                      <a:r>
                        <a:rPr sz="800" spc="200" dirty="0">
                          <a:latin typeface="Calibri"/>
                          <a:cs typeface="Calibri"/>
                        </a:rPr>
                        <a:t> 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unidades</a:t>
                      </a:r>
                      <a:r>
                        <a:rPr sz="800" spc="204" dirty="0">
                          <a:latin typeface="Calibri"/>
                          <a:cs typeface="Calibri"/>
                        </a:rPr>
                        <a:t>  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800" spc="5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formación.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149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416559" marR="62865" indent="-342900">
                        <a:lnSpc>
                          <a:spcPct val="100000"/>
                        </a:lnSpc>
                        <a:spcBef>
                          <a:spcPts val="715"/>
                        </a:spcBef>
                        <a:buFont typeface="Wingdings"/>
                        <a:buChar char=""/>
                        <a:tabLst>
                          <a:tab pos="416559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Analizar</a:t>
                      </a:r>
                      <a:r>
                        <a:rPr sz="800" spc="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teorías</a:t>
                      </a:r>
                      <a:r>
                        <a:rPr sz="800" spc="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y</a:t>
                      </a:r>
                      <a:r>
                        <a:rPr sz="800" spc="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estrategias</a:t>
                      </a:r>
                      <a:r>
                        <a:rPr sz="800" spc="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instruccionales</a:t>
                      </a:r>
                      <a:r>
                        <a:rPr sz="800" spc="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inferir</a:t>
                      </a:r>
                      <a:r>
                        <a:rPr sz="800" spc="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sus</a:t>
                      </a:r>
                      <a:r>
                        <a:rPr sz="800" spc="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aplicaciones</a:t>
                      </a:r>
                      <a:r>
                        <a:rPr sz="800" spc="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al</a:t>
                      </a:r>
                      <a:r>
                        <a:rPr sz="800" spc="5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diseño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del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programa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formación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416559" marR="83820" indent="-342900">
                        <a:lnSpc>
                          <a:spcPct val="100000"/>
                        </a:lnSpc>
                        <a:buFont typeface="Wingdings"/>
                        <a:buChar char=""/>
                        <a:tabLst>
                          <a:tab pos="416559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Estructurar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un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conjunto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articulado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conceptos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y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principios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que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 sirvan</a:t>
                      </a:r>
                      <a:r>
                        <a:rPr sz="800" spc="5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sustento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al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diseño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las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estrategias instruccionales</a:t>
                      </a:r>
                      <a:r>
                        <a:rPr sz="800" spc="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para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la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formación</a:t>
                      </a:r>
                      <a:r>
                        <a:rPr sz="800" spc="5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del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estudiante.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908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690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234950" marR="215900" indent="-13970" algn="just">
                        <a:lnSpc>
                          <a:spcPct val="1006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Diseño</a:t>
                      </a:r>
                      <a:r>
                        <a:rPr sz="8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8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las</a:t>
                      </a:r>
                      <a:r>
                        <a:rPr sz="800" b="1" spc="5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Unidades</a:t>
                      </a:r>
                      <a:r>
                        <a:rPr sz="8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800" b="1" spc="5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Formación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marL="73025" marR="66040" algn="just">
                        <a:lnSpc>
                          <a:spcPct val="100600"/>
                        </a:lnSpc>
                        <a:spcBef>
                          <a:spcPts val="90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Forma</a:t>
                      </a:r>
                      <a:r>
                        <a:rPr sz="800" spc="8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operativa</a:t>
                      </a:r>
                      <a:r>
                        <a:rPr sz="800" spc="8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y</a:t>
                      </a:r>
                      <a:r>
                        <a:rPr sz="800" spc="8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práctica</a:t>
                      </a:r>
                      <a:r>
                        <a:rPr sz="800" spc="35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800" spc="8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cada</a:t>
                      </a:r>
                      <a:r>
                        <a:rPr sz="800" spc="5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una</a:t>
                      </a:r>
                      <a:r>
                        <a:rPr sz="800" spc="1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800" spc="114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las</a:t>
                      </a:r>
                      <a:r>
                        <a:rPr sz="800" spc="1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decisiones</a:t>
                      </a:r>
                      <a:r>
                        <a:rPr sz="800" spc="1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intruccionales</a:t>
                      </a:r>
                      <a:r>
                        <a:rPr sz="800" spc="5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tomadas</a:t>
                      </a:r>
                      <a:r>
                        <a:rPr sz="800" spc="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previamente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11493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415925" indent="-342265">
                        <a:lnSpc>
                          <a:spcPct val="100000"/>
                        </a:lnSpc>
                        <a:spcBef>
                          <a:spcPts val="5"/>
                        </a:spcBef>
                        <a:buFont typeface="Wingdings"/>
                        <a:buChar char=""/>
                        <a:tabLst>
                          <a:tab pos="4159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Definición</a:t>
                      </a:r>
                      <a:r>
                        <a:rPr sz="800" spc="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las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competencias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que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desarrollará</a:t>
                      </a:r>
                      <a:r>
                        <a:rPr sz="800" spc="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 formación.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415925" indent="-342265">
                        <a:lnSpc>
                          <a:spcPct val="100000"/>
                        </a:lnSpc>
                        <a:buFont typeface="Wingdings"/>
                        <a:buChar char=""/>
                        <a:tabLst>
                          <a:tab pos="4159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Formulación de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los contenidos</a:t>
                      </a:r>
                      <a:r>
                        <a:rPr sz="800" spc="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conceptuales,</a:t>
                      </a:r>
                      <a:r>
                        <a:rPr sz="800" spc="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procedimentales</a:t>
                      </a:r>
                      <a:r>
                        <a:rPr sz="800" spc="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0" dirty="0">
                          <a:latin typeface="Calibri"/>
                          <a:cs typeface="Calibri"/>
                        </a:rPr>
                        <a:t>y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415925" indent="-342265">
                        <a:lnSpc>
                          <a:spcPct val="100000"/>
                        </a:lnSpc>
                        <a:buFont typeface="Wingdings"/>
                        <a:buChar char=""/>
                        <a:tabLst>
                          <a:tab pos="415925" algn="l"/>
                        </a:tabLst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actitudinales.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415925" indent="-342265">
                        <a:lnSpc>
                          <a:spcPct val="100000"/>
                        </a:lnSpc>
                        <a:buFont typeface="Wingdings"/>
                        <a:buChar char=""/>
                        <a:tabLst>
                          <a:tab pos="4159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Selección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las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 estrategias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enseñanza, aprendizaje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y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evaluación.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415925" indent="-342265">
                        <a:lnSpc>
                          <a:spcPct val="100000"/>
                        </a:lnSpc>
                        <a:buFont typeface="Wingdings"/>
                        <a:buChar char=""/>
                        <a:tabLst>
                          <a:tab pos="415925" algn="l"/>
                        </a:tabLst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Recursos.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5651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3" name="object 23"/>
          <p:cNvSpPr txBox="1"/>
          <p:nvPr/>
        </p:nvSpPr>
        <p:spPr>
          <a:xfrm>
            <a:off x="317093" y="1068451"/>
            <a:ext cx="6320155" cy="156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68625" marR="77089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20"/>
              </a:spcBef>
            </a:pPr>
            <a:endParaRPr sz="1200">
              <a:latin typeface="Arial"/>
              <a:cs typeface="Arial"/>
            </a:endParaRPr>
          </a:p>
          <a:p>
            <a:pPr marL="388620" marR="5080" indent="-365760" algn="just">
              <a:lnSpc>
                <a:spcPct val="988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postulados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constructivismo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contempla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denomina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(3)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principales: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Referencial,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Explicativo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(Ver </a:t>
            </a:r>
            <a:r>
              <a:rPr sz="1200" dirty="0">
                <a:latin typeface="Times New Roman"/>
                <a:cs typeface="Times New Roman"/>
              </a:rPr>
              <a:t>Cuadro</a:t>
            </a:r>
            <a:r>
              <a:rPr sz="1200" spc="-25" dirty="0">
                <a:latin typeface="Times New Roman"/>
                <a:cs typeface="Times New Roman"/>
              </a:rPr>
              <a:t> 1).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Cuadro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1.</a:t>
            </a:r>
            <a:r>
              <a:rPr sz="1200" b="1" spc="27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Momentos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del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Modelo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Instruccional</a:t>
            </a:r>
            <a:r>
              <a:rPr sz="1200" b="1" i="1" spc="-4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 </a:t>
            </a:r>
            <a:r>
              <a:rPr sz="1200" b="1" i="1" spc="-10" dirty="0">
                <a:latin typeface="Times New Roman"/>
                <a:cs typeface="Times New Roman"/>
              </a:rPr>
              <a:t>Escontrela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77774" y="5493766"/>
            <a:ext cx="6346190" cy="2424430"/>
          </a:xfrm>
          <a:prstGeom prst="rect">
            <a:avLst/>
          </a:prstGeom>
        </p:spPr>
        <p:txBody>
          <a:bodyPr vert="horz" wrap="square" lIns="0" tIns="114300" rIns="0" bIns="0" rtlCol="0">
            <a:spAutoFit/>
          </a:bodyPr>
          <a:lstStyle/>
          <a:p>
            <a:pPr marL="45085">
              <a:lnSpc>
                <a:spcPct val="100000"/>
              </a:lnSpc>
              <a:spcBef>
                <a:spcPts val="900"/>
              </a:spcBef>
            </a:pPr>
            <a:r>
              <a:rPr sz="1200" b="1" i="1" dirty="0">
                <a:latin typeface="Times New Roman"/>
                <a:cs typeface="Times New Roman"/>
              </a:rPr>
              <a:t>Nota.</a:t>
            </a:r>
            <a:r>
              <a:rPr sz="1200" b="1" i="1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tomada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Escontrela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(2003)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800"/>
              </a:spcBef>
            </a:pPr>
            <a:r>
              <a:rPr sz="1200" b="1" spc="-10" dirty="0">
                <a:latin typeface="Times New Roman"/>
                <a:cs typeface="Times New Roman"/>
              </a:rPr>
              <a:t>MÉTODO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Tipo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Nivel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Investigación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usó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cuantitativo,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factible,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trabajo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permitió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describir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requerimientos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instruccionales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estudiantes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abordando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tópicos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hardware,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operativo,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software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ofimático,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general.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tomaron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documentales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afines,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aspectos </a:t>
            </a:r>
            <a:r>
              <a:rPr sz="1200" dirty="0">
                <a:latin typeface="Times New Roman"/>
                <a:cs typeface="Times New Roman"/>
              </a:rPr>
              <a:t>relacionados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lineamientos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institucionales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reorientar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spc="-10" dirty="0">
                <a:latin typeface="Times New Roman"/>
                <a:cs typeface="Times New Roman"/>
              </a:rPr>
              <a:t>formación.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25" name="object 25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653153" y="142938"/>
            <a:ext cx="1805304" cy="893889"/>
          </a:xfrm>
          <a:prstGeom prst="rect">
            <a:avLst/>
          </a:prstGeom>
        </p:spPr>
      </p:pic>
      <p:sp>
        <p:nvSpPr>
          <p:cNvPr id="26" name="object 26"/>
          <p:cNvSpPr txBox="1"/>
          <p:nvPr/>
        </p:nvSpPr>
        <p:spPr>
          <a:xfrm>
            <a:off x="1211681" y="8188580"/>
            <a:ext cx="4498975" cy="76009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065" marR="5080" indent="1270" algn="ctr">
              <a:lnSpc>
                <a:spcPts val="1320"/>
              </a:lnSpc>
              <a:spcBef>
                <a:spcPts val="25"/>
              </a:spcBef>
            </a:pPr>
            <a:r>
              <a:rPr sz="1100" b="1" dirty="0">
                <a:latin typeface="Times New Roman"/>
                <a:cs typeface="Times New Roman"/>
              </a:rPr>
              <a:t>Actualización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Diseño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Instruccional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Asignatura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Introducción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Computación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II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Semestre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Enfermería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Decanato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Ciencias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Salud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UCLA,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Barquisimeto,</a:t>
            </a:r>
            <a:r>
              <a:rPr sz="1100" b="1" spc="-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Estado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Lara</a:t>
            </a:r>
            <a:endParaRPr sz="11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439"/>
              </a:spcBef>
            </a:pPr>
            <a:r>
              <a:rPr sz="1200" b="1" dirty="0">
                <a:latin typeface="Times New Roman"/>
                <a:cs typeface="Times New Roman"/>
              </a:rPr>
              <a:t>Ing.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Keyla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Torrealba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389370" y="8939106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156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8" name="Grupo 27">
            <a:extLst>
              <a:ext uri="{FF2B5EF4-FFF2-40B4-BE49-F238E27FC236}">
                <a16:creationId xmlns:a16="http://schemas.microsoft.com/office/drawing/2014/main" id="{4568221E-F035-BBF3-33CC-B93D04FD6AEF}"/>
              </a:ext>
            </a:extLst>
          </p:cNvPr>
          <p:cNvGrpSpPr/>
          <p:nvPr/>
        </p:nvGrpSpPr>
        <p:grpSpPr>
          <a:xfrm>
            <a:off x="117881" y="87376"/>
            <a:ext cx="6665976" cy="1452626"/>
            <a:chOff x="470065" y="1951410"/>
            <a:chExt cx="6665976" cy="1452626"/>
          </a:xfrm>
        </p:grpSpPr>
        <p:grpSp>
          <p:nvGrpSpPr>
            <p:cNvPr id="29" name="object 12">
              <a:extLst>
                <a:ext uri="{FF2B5EF4-FFF2-40B4-BE49-F238E27FC236}">
                  <a16:creationId xmlns:a16="http://schemas.microsoft.com/office/drawing/2014/main" id="{EB3DED59-FE39-02DD-9ED2-8362502D5B9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3" name="object 13">
                <a:extLst>
                  <a:ext uri="{FF2B5EF4-FFF2-40B4-BE49-F238E27FC236}">
                    <a16:creationId xmlns:a16="http://schemas.microsoft.com/office/drawing/2014/main" id="{7C76A62E-B92A-5B47-C9C9-359A99998A78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4" name="object 14">
                <a:extLst>
                  <a:ext uri="{FF2B5EF4-FFF2-40B4-BE49-F238E27FC236}">
                    <a16:creationId xmlns:a16="http://schemas.microsoft.com/office/drawing/2014/main" id="{6AD25AC4-DAEC-BA19-DA30-9A40FDCEF1B5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5" name="object 15">
                <a:extLst>
                  <a:ext uri="{FF2B5EF4-FFF2-40B4-BE49-F238E27FC236}">
                    <a16:creationId xmlns:a16="http://schemas.microsoft.com/office/drawing/2014/main" id="{08F0E550-0F60-46C0-A894-786A4C32F532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6" name="object 16">
                <a:extLst>
                  <a:ext uri="{FF2B5EF4-FFF2-40B4-BE49-F238E27FC236}">
                    <a16:creationId xmlns:a16="http://schemas.microsoft.com/office/drawing/2014/main" id="{C0AF265E-3D11-9AE4-1734-2FC4AA3F3A5B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0" name="object 16">
              <a:extLst>
                <a:ext uri="{FF2B5EF4-FFF2-40B4-BE49-F238E27FC236}">
                  <a16:creationId xmlns:a16="http://schemas.microsoft.com/office/drawing/2014/main" id="{2BFED362-FC97-FE82-C521-FAC98257B809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1" name="object 25">
              <a:extLst>
                <a:ext uri="{FF2B5EF4-FFF2-40B4-BE49-F238E27FC236}">
                  <a16:creationId xmlns:a16="http://schemas.microsoft.com/office/drawing/2014/main" id="{C06CC2EF-6A61-A5E0-677F-DBC5764232EF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2" name="object 31">
              <a:extLst>
                <a:ext uri="{FF2B5EF4-FFF2-40B4-BE49-F238E27FC236}">
                  <a16:creationId xmlns:a16="http://schemas.microsoft.com/office/drawing/2014/main" id="{AFD89B61-173A-8C98-7201-31706B4357B1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14130"/>
            <a:chOff x="94485" y="115823"/>
            <a:chExt cx="6669405" cy="891413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2842005" y="1068451"/>
            <a:ext cx="30295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3865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09728" y="234695"/>
            <a:ext cx="6590030" cy="8807450"/>
            <a:chOff x="109728" y="234695"/>
            <a:chExt cx="6590030" cy="8807450"/>
          </a:xfrm>
        </p:grpSpPr>
        <p:pic>
          <p:nvPicPr>
            <p:cNvPr id="15" name="object 1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221691" y="1576578"/>
            <a:ext cx="6381115" cy="6427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100"/>
              </a:spcBef>
            </a:pPr>
            <a:r>
              <a:rPr sz="1200" b="1" i="1" dirty="0">
                <a:latin typeface="Times New Roman"/>
                <a:cs typeface="Times New Roman"/>
              </a:rPr>
              <a:t>Población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Muestra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tomó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totalidad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estudiantes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inscritos en 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lapso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2018-2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IC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Semestre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Enfermería,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Decanato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UCLA,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según </a:t>
            </a:r>
            <a:r>
              <a:rPr sz="1200" dirty="0">
                <a:latin typeface="Times New Roman"/>
                <a:cs typeface="Times New Roman"/>
              </a:rPr>
              <a:t>listado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66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aplicó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Muestreo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No </a:t>
            </a:r>
            <a:r>
              <a:rPr sz="1200" dirty="0">
                <a:latin typeface="Times New Roman"/>
                <a:cs typeface="Times New Roman"/>
              </a:rPr>
              <a:t>Probabilístico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Intencional,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formalmente </a:t>
            </a:r>
            <a:r>
              <a:rPr sz="1200" dirty="0">
                <a:latin typeface="Times New Roman"/>
                <a:cs typeface="Times New Roman"/>
              </a:rPr>
              <a:t>inscritos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lapso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2018-</a:t>
            </a:r>
            <a:r>
              <a:rPr sz="1200" dirty="0">
                <a:latin typeface="Times New Roman"/>
                <a:cs typeface="Times New Roman"/>
              </a:rPr>
              <a:t>2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IC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Semestre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Enfermería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respectiva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AVA.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quedó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finalmente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constituida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46 </a:t>
            </a:r>
            <a:r>
              <a:rPr sz="1200" spc="-10" dirty="0">
                <a:latin typeface="Times New Roman"/>
                <a:cs typeface="Times New Roman"/>
              </a:rPr>
              <a:t>estudiantes.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Técnicas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Instrumentos</a:t>
            </a:r>
            <a:r>
              <a:rPr sz="1200" b="1" i="1" spc="-6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Recolección</a:t>
            </a:r>
            <a:r>
              <a:rPr sz="1200" b="1" i="1" spc="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Información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trabajó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encuesta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aplicando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cuestionario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anónimo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indagar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sobre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aprendices.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nivel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dominio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TIC,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determinaron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actualizar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instruccional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IC.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cuestionario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utilizó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Formulario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Google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Drive,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link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agregó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bloque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cero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(0)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AVAIC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desde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cual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recibidas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online.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cuestionario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estructurado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bloques: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(1)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literales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género,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edad,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disposición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computador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funcional,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frecuencia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otros;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(2)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Uso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contiene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21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ítems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opinión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dominio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referentes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estos </a:t>
            </a:r>
            <a:r>
              <a:rPr sz="1200" dirty="0">
                <a:latin typeface="Times New Roman"/>
                <a:cs typeface="Times New Roman"/>
              </a:rPr>
              <a:t>ítems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0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(cero)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5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(cinco),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0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(cero)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usó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expresar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Desconoce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Presentando,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1(uno)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Nada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 presenta,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(dos)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Casi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Nada 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dominio,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3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(tres)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dominio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4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(cuatro)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Casi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Totalmente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5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(cinco) </a:t>
            </a:r>
            <a:r>
              <a:rPr sz="1200" dirty="0">
                <a:latin typeface="Times New Roman"/>
                <a:cs typeface="Times New Roman"/>
              </a:rPr>
              <a:t>considera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Completamente.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Operacionalización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Variables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Manual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</a:t>
            </a:r>
            <a:r>
              <a:rPr sz="1200" spc="-10" dirty="0">
                <a:latin typeface="Times New Roman"/>
                <a:cs typeface="Times New Roman"/>
              </a:rPr>
              <a:t>Trabajo </a:t>
            </a:r>
            <a:r>
              <a:rPr sz="1200" dirty="0">
                <a:latin typeface="Times New Roman"/>
                <a:cs typeface="Times New Roman"/>
              </a:rPr>
              <a:t>Especial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Trabajo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Tesis </a:t>
            </a:r>
            <a:r>
              <a:rPr sz="1200" dirty="0">
                <a:latin typeface="Times New Roman"/>
                <a:cs typeface="Times New Roman"/>
              </a:rPr>
              <a:t>Doctoral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Decanato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(UCLA,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2012)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proyectos </a:t>
            </a:r>
            <a:r>
              <a:rPr sz="1200" dirty="0">
                <a:latin typeface="Times New Roman"/>
                <a:cs typeface="Times New Roman"/>
              </a:rPr>
              <a:t>factibles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manipulan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“La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relacionada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identificación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planteamiento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resolver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diagnóstica” (p.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29).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9" name="object 19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653153" y="142938"/>
            <a:ext cx="1805304" cy="893889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1211681" y="8188580"/>
            <a:ext cx="4498975" cy="76009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065" marR="5080" indent="1270" algn="ctr">
              <a:lnSpc>
                <a:spcPts val="1320"/>
              </a:lnSpc>
              <a:spcBef>
                <a:spcPts val="25"/>
              </a:spcBef>
            </a:pPr>
            <a:r>
              <a:rPr sz="1100" b="1" dirty="0">
                <a:latin typeface="Times New Roman"/>
                <a:cs typeface="Times New Roman"/>
              </a:rPr>
              <a:t>Actualización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Diseño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Instruccional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Asignatura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Introducción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Computación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II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Semestre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Enfermería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Decanato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Ciencias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Salud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UCLA,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Barquisimeto,</a:t>
            </a:r>
            <a:r>
              <a:rPr sz="1100" b="1" spc="-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Estado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Lara</a:t>
            </a:r>
            <a:endParaRPr sz="11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439"/>
              </a:spcBef>
            </a:pPr>
            <a:r>
              <a:rPr sz="1200" b="1" dirty="0">
                <a:latin typeface="Times New Roman"/>
                <a:cs typeface="Times New Roman"/>
              </a:rPr>
              <a:t>Ing.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Keyla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Torrealba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257290" y="8939106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157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2" name="Grupo 21">
            <a:extLst>
              <a:ext uri="{FF2B5EF4-FFF2-40B4-BE49-F238E27FC236}">
                <a16:creationId xmlns:a16="http://schemas.microsoft.com/office/drawing/2014/main" id="{87F4DF86-76BC-4165-8B8B-4096A2D7082D}"/>
              </a:ext>
            </a:extLst>
          </p:cNvPr>
          <p:cNvGrpSpPr/>
          <p:nvPr/>
        </p:nvGrpSpPr>
        <p:grpSpPr>
          <a:xfrm>
            <a:off x="109728" y="123571"/>
            <a:ext cx="6665976" cy="1452626"/>
            <a:chOff x="470065" y="1951410"/>
            <a:chExt cx="6665976" cy="1452626"/>
          </a:xfrm>
        </p:grpSpPr>
        <p:grpSp>
          <p:nvGrpSpPr>
            <p:cNvPr id="23" name="object 12">
              <a:extLst>
                <a:ext uri="{FF2B5EF4-FFF2-40B4-BE49-F238E27FC236}">
                  <a16:creationId xmlns:a16="http://schemas.microsoft.com/office/drawing/2014/main" id="{FA60D1A9-476B-7FE9-92F7-7FDA914B806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7" name="object 13">
                <a:extLst>
                  <a:ext uri="{FF2B5EF4-FFF2-40B4-BE49-F238E27FC236}">
                    <a16:creationId xmlns:a16="http://schemas.microsoft.com/office/drawing/2014/main" id="{5812A43D-F2E5-8E10-DD5D-D6923B792C1F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8" name="object 14">
                <a:extLst>
                  <a:ext uri="{FF2B5EF4-FFF2-40B4-BE49-F238E27FC236}">
                    <a16:creationId xmlns:a16="http://schemas.microsoft.com/office/drawing/2014/main" id="{8191F569-CC27-D886-C788-D6FE9C285DE5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9" name="object 15">
                <a:extLst>
                  <a:ext uri="{FF2B5EF4-FFF2-40B4-BE49-F238E27FC236}">
                    <a16:creationId xmlns:a16="http://schemas.microsoft.com/office/drawing/2014/main" id="{FD879C7A-D5A4-0229-FF53-EDD0BD1D32C5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0" name="object 16">
                <a:extLst>
                  <a:ext uri="{FF2B5EF4-FFF2-40B4-BE49-F238E27FC236}">
                    <a16:creationId xmlns:a16="http://schemas.microsoft.com/office/drawing/2014/main" id="{26FF5F69-3E04-D620-0C26-38476218B92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4" name="object 16">
              <a:extLst>
                <a:ext uri="{FF2B5EF4-FFF2-40B4-BE49-F238E27FC236}">
                  <a16:creationId xmlns:a16="http://schemas.microsoft.com/office/drawing/2014/main" id="{C0993BAE-6498-ABAF-481C-8FEDD24CDBA8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5" name="object 25">
              <a:extLst>
                <a:ext uri="{FF2B5EF4-FFF2-40B4-BE49-F238E27FC236}">
                  <a16:creationId xmlns:a16="http://schemas.microsoft.com/office/drawing/2014/main" id="{68E486FF-92C9-7DEF-B73E-3EE8430CCC2C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6" name="object 31">
              <a:extLst>
                <a:ext uri="{FF2B5EF4-FFF2-40B4-BE49-F238E27FC236}">
                  <a16:creationId xmlns:a16="http://schemas.microsoft.com/office/drawing/2014/main" id="{DCC1E494-9D7B-B5FA-463F-9893B1284EDB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242239" y="3053460"/>
          <a:ext cx="6203315" cy="25215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848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018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961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2042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39700">
                <a:tc>
                  <a:txBody>
                    <a:bodyPr/>
                    <a:lstStyle/>
                    <a:p>
                      <a:pPr marL="182880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VARIABLE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DIMENSIÓN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INDICADOR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ÍTEMS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81075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80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56845" marR="149225" indent="71120">
                        <a:lnSpc>
                          <a:spcPct val="114999"/>
                        </a:lnSpc>
                        <a:spcBef>
                          <a:spcPts val="5"/>
                        </a:spcBef>
                      </a:pP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Compe-</a:t>
                      </a:r>
                      <a:r>
                        <a:rPr sz="800" b="1" spc="5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tencias</a:t>
                      </a:r>
                      <a:r>
                        <a:rPr sz="800" b="1" spc="1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TIC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Información</a:t>
                      </a:r>
                      <a:r>
                        <a:rPr sz="8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General del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Estudiante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412115" indent="-342900">
                        <a:lnSpc>
                          <a:spcPct val="100000"/>
                        </a:lnSpc>
                        <a:spcBef>
                          <a:spcPts val="30"/>
                        </a:spcBef>
                        <a:buFont typeface="Wingdings"/>
                        <a:buChar char=""/>
                        <a:tabLst>
                          <a:tab pos="412115" algn="l"/>
                        </a:tabLst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Género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412115" indent="-342900">
                        <a:lnSpc>
                          <a:spcPct val="100000"/>
                        </a:lnSpc>
                        <a:spcBef>
                          <a:spcPts val="145"/>
                        </a:spcBef>
                        <a:buFont typeface="Wingdings"/>
                        <a:buChar char=""/>
                        <a:tabLst>
                          <a:tab pos="412115" algn="l"/>
                        </a:tabLst>
                      </a:pPr>
                      <a:r>
                        <a:rPr sz="800" spc="-20" dirty="0">
                          <a:latin typeface="Calibri"/>
                          <a:cs typeface="Calibri"/>
                        </a:rPr>
                        <a:t>Edad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412115" indent="-342900">
                        <a:lnSpc>
                          <a:spcPct val="100000"/>
                        </a:lnSpc>
                        <a:spcBef>
                          <a:spcPts val="145"/>
                        </a:spcBef>
                        <a:buFont typeface="Wingdings"/>
                        <a:buChar char=""/>
                        <a:tabLst>
                          <a:tab pos="412115" algn="l"/>
                        </a:tabLst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Condición</a:t>
                      </a:r>
                      <a:r>
                        <a:rPr sz="800" spc="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 la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Asignatura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412115" indent="-342900">
                        <a:lnSpc>
                          <a:spcPct val="100000"/>
                        </a:lnSpc>
                        <a:spcBef>
                          <a:spcPts val="145"/>
                        </a:spcBef>
                        <a:buFont typeface="Wingdings"/>
                        <a:buChar char=""/>
                        <a:tabLst>
                          <a:tab pos="41211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Acceso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Computador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412115" indent="-342900">
                        <a:lnSpc>
                          <a:spcPct val="100000"/>
                        </a:lnSpc>
                        <a:spcBef>
                          <a:spcPts val="140"/>
                        </a:spcBef>
                        <a:buFont typeface="Wingdings"/>
                        <a:buChar char=""/>
                        <a:tabLst>
                          <a:tab pos="41211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Acceso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Internet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412115" indent="-342900">
                        <a:lnSpc>
                          <a:spcPct val="100000"/>
                        </a:lnSpc>
                        <a:spcBef>
                          <a:spcPts val="145"/>
                        </a:spcBef>
                        <a:buFont typeface="Wingdings"/>
                        <a:buChar char=""/>
                        <a:tabLst>
                          <a:tab pos="41211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Aceptación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la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EaD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412115" indent="-342900">
                        <a:lnSpc>
                          <a:spcPct val="100000"/>
                        </a:lnSpc>
                        <a:spcBef>
                          <a:spcPts val="145"/>
                        </a:spcBef>
                        <a:buFont typeface="Wingdings"/>
                        <a:buChar char=""/>
                        <a:tabLst>
                          <a:tab pos="41211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Nivel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Aceptación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800" spc="-5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384175" marR="375285" algn="just">
                        <a:lnSpc>
                          <a:spcPct val="114999"/>
                        </a:lnSpc>
                      </a:pPr>
                      <a:r>
                        <a:rPr sz="800" spc="-50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spc="5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spc="5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0" dirty="0">
                          <a:latin typeface="Calibri"/>
                          <a:cs typeface="Calibri"/>
                        </a:rPr>
                        <a:t>d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396240" marR="288925" indent="-99060" algn="just">
                        <a:lnSpc>
                          <a:spcPct val="114999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e,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f,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0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800" spc="5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0" dirty="0">
                          <a:latin typeface="Calibri"/>
                          <a:cs typeface="Calibri"/>
                        </a:rPr>
                        <a:t>h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635" algn="ctr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50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0040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El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Computador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412115" indent="-342900">
                        <a:lnSpc>
                          <a:spcPct val="100000"/>
                        </a:lnSpc>
                        <a:spcBef>
                          <a:spcPts val="30"/>
                        </a:spcBef>
                        <a:buFont typeface="Wingdings"/>
                        <a:buChar char=""/>
                        <a:tabLst>
                          <a:tab pos="412115" algn="l"/>
                        </a:tabLst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Funcionamiento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412115" indent="-342900">
                        <a:lnSpc>
                          <a:spcPct val="100000"/>
                        </a:lnSpc>
                        <a:spcBef>
                          <a:spcPts val="145"/>
                        </a:spcBef>
                        <a:buFont typeface="Wingdings"/>
                        <a:buChar char=""/>
                        <a:tabLst>
                          <a:tab pos="41211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Software</a:t>
                      </a:r>
                      <a:r>
                        <a:rPr sz="8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Operativo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412115" indent="-342900">
                        <a:lnSpc>
                          <a:spcPct val="100000"/>
                        </a:lnSpc>
                        <a:spcBef>
                          <a:spcPts val="145"/>
                        </a:spcBef>
                        <a:buFont typeface="Wingdings"/>
                        <a:buChar char=""/>
                        <a:tabLst>
                          <a:tab pos="41211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Paquetes</a:t>
                      </a:r>
                      <a:r>
                        <a:rPr sz="800" spc="-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Ofimáticos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412115" marR="60960" indent="-342900">
                        <a:lnSpc>
                          <a:spcPct val="114999"/>
                        </a:lnSpc>
                        <a:spcBef>
                          <a:spcPts val="5"/>
                        </a:spcBef>
                        <a:buFont typeface="Wingdings"/>
                        <a:buChar char=""/>
                        <a:tabLst>
                          <a:tab pos="41211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Normas</a:t>
                      </a:r>
                      <a:r>
                        <a:rPr sz="800" spc="4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800" spc="4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elaboración</a:t>
                      </a:r>
                      <a:r>
                        <a:rPr sz="800" spc="4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documentos</a:t>
                      </a:r>
                      <a:r>
                        <a:rPr sz="800" spc="4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50" dirty="0">
                          <a:latin typeface="Calibri"/>
                          <a:cs typeface="Calibri"/>
                        </a:rPr>
                        <a:t>y</a:t>
                      </a:r>
                      <a:r>
                        <a:rPr sz="800" spc="5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presentaciones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1,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2,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24765" algn="ctr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3,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4,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22860" algn="ctr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5,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6,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7,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905" algn="ctr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8,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9,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905" algn="ctr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25" dirty="0">
                          <a:latin typeface="Calibri"/>
                          <a:cs typeface="Calibri"/>
                        </a:rPr>
                        <a:t>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381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03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635" algn="ctr">
                        <a:lnSpc>
                          <a:spcPct val="100000"/>
                        </a:lnSpc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Internet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279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412115" indent="-342900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Wingdings"/>
                        <a:buChar char=""/>
                        <a:tabLst>
                          <a:tab pos="41211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Buscar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y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Seleccionar</a:t>
                      </a:r>
                      <a:r>
                        <a:rPr sz="800" spc="1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información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412115" indent="-342900">
                        <a:lnSpc>
                          <a:spcPct val="100000"/>
                        </a:lnSpc>
                        <a:spcBef>
                          <a:spcPts val="145"/>
                        </a:spcBef>
                        <a:buFont typeface="Wingdings"/>
                        <a:buChar char=""/>
                        <a:tabLst>
                          <a:tab pos="41211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Crear,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Almacenar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y</a:t>
                      </a:r>
                      <a:r>
                        <a:rPr sz="8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Compartir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Información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412115" indent="-342900">
                        <a:lnSpc>
                          <a:spcPct val="100000"/>
                        </a:lnSpc>
                        <a:spcBef>
                          <a:spcPts val="145"/>
                        </a:spcBef>
                        <a:buFont typeface="Wingdings"/>
                        <a:buChar char=""/>
                        <a:tabLst>
                          <a:tab pos="41211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Ética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y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Fiabilidad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24765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11,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12,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13,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14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905" algn="ctr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15,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16,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17,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28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905" algn="ctr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19,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003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TIC</a:t>
                      </a:r>
                      <a:r>
                        <a:rPr sz="8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Enfermería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42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412115" indent="-342900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Wingdings"/>
                        <a:buChar char=""/>
                        <a:tabLst>
                          <a:tab pos="41211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Aplicación</a:t>
                      </a:r>
                      <a:r>
                        <a:rPr sz="800" spc="160" dirty="0">
                          <a:latin typeface="Calibri"/>
                          <a:cs typeface="Calibri"/>
                        </a:rPr>
                        <a:t> 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y</a:t>
                      </a:r>
                      <a:r>
                        <a:rPr sz="800" spc="165" dirty="0">
                          <a:latin typeface="Calibri"/>
                          <a:cs typeface="Calibri"/>
                        </a:rPr>
                        <a:t> 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usos</a:t>
                      </a:r>
                      <a:r>
                        <a:rPr sz="800" spc="165" dirty="0">
                          <a:latin typeface="Calibri"/>
                          <a:cs typeface="Calibri"/>
                        </a:rPr>
                        <a:t> 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de</a:t>
                      </a:r>
                      <a:r>
                        <a:rPr sz="800" spc="160" dirty="0">
                          <a:latin typeface="Calibri"/>
                          <a:cs typeface="Calibri"/>
                        </a:rPr>
                        <a:t> 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las</a:t>
                      </a:r>
                      <a:r>
                        <a:rPr sz="800" spc="165" dirty="0">
                          <a:latin typeface="Calibri"/>
                          <a:cs typeface="Calibri"/>
                        </a:rPr>
                        <a:t> 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TIC</a:t>
                      </a:r>
                      <a:r>
                        <a:rPr sz="800" spc="484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800" spc="160" dirty="0">
                          <a:latin typeface="Calibri"/>
                          <a:cs typeface="Calibri"/>
                        </a:rPr>
                        <a:t>  </a:t>
                      </a:r>
                      <a:r>
                        <a:rPr sz="800" spc="-25" dirty="0">
                          <a:latin typeface="Calibri"/>
                          <a:cs typeface="Calibri"/>
                        </a:rPr>
                        <a:t>la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41211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Enfermería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sz="800" spc="-25" dirty="0">
                          <a:latin typeface="Calibri"/>
                          <a:cs typeface="Calibri"/>
                        </a:rPr>
                        <a:t>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7429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7" name="object 17"/>
          <p:cNvSpPr txBox="1"/>
          <p:nvPr/>
        </p:nvSpPr>
        <p:spPr>
          <a:xfrm>
            <a:off x="293014" y="1068451"/>
            <a:ext cx="6344920" cy="188848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7089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operacionalización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específico: </a:t>
            </a:r>
            <a:r>
              <a:rPr sz="1200" dirty="0">
                <a:latin typeface="Times New Roman"/>
                <a:cs typeface="Times New Roman"/>
              </a:rPr>
              <a:t>Diagnosticar</a:t>
            </a:r>
            <a:r>
              <a:rPr sz="1200" spc="4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Introducción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Computación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semestre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Enfermería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Decanato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UCLA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(Ver </a:t>
            </a:r>
            <a:r>
              <a:rPr sz="1200" dirty="0">
                <a:latin typeface="Times New Roman"/>
                <a:cs typeface="Times New Roman"/>
              </a:rPr>
              <a:t>Cuadro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2).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Cuadro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2.</a:t>
            </a:r>
            <a:r>
              <a:rPr sz="1200" b="1" spc="27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Operacionalización 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Variables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36626" y="5681598"/>
            <a:ext cx="6364605" cy="16992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0485">
              <a:lnSpc>
                <a:spcPct val="100000"/>
              </a:lnSpc>
              <a:spcBef>
                <a:spcPts val="100"/>
              </a:spcBef>
            </a:pPr>
            <a:r>
              <a:rPr sz="1200" b="1" i="1" dirty="0">
                <a:latin typeface="Times New Roman"/>
                <a:cs typeface="Times New Roman"/>
              </a:rPr>
              <a:t>Nota.</a:t>
            </a:r>
            <a:r>
              <a:rPr sz="1200" b="1" i="1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propia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Confiabilidad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spc="-20" dirty="0">
                <a:latin typeface="Times New Roman"/>
                <a:cs typeface="Times New Roman"/>
              </a:rPr>
              <a:t>Validez</a:t>
            </a:r>
            <a:r>
              <a:rPr sz="1200" b="1" i="1" dirty="0">
                <a:latin typeface="Times New Roman"/>
                <a:cs typeface="Times New Roman"/>
              </a:rPr>
              <a:t> del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Instrumento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cuestionario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 reajustado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validado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 grupo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(tres) especialistas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de: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instruccional,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distancia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metodología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confiabilidad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mismo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 determinada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Alpha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Cronbach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obteniéndose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resultado </a:t>
            </a:r>
            <a:r>
              <a:rPr sz="1200" dirty="0">
                <a:latin typeface="Times New Roman"/>
                <a:cs typeface="Times New Roman"/>
              </a:rPr>
              <a:t>óptimo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0,952.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9" name="object 19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653153" y="142938"/>
            <a:ext cx="1805304" cy="893889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1211681" y="8188580"/>
            <a:ext cx="4498975" cy="76009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065" marR="5080" indent="1270" algn="ctr">
              <a:lnSpc>
                <a:spcPts val="1320"/>
              </a:lnSpc>
              <a:spcBef>
                <a:spcPts val="25"/>
              </a:spcBef>
            </a:pPr>
            <a:r>
              <a:rPr sz="1100" b="1" dirty="0">
                <a:latin typeface="Times New Roman"/>
                <a:cs typeface="Times New Roman"/>
              </a:rPr>
              <a:t>Actualización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Diseño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Instruccional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Asignatura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Introducción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Computación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II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Semestre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Enfermería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Decanato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Ciencias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Salud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UCLA,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Barquisimeto,</a:t>
            </a:r>
            <a:r>
              <a:rPr sz="1100" b="1" spc="-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Estado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Lara</a:t>
            </a:r>
            <a:endParaRPr sz="11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439"/>
              </a:spcBef>
            </a:pPr>
            <a:r>
              <a:rPr sz="1200" b="1" dirty="0">
                <a:latin typeface="Times New Roman"/>
                <a:cs typeface="Times New Roman"/>
              </a:rPr>
              <a:t>Ing.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Keyla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Torrealba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116839">
              <a:lnSpc>
                <a:spcPts val="1410"/>
              </a:lnSpc>
            </a:pPr>
            <a:fld id="{81D60167-4931-47E6-BA6A-407CBD079E47}" type="slidenum">
              <a:rPr spc="-25" dirty="0"/>
              <a:t>158</a:t>
            </a:fld>
            <a:endParaRPr spc="-25" dirty="0"/>
          </a:p>
        </p:txBody>
      </p:sp>
      <p:grpSp>
        <p:nvGrpSpPr>
          <p:cNvPr id="22" name="Grupo 21">
            <a:extLst>
              <a:ext uri="{FF2B5EF4-FFF2-40B4-BE49-F238E27FC236}">
                <a16:creationId xmlns:a16="http://schemas.microsoft.com/office/drawing/2014/main" id="{A4B99072-AD9A-BEFA-95CC-D1A8D5F18337}"/>
              </a:ext>
            </a:extLst>
          </p:cNvPr>
          <p:cNvGrpSpPr/>
          <p:nvPr/>
        </p:nvGrpSpPr>
        <p:grpSpPr>
          <a:xfrm>
            <a:off x="119140" y="96581"/>
            <a:ext cx="6665976" cy="1452626"/>
            <a:chOff x="470065" y="1951410"/>
            <a:chExt cx="6665976" cy="1452626"/>
          </a:xfrm>
        </p:grpSpPr>
        <p:grpSp>
          <p:nvGrpSpPr>
            <p:cNvPr id="23" name="object 12">
              <a:extLst>
                <a:ext uri="{FF2B5EF4-FFF2-40B4-BE49-F238E27FC236}">
                  <a16:creationId xmlns:a16="http://schemas.microsoft.com/office/drawing/2014/main" id="{74ABC07D-8162-F577-BAF6-394D1DE6D75B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7" name="object 13">
                <a:extLst>
                  <a:ext uri="{FF2B5EF4-FFF2-40B4-BE49-F238E27FC236}">
                    <a16:creationId xmlns:a16="http://schemas.microsoft.com/office/drawing/2014/main" id="{9A31B507-86CB-FC77-3183-D837AF6C96BA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8" name="object 14">
                <a:extLst>
                  <a:ext uri="{FF2B5EF4-FFF2-40B4-BE49-F238E27FC236}">
                    <a16:creationId xmlns:a16="http://schemas.microsoft.com/office/drawing/2014/main" id="{680C2DFE-D4E8-6427-8E15-21352019154A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9" name="object 15">
                <a:extLst>
                  <a:ext uri="{FF2B5EF4-FFF2-40B4-BE49-F238E27FC236}">
                    <a16:creationId xmlns:a16="http://schemas.microsoft.com/office/drawing/2014/main" id="{E5F0CA20-E2B4-7256-3EF9-CA41012E8FFB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0" name="object 16">
                <a:extLst>
                  <a:ext uri="{FF2B5EF4-FFF2-40B4-BE49-F238E27FC236}">
                    <a16:creationId xmlns:a16="http://schemas.microsoft.com/office/drawing/2014/main" id="{C321A6FC-9905-5C45-EC0F-7A1F95DF132D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4" name="object 16">
              <a:extLst>
                <a:ext uri="{FF2B5EF4-FFF2-40B4-BE49-F238E27FC236}">
                  <a16:creationId xmlns:a16="http://schemas.microsoft.com/office/drawing/2014/main" id="{D58D7EDC-5E00-5672-A190-841EA571ACE8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5" name="object 25">
              <a:extLst>
                <a:ext uri="{FF2B5EF4-FFF2-40B4-BE49-F238E27FC236}">
                  <a16:creationId xmlns:a16="http://schemas.microsoft.com/office/drawing/2014/main" id="{F95E947A-EE49-5F47-26D0-2D66DC3A892B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6" name="object 31">
              <a:extLst>
                <a:ext uri="{FF2B5EF4-FFF2-40B4-BE49-F238E27FC236}">
                  <a16:creationId xmlns:a16="http://schemas.microsoft.com/office/drawing/2014/main" id="{413CC597-7E11-4F5A-E604-6B82D0AA562C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21755" cy="66414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660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RESULTADOS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889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lugar,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diagnóstico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Computador,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hizo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tópicos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tratados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Computador,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Sistema </a:t>
            </a:r>
            <a:r>
              <a:rPr sz="1200" dirty="0">
                <a:latin typeface="Times New Roman"/>
                <a:cs typeface="Times New Roman"/>
              </a:rPr>
              <a:t>Operativo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Paquetes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Ofimáticos),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ameritan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reforzar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aumentar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dominio,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mayoría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consideró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completamente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(41,3%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5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Likert)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procesador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texto.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destacar,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ítem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Recomendaciones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presentaciones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(APA,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combinación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colores,...)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mayormente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0 </a:t>
            </a:r>
            <a:r>
              <a:rPr sz="1200" dirty="0">
                <a:latin typeface="Times New Roman"/>
                <a:cs typeface="Times New Roman"/>
              </a:rPr>
              <a:t>(cero)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28,3%,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desconocen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significa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reflejó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debía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incorporado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actualización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instruccional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cátedra 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obtenidos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 (buscar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seleccionar información),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notorio,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ejemplo,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aunque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mayoría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expresó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39,1%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dominio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total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navegar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navegadores,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26,1% 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domina </a:t>
            </a:r>
            <a:r>
              <a:rPr sz="1200" dirty="0">
                <a:latin typeface="Times New Roman"/>
                <a:cs typeface="Times New Roman"/>
              </a:rPr>
              <a:t>casi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completamente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descarga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audios,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videos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imágenes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otro </a:t>
            </a:r>
            <a:r>
              <a:rPr sz="1200" dirty="0">
                <a:latin typeface="Times New Roman"/>
                <a:cs typeface="Times New Roman"/>
              </a:rPr>
              <a:t>lado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hayan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expresado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desconocen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bibliotecas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virtuales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UCLA </a:t>
            </a:r>
            <a:r>
              <a:rPr sz="1200" dirty="0">
                <a:latin typeface="Times New Roman"/>
                <a:cs typeface="Times New Roman"/>
              </a:rPr>
              <a:t>(34,8%),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opciones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avanzadas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obtener </a:t>
            </a:r>
            <a:r>
              <a:rPr sz="1200" dirty="0">
                <a:latin typeface="Times New Roman"/>
                <a:cs typeface="Times New Roman"/>
              </a:rPr>
              <a:t>información rápida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específica 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(50,0%).</a:t>
            </a:r>
            <a:endParaRPr sz="1200">
              <a:latin typeface="Times New Roman"/>
              <a:cs typeface="Times New Roman"/>
            </a:endParaRPr>
          </a:p>
          <a:p>
            <a:pPr marL="375285" marR="1016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(crear,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almacenar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compartir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información),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resaltó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hayan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manifestado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deficiencias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y/o </a:t>
            </a:r>
            <a:r>
              <a:rPr sz="1200" dirty="0">
                <a:latin typeface="Times New Roman"/>
                <a:cs typeface="Times New Roman"/>
              </a:rPr>
              <a:t>difundir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documentos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presentaciones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interactivas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47,8% </a:t>
            </a:r>
            <a:r>
              <a:rPr sz="1200" dirty="0">
                <a:latin typeface="Times New Roman"/>
                <a:cs typeface="Times New Roman"/>
              </a:rPr>
              <a:t>desconoce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páginas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web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blogger,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wordpress, </a:t>
            </a:r>
            <a:r>
              <a:rPr sz="1200" dirty="0">
                <a:latin typeface="Times New Roman"/>
                <a:cs typeface="Times New Roman"/>
              </a:rPr>
              <a:t>etc;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interactuar 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compartir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información.</a:t>
            </a:r>
            <a:endParaRPr sz="1200">
              <a:latin typeface="Times New Roman"/>
              <a:cs typeface="Times New Roman"/>
            </a:endParaRPr>
          </a:p>
          <a:p>
            <a:pPr marL="375285" marR="952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(Ética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Fiabilidad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Información),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importante </a:t>
            </a:r>
            <a:r>
              <a:rPr sz="1200" dirty="0">
                <a:latin typeface="Times New Roman"/>
                <a:cs typeface="Times New Roman"/>
              </a:rPr>
              <a:t>destacar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mayoría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encuestados,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manifestó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desconocer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relacionados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propiedad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intelectual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(28,3%),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casi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nada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dominio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seleccionar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válidas,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confiables,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actualizadas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(23,9%).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Enfermería,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30,4%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casi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nada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concerniente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TIC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Enfermería,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hizo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restructuración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guías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directamente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tópicos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Enfermería,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también </a:t>
            </a:r>
            <a:r>
              <a:rPr sz="1200" dirty="0">
                <a:latin typeface="Times New Roman"/>
                <a:cs typeface="Times New Roman"/>
              </a:rPr>
              <a:t>mantener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 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oportunidad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seleccionar un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interés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653153" y="142938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11681" y="8188580"/>
            <a:ext cx="4498975" cy="76009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065" marR="5080" indent="1270" algn="ctr">
              <a:lnSpc>
                <a:spcPts val="1320"/>
              </a:lnSpc>
              <a:spcBef>
                <a:spcPts val="25"/>
              </a:spcBef>
            </a:pPr>
            <a:r>
              <a:rPr sz="1100" b="1" dirty="0">
                <a:latin typeface="Times New Roman"/>
                <a:cs typeface="Times New Roman"/>
              </a:rPr>
              <a:t>Actualización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Diseño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Instruccional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Asignatura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Introducción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Computación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II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Semestre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Enfermería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Decanato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Ciencias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Salud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UCLA,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Barquisimeto,</a:t>
            </a:r>
            <a:r>
              <a:rPr sz="1100" b="1" spc="-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Estado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Lara</a:t>
            </a:r>
            <a:endParaRPr sz="11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439"/>
              </a:spcBef>
            </a:pPr>
            <a:r>
              <a:rPr sz="1200" b="1" dirty="0">
                <a:latin typeface="Times New Roman"/>
                <a:cs typeface="Times New Roman"/>
              </a:rPr>
              <a:t>Ing.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Keyla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Torrealba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116839">
              <a:lnSpc>
                <a:spcPts val="1410"/>
              </a:lnSpc>
            </a:pPr>
            <a:fld id="{81D60167-4931-47E6-BA6A-407CBD079E47}" type="slidenum">
              <a:rPr spc="-25" dirty="0"/>
              <a:t>159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6F5A7247-CF03-91EF-C882-83E490E0F24C}"/>
              </a:ext>
            </a:extLst>
          </p:cNvPr>
          <p:cNvGrpSpPr/>
          <p:nvPr/>
        </p:nvGrpSpPr>
        <p:grpSpPr>
          <a:xfrm>
            <a:off x="77724" y="123189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4979BDE5-60E0-1F47-210D-8A4F3C5996C8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5788AC23-F72E-8F76-EF3A-A00BA227677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17B7FC24-5F80-A407-1A94-4721DFEA70C4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ED29C025-1E89-60F9-9B4E-3090A75FB3E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8E3F4A45-DE1E-1EFB-C220-70CC63827F8F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35638548-4BD6-D0F2-FFE0-86AA3E0163CB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082A25BB-B5B7-7831-6740-B47334D56EEA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B959C345-E9E0-6B68-76A0-D0B19E9263A0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bject 16"/>
          <p:cNvSpPr txBox="1"/>
          <p:nvPr/>
        </p:nvSpPr>
        <p:spPr>
          <a:xfrm>
            <a:off x="254507" y="1541953"/>
            <a:ext cx="6346825" cy="65053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75285" marR="10795" indent="-363220" algn="just">
              <a:lnSpc>
                <a:spcPct val="100000"/>
              </a:lnSpc>
              <a:spcBef>
                <a:spcPts val="75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empleó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categorización, </a:t>
            </a:r>
            <a:r>
              <a:rPr sz="1200" dirty="0">
                <a:latin typeface="Times New Roman"/>
                <a:cs typeface="Times New Roman"/>
              </a:rPr>
              <a:t>estructuración,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contrastación,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teorización.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20" dirty="0">
                <a:latin typeface="Times New Roman"/>
                <a:cs typeface="Times New Roman"/>
              </a:rPr>
              <a:t>VALORACIÓN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HALLAZGOS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 este momento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analizaron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hallazgos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 cual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develó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 </a:t>
            </a:r>
            <a:r>
              <a:rPr sz="1200" spc="-10" dirty="0">
                <a:latin typeface="Times New Roman"/>
                <a:cs typeface="Times New Roman"/>
              </a:rPr>
              <a:t>humana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facilitador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personas.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nada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vale,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capacitado,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entrenado,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perfeccionado,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humana.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demostró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propugna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son </a:t>
            </a:r>
            <a:r>
              <a:rPr sz="1200" dirty="0">
                <a:latin typeface="Times New Roman"/>
                <a:cs typeface="Times New Roman"/>
              </a:rPr>
              <a:t>diferentes,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consecuentemente,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demás.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centrarse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decidan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quieren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llegar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ser,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elecciones.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evidenció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debiera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incluir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grandes </a:t>
            </a:r>
            <a:r>
              <a:rPr sz="1200" dirty="0">
                <a:latin typeface="Times New Roman"/>
                <a:cs typeface="Times New Roman"/>
              </a:rPr>
              <a:t>componentes: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campo, habilidades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 marco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conducta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último,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demostró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perfil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egresado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profesional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debe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desenvuelva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tenga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 habilidades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destrezas.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CONOCIMIENTO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CONSTRUIDO</a:t>
            </a:r>
            <a:endParaRPr sz="1200" dirty="0">
              <a:latin typeface="Times New Roman"/>
              <a:cs typeface="Times New Roman"/>
            </a:endParaRPr>
          </a:p>
          <a:p>
            <a:pPr marL="12700" marR="561340" indent="551815" algn="just">
              <a:lnSpc>
                <a:spcPts val="2880"/>
              </a:lnSpc>
              <a:spcBef>
                <a:spcPts val="335"/>
              </a:spcBef>
            </a:pPr>
            <a:r>
              <a:rPr sz="1200" b="1" i="1" dirty="0">
                <a:latin typeface="Times New Roman"/>
                <a:cs typeface="Times New Roman"/>
              </a:rPr>
              <a:t>Bases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humanistas</a:t>
            </a:r>
            <a:r>
              <a:rPr sz="1200" b="1" i="1" spc="-5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para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las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metas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educativas</a:t>
            </a:r>
            <a:r>
              <a:rPr sz="1200" b="1" i="1" spc="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universitarias</a:t>
            </a:r>
            <a:r>
              <a:rPr sz="1200" b="1" i="1" spc="-4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del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milenio</a:t>
            </a:r>
            <a:r>
              <a:rPr sz="1200" b="1" i="1" spc="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-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BAHUEM </a:t>
            </a:r>
            <a:r>
              <a:rPr sz="1200" b="1" i="1" dirty="0">
                <a:latin typeface="Times New Roman"/>
                <a:cs typeface="Times New Roman"/>
              </a:rPr>
              <a:t>Declaración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4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Teoría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Emergente</a:t>
            </a:r>
            <a:endParaRPr sz="1200" dirty="0">
              <a:latin typeface="Times New Roman"/>
              <a:cs typeface="Times New Roman"/>
            </a:endParaRPr>
          </a:p>
          <a:p>
            <a:pPr marL="375285" marR="8890" indent="-363220" algn="just">
              <a:lnSpc>
                <a:spcPct val="100000"/>
              </a:lnSpc>
              <a:spcBef>
                <a:spcPts val="110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declaración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teórico </a:t>
            </a:r>
            <a:r>
              <a:rPr sz="1200" dirty="0">
                <a:latin typeface="Times New Roman"/>
                <a:cs typeface="Times New Roman"/>
              </a:rPr>
              <a:t>aproximado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recibe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nombre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Universitarias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Milenio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-BAHUEM,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posterior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categoriales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establecieron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aproximación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construida. </a:t>
            </a:r>
            <a:r>
              <a:rPr sz="1200" dirty="0">
                <a:latin typeface="Times New Roman"/>
                <a:cs typeface="Times New Roman"/>
              </a:rPr>
              <a:t>Partiendo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Valores, considerando: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99400"/>
              </a:lnSpc>
              <a:spcBef>
                <a:spcPts val="10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general: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Reforzar</a:t>
            </a:r>
            <a:r>
              <a:rPr sz="1200" b="1" i="1" spc="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</a:t>
            </a:r>
            <a:r>
              <a:rPr sz="1200" b="1" i="1" spc="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ampliar</a:t>
            </a:r>
            <a:r>
              <a:rPr sz="1200" b="1" i="1" spc="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participación</a:t>
            </a:r>
            <a:r>
              <a:rPr sz="1200" b="1" i="1" spc="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sociedad</a:t>
            </a:r>
            <a:r>
              <a:rPr sz="1200" b="1" i="1" spc="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en</a:t>
            </a:r>
            <a:r>
              <a:rPr sz="1200" b="1" i="1" spc="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acción</a:t>
            </a:r>
            <a:r>
              <a:rPr sz="1200" b="1" i="1" spc="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educadora,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evidente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conceptualización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dimensiones: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antivalores,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revela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polaridad,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su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estructura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(concepto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idea),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transformaciones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largo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historia;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morales,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vienen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constituir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47342" y="8219473"/>
            <a:ext cx="4304665" cy="8197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Universitaria: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Hermeneusis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Fenomenológica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</a:t>
            </a:r>
            <a:endParaRPr sz="1200">
              <a:latin typeface="Times New Roman"/>
              <a:cs typeface="Times New Roman"/>
            </a:endParaRPr>
          </a:p>
          <a:p>
            <a:pPr marL="352425" marR="342265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Humana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Egresados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Área de</a:t>
            </a:r>
            <a:r>
              <a:rPr sz="1200" b="1" spc="-10" dirty="0">
                <a:latin typeface="Times New Roman"/>
                <a:cs typeface="Times New Roman"/>
              </a:rPr>
              <a:t> Ciencias </a:t>
            </a:r>
            <a:r>
              <a:rPr sz="1200" b="1" dirty="0">
                <a:latin typeface="Times New Roman"/>
                <a:cs typeface="Times New Roman"/>
              </a:rPr>
              <a:t>Económicas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“Rómulo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Gallegos</a:t>
            </a:r>
            <a:endParaRPr sz="1200">
              <a:latin typeface="Times New Roman"/>
              <a:cs typeface="Times New Roman"/>
            </a:endParaRPr>
          </a:p>
          <a:p>
            <a:pPr marL="635" algn="ctr">
              <a:lnSpc>
                <a:spcPct val="100000"/>
              </a:lnSpc>
              <a:spcBef>
                <a:spcPts val="600"/>
              </a:spcBef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Rolando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Allexer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Castillo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Villanueva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1544" rIns="0" bIns="0" rtlCol="0">
            <a:spAutoFit/>
          </a:bodyPr>
          <a:lstStyle/>
          <a:p>
            <a:pPr marL="2794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16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B5323C3C-14F8-2F07-6A7E-86D05F8D6578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364FD563-4A79-9686-8DF8-C1752769B9C3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81869D3F-2798-7A3E-F6DE-E13D2348143B}"/>
                  </a:ext>
                </a:extLst>
              </p:cNvPr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82501758-1904-3B85-D4D5-EB4DC92B677A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2A11718C-17AF-9EF5-06BF-40315C7F563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13F0FF70-89FA-05CF-54B8-2713416CD77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FD1C2FDA-5754-ABC7-8C15-769228F6F63D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10F25B32-EAC1-143B-A885-35F8029907DC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D1795F72-18C5-A5C3-9BEE-D4E4963526CA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57750" y="251586"/>
              <a:ext cx="2214626" cy="788289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93014" y="1068451"/>
            <a:ext cx="6203315" cy="63868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62928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8460" marR="6985" indent="-36576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específicas,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productos </a:t>
            </a:r>
            <a:r>
              <a:rPr sz="1200" dirty="0">
                <a:latin typeface="Times New Roman"/>
                <a:cs typeface="Times New Roman"/>
              </a:rPr>
              <a:t>digitales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forma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textual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interactiva,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divulgación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tema </a:t>
            </a:r>
            <a:r>
              <a:rPr sz="1200" dirty="0">
                <a:latin typeface="Times New Roman"/>
                <a:cs typeface="Times New Roman"/>
              </a:rPr>
              <a:t>investigado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web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2.0.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colofón,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determinó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actualización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instruccional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IC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debía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avanzar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amplíe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enfermería,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agregando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spc="-10" dirty="0">
                <a:latin typeface="Times New Roman"/>
                <a:cs typeface="Times New Roman"/>
              </a:rPr>
              <a:t>tecnología.</a:t>
            </a:r>
            <a:endParaRPr sz="1200">
              <a:latin typeface="Times New Roman"/>
              <a:cs typeface="Times New Roman"/>
            </a:endParaRPr>
          </a:p>
          <a:p>
            <a:pPr marL="378460" marR="508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segundo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lugar,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mencionar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2017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Decanto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UCLA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actualización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Enfermería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emite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solicitud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Coordinación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IC, </a:t>
            </a:r>
            <a:r>
              <a:rPr sz="1200" dirty="0">
                <a:latin typeface="Times New Roman"/>
                <a:cs typeface="Times New Roman"/>
              </a:rPr>
              <a:t>solicitando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rediseño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55" dirty="0">
                <a:latin typeface="Times New Roman"/>
                <a:cs typeface="Times New Roman"/>
              </a:rPr>
              <a:t>AVA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misma,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aspectos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resaltantes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curricularmente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factible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actualizar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instruccional.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solicitud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 establece 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mantener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 competencias por 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rige la institución,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 debe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las </a:t>
            </a:r>
            <a:r>
              <a:rPr sz="1200" spc="-20" dirty="0">
                <a:latin typeface="Times New Roman"/>
                <a:cs typeface="Times New Roman"/>
              </a:rPr>
              <a:t>TIC, </a:t>
            </a:r>
            <a:r>
              <a:rPr sz="1200" dirty="0">
                <a:latin typeface="Times New Roman"/>
                <a:cs typeface="Times New Roman"/>
              </a:rPr>
              <a:t>haciendo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ocasión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extender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hacia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 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herramientas.</a:t>
            </a:r>
            <a:endParaRPr sz="1200">
              <a:latin typeface="Times New Roman"/>
              <a:cs typeface="Times New Roman"/>
            </a:endParaRPr>
          </a:p>
          <a:p>
            <a:pPr marL="378460" marR="635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Tratándose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cátedra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semipresencial,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vista </a:t>
            </a:r>
            <a:r>
              <a:rPr sz="1200" dirty="0">
                <a:latin typeface="Times New Roman"/>
                <a:cs typeface="Times New Roman"/>
              </a:rPr>
              <a:t>técnico,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favorable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obtuvo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mayoría,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representada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67,4%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computador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funcional,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usando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frecuencia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principalmente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diaria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69,6%.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software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hardware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requerido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disponible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laboratorio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informática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asignado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IC.</a:t>
            </a:r>
            <a:r>
              <a:rPr sz="1200" spc="21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Observación </a:t>
            </a:r>
            <a:r>
              <a:rPr sz="1200" dirty="0">
                <a:latin typeface="Times New Roman"/>
                <a:cs typeface="Times New Roman"/>
              </a:rPr>
              <a:t>Directa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obtuvo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dispone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computadoras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13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encuentran </a:t>
            </a:r>
            <a:r>
              <a:rPr sz="1200" dirty="0">
                <a:latin typeface="Times New Roman"/>
                <a:cs typeface="Times New Roman"/>
              </a:rPr>
              <a:t>operativas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conexión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7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actualización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sustitución.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software,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Operativo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LUBUNTU,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Paquetes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Ofimáticos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WPS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Office,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Visor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PDF,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Software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Visualización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Videos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VLC,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entre </a:t>
            </a:r>
            <a:r>
              <a:rPr sz="1200" dirty="0">
                <a:latin typeface="Times New Roman"/>
                <a:cs typeface="Times New Roman"/>
              </a:rPr>
              <a:t>otros.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factible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continuando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asistir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laboratorio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informática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horarios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establecidos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 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 </a:t>
            </a:r>
            <a:r>
              <a:rPr sz="1200" spc="-10" dirty="0">
                <a:latin typeface="Times New Roman"/>
                <a:cs typeface="Times New Roman"/>
              </a:rPr>
              <a:t>presenciales.</a:t>
            </a:r>
            <a:endParaRPr sz="1200">
              <a:latin typeface="Times New Roman"/>
              <a:cs typeface="Times New Roman"/>
            </a:endParaRPr>
          </a:p>
          <a:p>
            <a:pPr marL="378460" marR="8255" indent="-36576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tercer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lugar,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permitió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instruccional,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observar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secuencia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 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respectivos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Cuadro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11681" y="8188580"/>
            <a:ext cx="4498975" cy="76009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065" marR="5080" indent="1270" algn="ctr">
              <a:lnSpc>
                <a:spcPts val="1320"/>
              </a:lnSpc>
              <a:spcBef>
                <a:spcPts val="25"/>
              </a:spcBef>
            </a:pPr>
            <a:r>
              <a:rPr sz="1100" b="1" dirty="0">
                <a:latin typeface="Times New Roman"/>
                <a:cs typeface="Times New Roman"/>
              </a:rPr>
              <a:t>Actualización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Diseño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Instruccional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Asignatura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Introducción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Computación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II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Semestre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Enfermería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Decanato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Ciencias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Salud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UCLA,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Barquisimeto,</a:t>
            </a:r>
            <a:r>
              <a:rPr sz="1100" b="1" spc="-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Estado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Lara</a:t>
            </a:r>
            <a:endParaRPr sz="11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439"/>
              </a:spcBef>
            </a:pPr>
            <a:r>
              <a:rPr sz="1200" b="1" dirty="0">
                <a:latin typeface="Times New Roman"/>
                <a:cs typeface="Times New Roman"/>
              </a:rPr>
              <a:t>Ing.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Keyla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Torrealba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389370" y="8939106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160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C5498D8-2AB4-FDA6-A3BA-3B61EAC411BB}"/>
              </a:ext>
            </a:extLst>
          </p:cNvPr>
          <p:cNvGrpSpPr/>
          <p:nvPr/>
        </p:nvGrpSpPr>
        <p:grpSpPr>
          <a:xfrm>
            <a:off x="115824" y="111824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6D87B044-7126-727F-FA0A-FDB654CF1EF4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734CBE96-6999-9CDF-E171-2E382294CAD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3D154C43-03FA-900D-CC72-22BFA254AF89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E898981D-CB03-1DF8-F0CF-345516619FD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875AAF60-606C-A34D-6046-AD7EEDECD77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A59D2C49-E2D4-58DD-AB65-780A7263DE0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F1AB4A91-4F12-3953-B0D6-0CDF972695E6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89A9FE89-4DBF-CD46-0A3D-FD879E3D589F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5578475" cy="8801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25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Cuadro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3.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Programa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Instruccional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321297" y="2045335"/>
          <a:ext cx="6289675" cy="56673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89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002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marL="68580" marR="39370">
                        <a:lnSpc>
                          <a:spcPts val="1340"/>
                        </a:lnSpc>
                      </a:pP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CONTENIDO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40"/>
                        </a:lnSpc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ELEMENTO</a:t>
                      </a:r>
                      <a:r>
                        <a:rPr sz="1200" b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COMPETENCIA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96645">
                <a:tc>
                  <a:txBody>
                    <a:bodyPr/>
                    <a:lstStyle/>
                    <a:p>
                      <a:pPr marL="68580" marR="39370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UNIDAD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 I: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8580" marR="479425">
                        <a:lnSpc>
                          <a:spcPct val="150000"/>
                        </a:lnSpc>
                      </a:pP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Tecnologías</a:t>
                      </a:r>
                      <a:r>
                        <a:rPr sz="12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de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Información</a:t>
                      </a:r>
                      <a:r>
                        <a:rPr sz="1200" spc="-50" dirty="0">
                          <a:latin typeface="Times New Roman"/>
                          <a:cs typeface="Times New Roman"/>
                        </a:rPr>
                        <a:t> y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Comunicación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Analizar</a:t>
                      </a:r>
                      <a:r>
                        <a:rPr sz="1200" spc="2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las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potencialidades de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las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TIC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para el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estudio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desempeño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 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el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8580" marR="58419">
                        <a:lnSpc>
                          <a:spcPct val="150000"/>
                        </a:lnSpc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área</a:t>
                      </a:r>
                      <a:r>
                        <a:rPr sz="1200" spc="3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3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Enfermería</a:t>
                      </a:r>
                      <a:r>
                        <a:rPr sz="1200" spc="3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aplicando</a:t>
                      </a:r>
                      <a:r>
                        <a:rPr sz="1200" spc="3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principios</a:t>
                      </a:r>
                      <a:r>
                        <a:rPr sz="1200" spc="3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3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valores</a:t>
                      </a:r>
                      <a:r>
                        <a:rPr sz="1200" spc="3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éticos,</a:t>
                      </a:r>
                      <a:r>
                        <a:rPr sz="1200" spc="3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morales</a:t>
                      </a:r>
                      <a:r>
                        <a:rPr sz="1200" spc="3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50" dirty="0">
                          <a:latin typeface="Times New Roman"/>
                          <a:cs typeface="Times New Roman"/>
                        </a:rPr>
                        <a:t>y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humanísticos.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22325">
                <a:tc>
                  <a:txBody>
                    <a:bodyPr/>
                    <a:lstStyle/>
                    <a:p>
                      <a:pPr marR="3937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8580" marR="39370">
                        <a:lnSpc>
                          <a:spcPct val="100000"/>
                        </a:lnSpc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UNIDAD</a:t>
                      </a:r>
                      <a:r>
                        <a:rPr sz="1200" b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II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8580" marR="39370">
                        <a:lnSpc>
                          <a:spcPct val="100000"/>
                        </a:lnSpc>
                        <a:spcBef>
                          <a:spcPts val="720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El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Computador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158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Administra</a:t>
                      </a:r>
                      <a:r>
                        <a:rPr sz="1200" spc="2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datos</a:t>
                      </a:r>
                      <a:r>
                        <a:rPr sz="1200" spc="3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</a:t>
                      </a:r>
                      <a:r>
                        <a:rPr sz="1200" spc="2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información</a:t>
                      </a:r>
                      <a:r>
                        <a:rPr sz="1200" spc="3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mediante</a:t>
                      </a:r>
                      <a:r>
                        <a:rPr sz="1200" spc="3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herramientas</a:t>
                      </a:r>
                      <a:r>
                        <a:rPr sz="1200" spc="3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3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software</a:t>
                      </a:r>
                      <a:r>
                        <a:rPr sz="1200" spc="3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50" dirty="0">
                          <a:latin typeface="Times New Roman"/>
                          <a:cs typeface="Times New Roman"/>
                        </a:rPr>
                        <a:t>y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8580" marR="58419">
                        <a:lnSpc>
                          <a:spcPct val="150000"/>
                        </a:lnSpc>
                        <a:spcBef>
                          <a:spcPts val="5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hardware</a:t>
                      </a:r>
                      <a:r>
                        <a:rPr sz="12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computador,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aplicando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principios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valores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éticos,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morales</a:t>
                      </a:r>
                      <a:r>
                        <a:rPr sz="12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50" dirty="0">
                          <a:latin typeface="Times New Roman"/>
                          <a:cs typeface="Times New Roman"/>
                        </a:rPr>
                        <a:t>y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humanísticos.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8640">
                <a:tc>
                  <a:txBody>
                    <a:bodyPr/>
                    <a:lstStyle/>
                    <a:p>
                      <a:pPr marL="68580" marR="39370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UNIDAD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III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8580" marR="39370">
                        <a:lnSpc>
                          <a:spcPct val="100000"/>
                        </a:lnSpc>
                        <a:spcBef>
                          <a:spcPts val="720"/>
                        </a:spcBef>
                      </a:pP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Internet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425"/>
                        </a:spcBef>
                        <a:tabLst>
                          <a:tab pos="3041015" algn="l"/>
                        </a:tabLst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Obtener</a:t>
                      </a:r>
                      <a:r>
                        <a:rPr sz="1200" spc="229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información</a:t>
                      </a:r>
                      <a:r>
                        <a:rPr sz="1200" spc="25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confiable</a:t>
                      </a:r>
                      <a:r>
                        <a:rPr sz="1200" spc="2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2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2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calidad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	utilizando</a:t>
                      </a:r>
                      <a:r>
                        <a:rPr sz="1200" spc="229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éticamente</a:t>
                      </a:r>
                      <a:r>
                        <a:rPr sz="1200" spc="2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las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720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herramientas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servicios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disponibles</a:t>
                      </a:r>
                      <a:r>
                        <a:rPr sz="12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Internet.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96645">
                <a:tc>
                  <a:txBody>
                    <a:bodyPr/>
                    <a:lstStyle/>
                    <a:p>
                      <a:pPr marR="39370">
                        <a:lnSpc>
                          <a:spcPct val="100000"/>
                        </a:lnSpc>
                        <a:spcBef>
                          <a:spcPts val="120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8580" marR="39370">
                        <a:lnSpc>
                          <a:spcPct val="100000"/>
                        </a:lnSpc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UNIDAD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III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8580" marR="39370">
                        <a:lnSpc>
                          <a:spcPct val="100000"/>
                        </a:lnSpc>
                        <a:spcBef>
                          <a:spcPts val="725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Procesador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-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Texto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15303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 algn="just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Elaborar</a:t>
                      </a:r>
                      <a:r>
                        <a:rPr sz="1200" spc="3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documentos</a:t>
                      </a:r>
                      <a:r>
                        <a:rPr sz="1200" spc="4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mediante</a:t>
                      </a:r>
                      <a:r>
                        <a:rPr sz="1200" spc="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el</a:t>
                      </a:r>
                      <a:r>
                        <a:rPr sz="1200" spc="4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uso</a:t>
                      </a:r>
                      <a:r>
                        <a:rPr sz="1200" spc="3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409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comandos</a:t>
                      </a:r>
                      <a:r>
                        <a:rPr sz="1200" spc="3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que</a:t>
                      </a:r>
                      <a:r>
                        <a:rPr sz="1200" spc="3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integran</a:t>
                      </a:r>
                      <a:r>
                        <a:rPr sz="1200" spc="4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el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8580" marR="60960" algn="just">
                        <a:lnSpc>
                          <a:spcPts val="2160"/>
                        </a:lnSpc>
                        <a:spcBef>
                          <a:spcPts val="195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procesador</a:t>
                      </a:r>
                      <a:r>
                        <a:rPr sz="1200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texto,</a:t>
                      </a:r>
                      <a:r>
                        <a:rPr sz="1200" spc="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como</a:t>
                      </a:r>
                      <a:r>
                        <a:rPr sz="1200" spc="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medios</a:t>
                      </a:r>
                      <a:r>
                        <a:rPr sz="1200" spc="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expresión</a:t>
                      </a:r>
                      <a:r>
                        <a:rPr sz="12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sobre</a:t>
                      </a:r>
                      <a:r>
                        <a:rPr sz="1200" spc="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tema</a:t>
                      </a:r>
                      <a:r>
                        <a:rPr sz="1200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interés</a:t>
                      </a:r>
                      <a:r>
                        <a:rPr sz="1200" spc="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en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el</a:t>
                      </a:r>
                      <a:r>
                        <a:rPr sz="1200" spc="1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área</a:t>
                      </a:r>
                      <a:r>
                        <a:rPr sz="1200" spc="1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académica</a:t>
                      </a:r>
                      <a:r>
                        <a:rPr sz="1200" spc="1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y/o</a:t>
                      </a:r>
                      <a:r>
                        <a:rPr sz="1200" spc="1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profesional</a:t>
                      </a:r>
                      <a:r>
                        <a:rPr sz="1200" spc="1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aplicando</a:t>
                      </a:r>
                      <a:r>
                        <a:rPr sz="1200" spc="1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principios</a:t>
                      </a:r>
                      <a:r>
                        <a:rPr sz="1200" spc="1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1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valores</a:t>
                      </a:r>
                      <a:r>
                        <a:rPr sz="1200" spc="1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éticos,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morales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humanísticos.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097280">
                <a:tc>
                  <a:txBody>
                    <a:bodyPr/>
                    <a:lstStyle/>
                    <a:p>
                      <a:pPr marR="39370">
                        <a:lnSpc>
                          <a:spcPct val="100000"/>
                        </a:lnSpc>
                        <a:spcBef>
                          <a:spcPts val="120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8580" marR="3937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UNIDAD</a:t>
                      </a:r>
                      <a:r>
                        <a:rPr sz="1200" b="1" spc="-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50" dirty="0">
                          <a:latin typeface="Times New Roman"/>
                          <a:cs typeface="Times New Roman"/>
                        </a:rPr>
                        <a:t>V: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50" dirty="0">
                          <a:latin typeface="Times New Roman"/>
                          <a:cs typeface="Times New Roman"/>
                        </a:rPr>
                        <a:t>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8580" marR="39370">
                        <a:lnSpc>
                          <a:spcPct val="100000"/>
                        </a:lnSpc>
                        <a:spcBef>
                          <a:spcPts val="720"/>
                        </a:spcBef>
                      </a:pP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Presentaciones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15303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 algn="just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Diseñar</a:t>
                      </a:r>
                      <a:r>
                        <a:rPr sz="1200" spc="1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presentación</a:t>
                      </a:r>
                      <a:r>
                        <a:rPr sz="1200" spc="1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audiovisual</a:t>
                      </a:r>
                      <a:r>
                        <a:rPr sz="1200" spc="1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para</a:t>
                      </a:r>
                      <a:r>
                        <a:rPr sz="1200" spc="1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exponer</a:t>
                      </a:r>
                      <a:r>
                        <a:rPr sz="1200" spc="1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ideas</a:t>
                      </a:r>
                      <a:r>
                        <a:rPr sz="1200" spc="1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reflexiones</a:t>
                      </a:r>
                      <a:r>
                        <a:rPr sz="12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sobre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8580" marR="58419" algn="just">
                        <a:lnSpc>
                          <a:spcPct val="150000"/>
                        </a:lnSpc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temas</a:t>
                      </a:r>
                      <a:r>
                        <a:rPr sz="1200" spc="2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229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interés</a:t>
                      </a:r>
                      <a:r>
                        <a:rPr sz="1200" spc="25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académico</a:t>
                      </a:r>
                      <a:r>
                        <a:rPr sz="1200" spc="2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y/o</a:t>
                      </a:r>
                      <a:r>
                        <a:rPr sz="1200" spc="2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profesional</a:t>
                      </a:r>
                      <a:r>
                        <a:rPr sz="1200" spc="2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utilizando</a:t>
                      </a:r>
                      <a:r>
                        <a:rPr sz="1200" spc="2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las</a:t>
                      </a:r>
                      <a:r>
                        <a:rPr sz="1200" spc="2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opciones</a:t>
                      </a:r>
                      <a:r>
                        <a:rPr sz="1200" spc="2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de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software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presentación,</a:t>
                      </a:r>
                      <a:r>
                        <a:rPr sz="1200" spc="2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aplicando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principios</a:t>
                      </a:r>
                      <a:r>
                        <a:rPr sz="12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valores éticos,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morales</a:t>
                      </a:r>
                      <a:r>
                        <a:rPr sz="12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50" dirty="0">
                          <a:latin typeface="Times New Roman"/>
                          <a:cs typeface="Times New Roman"/>
                        </a:rPr>
                        <a:t>y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humanísticos.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822960">
                <a:tc>
                  <a:txBody>
                    <a:bodyPr/>
                    <a:lstStyle/>
                    <a:p>
                      <a:pPr marR="3937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8580" marR="39370">
                        <a:lnSpc>
                          <a:spcPct val="100000"/>
                        </a:lnSpc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UNIDAD</a:t>
                      </a:r>
                      <a:r>
                        <a:rPr sz="1200" b="1" spc="-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VI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: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68580" marR="39370">
                        <a:lnSpc>
                          <a:spcPct val="100000"/>
                        </a:lnSpc>
                        <a:spcBef>
                          <a:spcPts val="720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Publicación</a:t>
                      </a:r>
                      <a:r>
                        <a:rPr sz="1200" spc="-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Web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109855">
                        <a:lnSpc>
                          <a:spcPts val="1115"/>
                        </a:lnSpc>
                        <a:spcBef>
                          <a:spcPts val="155"/>
                        </a:spcBef>
                      </a:pPr>
                      <a:r>
                        <a:rPr sz="1200" b="1" i="1" dirty="0">
                          <a:latin typeface="Times New Roman"/>
                          <a:cs typeface="Times New Roman"/>
                        </a:rPr>
                        <a:t>Nota.</a:t>
                      </a:r>
                      <a:r>
                        <a:rPr sz="1200" b="1" i="1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Elaboración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propi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1651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Interactuar</a:t>
                      </a:r>
                      <a:r>
                        <a:rPr sz="120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sobre</a:t>
                      </a:r>
                      <a:r>
                        <a:rPr sz="1200" spc="2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contenidos</a:t>
                      </a:r>
                      <a:r>
                        <a:rPr sz="1200" spc="1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digitales</a:t>
                      </a:r>
                      <a:r>
                        <a:rPr sz="12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almacenadas</a:t>
                      </a:r>
                      <a:r>
                        <a:rPr sz="1200" spc="2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spc="1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1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red</a:t>
                      </a:r>
                      <a:r>
                        <a:rPr sz="1200" spc="1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utilizando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45085" marR="58419" indent="23495">
                        <a:lnSpc>
                          <a:spcPct val="150000"/>
                        </a:lnSpc>
                        <a:tabLst>
                          <a:tab pos="2400935" algn="l"/>
                        </a:tabLst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herramientas</a:t>
                      </a:r>
                      <a:r>
                        <a:rPr sz="1200" spc="2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2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publicación</a:t>
                      </a:r>
                      <a:r>
                        <a:rPr sz="1200" spc="2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web,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	aplicando</a:t>
                      </a:r>
                      <a:r>
                        <a:rPr sz="1200" spc="2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practicando</a:t>
                      </a:r>
                      <a:r>
                        <a:rPr sz="1200" spc="2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principios</a:t>
                      </a:r>
                      <a:r>
                        <a:rPr sz="1200" spc="3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50" dirty="0">
                          <a:latin typeface="Times New Roman"/>
                          <a:cs typeface="Times New Roman"/>
                        </a:rPr>
                        <a:t>y </a:t>
                      </a:r>
                      <a:r>
                        <a:rPr sz="1800" spc="-67" baseline="-23148" dirty="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1200" spc="-45" dirty="0">
                          <a:latin typeface="Times New Roman"/>
                          <a:cs typeface="Times New Roman"/>
                        </a:rPr>
                        <a:t>valores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éticos,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morales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humanísticos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5461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pic>
        <p:nvPicPr>
          <p:cNvPr id="18" name="object 18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653153" y="142938"/>
            <a:ext cx="1805304" cy="893889"/>
          </a:xfrm>
          <a:prstGeom prst="rect">
            <a:avLst/>
          </a:prstGeom>
        </p:spPr>
      </p:pic>
      <p:sp>
        <p:nvSpPr>
          <p:cNvPr id="19" name="object 19"/>
          <p:cNvSpPr txBox="1"/>
          <p:nvPr/>
        </p:nvSpPr>
        <p:spPr>
          <a:xfrm>
            <a:off x="1211681" y="8188580"/>
            <a:ext cx="4498975" cy="76009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065" marR="5080" indent="1270" algn="ctr">
              <a:lnSpc>
                <a:spcPts val="1320"/>
              </a:lnSpc>
              <a:spcBef>
                <a:spcPts val="25"/>
              </a:spcBef>
            </a:pPr>
            <a:r>
              <a:rPr sz="1100" b="1" dirty="0">
                <a:latin typeface="Times New Roman"/>
                <a:cs typeface="Times New Roman"/>
              </a:rPr>
              <a:t>Actualización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Diseño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Instruccional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Asignatura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Introducción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Computación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II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Semestre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Enfermería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Decanato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Ciencias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Salud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UCLA,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Barquisimeto,</a:t>
            </a:r>
            <a:r>
              <a:rPr sz="1100" b="1" spc="-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Estado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Lara</a:t>
            </a:r>
            <a:endParaRPr sz="11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439"/>
              </a:spcBef>
            </a:pPr>
            <a:r>
              <a:rPr sz="1200" b="1" dirty="0">
                <a:latin typeface="Times New Roman"/>
                <a:cs typeface="Times New Roman"/>
              </a:rPr>
              <a:t>Ing.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Keyla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Torrealba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116839">
              <a:lnSpc>
                <a:spcPts val="1410"/>
              </a:lnSpc>
            </a:pPr>
            <a:fld id="{81D60167-4931-47E6-BA6A-407CBD079E47}" type="slidenum">
              <a:rPr spc="-25" dirty="0"/>
              <a:t>161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9C0C64C2-431D-2738-4107-A5E32D564D1D}"/>
              </a:ext>
            </a:extLst>
          </p:cNvPr>
          <p:cNvGrpSpPr/>
          <p:nvPr/>
        </p:nvGrpSpPr>
        <p:grpSpPr>
          <a:xfrm>
            <a:off x="95998" y="136780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F2F9A61A-6ACF-2F7A-1A30-D169A03C4DE7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AA96A389-BDFB-A752-29CE-6E65DF56851B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000EDA01-A8B9-60EC-D35F-3E013E85D931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1514BAC1-E353-B19A-651F-C252BF9E21E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2E79A5BC-28D9-E03B-F7F4-8074D36505B7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66777DFF-275D-5BCA-D37D-F138BDF0CFD7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250101E1-9CA8-CAD2-F911-DCE8DB35C62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5B02ADD1-CBD0-5BD9-B913-FA53DED9A900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7945" cy="63868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79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120"/>
              </a:spcBef>
            </a:pPr>
            <a:r>
              <a:rPr sz="1200" b="1" spc="-10" dirty="0">
                <a:latin typeface="Times New Roman"/>
                <a:cs typeface="Times New Roman"/>
              </a:rPr>
              <a:t>CONCLUSIÓN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juventud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estudiantil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joven,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dispuesta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computador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e </a:t>
            </a:r>
            <a:r>
              <a:rPr sz="1200" dirty="0">
                <a:latin typeface="Times New Roman"/>
                <a:cs typeface="Times New Roman"/>
              </a:rPr>
              <a:t>internet,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ameritan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atendiendo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intereses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específicos,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ayudándolos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reforzar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entendida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gestionar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información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ética,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reflexiva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tópico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relevante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mayores </a:t>
            </a:r>
            <a:r>
              <a:rPr sz="1200" dirty="0">
                <a:latin typeface="Times New Roman"/>
                <a:cs typeface="Times New Roman"/>
              </a:rPr>
              <a:t>debilidades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presentadas.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rediseño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aplicó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instruccional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Escrontela,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sustentado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teoría </a:t>
            </a:r>
            <a:r>
              <a:rPr sz="1200" dirty="0">
                <a:latin typeface="Times New Roman"/>
                <a:cs typeface="Times New Roman"/>
              </a:rPr>
              <a:t>constructiva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vía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relevancia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descrita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anteriormente,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permitió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reflexionar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actividades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mantenidas,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reforzadas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incorporadas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cátedra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IC,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dando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resultado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reorganizaron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todas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ejecución,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actividades. </a:t>
            </a:r>
            <a:r>
              <a:rPr sz="1200" dirty="0">
                <a:latin typeface="Times New Roman"/>
                <a:cs typeface="Times New Roman"/>
              </a:rPr>
              <a:t>Así,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computador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amplió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Foro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Discusión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impulsa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despertar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posibles </a:t>
            </a:r>
            <a:r>
              <a:rPr sz="1200" dirty="0">
                <a:latin typeface="Times New Roman"/>
                <a:cs typeface="Times New Roman"/>
              </a:rPr>
              <a:t>usos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aplicaciones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Enfermería.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mantiene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incorporando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invitan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valorar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válidas,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actualizadas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confiables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adquirir</a:t>
            </a:r>
            <a:r>
              <a:rPr sz="1200" spc="3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ampliar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interés </a:t>
            </a:r>
            <a:r>
              <a:rPr sz="1200" dirty="0">
                <a:latin typeface="Times New Roman"/>
                <a:cs typeface="Times New Roman"/>
              </a:rPr>
              <a:t>general.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permanece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paquetes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ofimáticos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elementales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Procesador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Texto,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disminuyeron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semanas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profundizando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opciones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avanzadas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aprendidas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producciones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promoviendo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propiedad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intelectual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documentos.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Presentaciones,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ofrece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gama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opciones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software,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agregando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disponibles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útiles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sintetizar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spc="-10" dirty="0">
                <a:latin typeface="Times New Roman"/>
                <a:cs typeface="Times New Roman"/>
              </a:rPr>
              <a:t>profesional.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incluye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Publicación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Web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divulgue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producciones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conozca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alternativas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transformarlas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formatos,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comunicar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interactuar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éticamente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temas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interés.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653153" y="142938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11681" y="8188580"/>
            <a:ext cx="4498975" cy="76009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065" marR="5080" indent="1270" algn="ctr">
              <a:lnSpc>
                <a:spcPts val="1320"/>
              </a:lnSpc>
              <a:spcBef>
                <a:spcPts val="25"/>
              </a:spcBef>
            </a:pPr>
            <a:r>
              <a:rPr sz="1100" b="1" dirty="0">
                <a:latin typeface="Times New Roman"/>
                <a:cs typeface="Times New Roman"/>
              </a:rPr>
              <a:t>Actualización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Diseño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Instruccional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Asignatura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Introducción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Computación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II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Semestre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Enfermería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Decanato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Ciencias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Salud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UCLA,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Barquisimeto,</a:t>
            </a:r>
            <a:r>
              <a:rPr sz="1100" b="1" spc="-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Estado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Lara</a:t>
            </a:r>
            <a:endParaRPr sz="11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439"/>
              </a:spcBef>
            </a:pPr>
            <a:r>
              <a:rPr sz="1200" b="1" dirty="0">
                <a:latin typeface="Times New Roman"/>
                <a:cs typeface="Times New Roman"/>
              </a:rPr>
              <a:t>Ing.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Keyla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Torrealba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116839">
              <a:lnSpc>
                <a:spcPts val="1410"/>
              </a:lnSpc>
            </a:pPr>
            <a:fld id="{81D60167-4931-47E6-BA6A-407CBD079E47}" type="slidenum">
              <a:rPr spc="-25" dirty="0"/>
              <a:t>162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E6EBD4C2-FA2D-DF11-0124-ACD8188FA0A9}"/>
              </a:ext>
            </a:extLst>
          </p:cNvPr>
          <p:cNvGrpSpPr/>
          <p:nvPr/>
        </p:nvGrpSpPr>
        <p:grpSpPr>
          <a:xfrm>
            <a:off x="119140" y="123189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E6920FEB-77FB-73E7-2A21-FF2E0CCFA1F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87FBE66E-4BE8-DC5C-E2B2-53E91DFEDE16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B85E02EA-8A9D-6F86-8D75-22A0EEE5917C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34E560C7-99F8-5EBE-7D4F-F3692D38CB7C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8C96B724-8DAE-55B2-C7FC-B5FFDB27CEAD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690837F2-1AA6-C0FD-C98C-DD1F5C554296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1671C007-4DEE-59CD-2B61-B3823215A70A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DE441AF1-F5AF-BCD9-4678-07F89F00100A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275070" cy="28003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0167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AVIC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actualiza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ofrecer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secuencia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especificada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programa </a:t>
            </a:r>
            <a:r>
              <a:rPr sz="1200" dirty="0">
                <a:latin typeface="Times New Roman"/>
                <a:cs typeface="Times New Roman"/>
              </a:rPr>
              <a:t>instruccional.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modificaron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etiquetas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puesto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nombres,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objetivos,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reestructuados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adaptados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competencia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presentó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rediseño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propuesta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 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investigación.</a:t>
            </a:r>
            <a:endParaRPr sz="120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propuso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nombre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IC,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considerada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pensum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como: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Digitales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Enfermería,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Enfermería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ó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Enfermería.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expuesto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conveniente </a:t>
            </a:r>
            <a:r>
              <a:rPr sz="1200" dirty="0">
                <a:latin typeface="Times New Roman"/>
                <a:cs typeface="Times New Roman"/>
              </a:rPr>
              <a:t>mantener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inmersa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posibilidad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suscitar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adaptabilidad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requerimientos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actualización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reorientando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incluyendo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nombre.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653153" y="142938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11681" y="8188580"/>
            <a:ext cx="4498975" cy="76009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065" marR="5080" indent="1270" algn="ctr">
              <a:lnSpc>
                <a:spcPts val="1320"/>
              </a:lnSpc>
              <a:spcBef>
                <a:spcPts val="25"/>
              </a:spcBef>
            </a:pPr>
            <a:r>
              <a:rPr sz="1100" b="1" dirty="0">
                <a:latin typeface="Times New Roman"/>
                <a:cs typeface="Times New Roman"/>
              </a:rPr>
              <a:t>Actualización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Diseño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Instruccional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Asignatura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Introducción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Computación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II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Semestre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Enfermería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Decanato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Ciencias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Salud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UCLA,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Barquisimeto,</a:t>
            </a:r>
            <a:r>
              <a:rPr sz="1100" b="1" spc="-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Estado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Lara</a:t>
            </a:r>
            <a:endParaRPr sz="11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439"/>
              </a:spcBef>
            </a:pPr>
            <a:r>
              <a:rPr sz="1200" b="1" dirty="0">
                <a:latin typeface="Times New Roman"/>
                <a:cs typeface="Times New Roman"/>
              </a:rPr>
              <a:t>Ing.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Keyla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Torrealba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389370" y="8939106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163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0E4FC961-9C71-479E-71ED-982D115F1BE2}"/>
              </a:ext>
            </a:extLst>
          </p:cNvPr>
          <p:cNvGrpSpPr/>
          <p:nvPr/>
        </p:nvGrpSpPr>
        <p:grpSpPr>
          <a:xfrm>
            <a:off x="109728" y="110491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D4C93FA8-A1CF-1149-F013-DC22077922D7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D11D28F8-F550-0EBA-17C1-76CF5A00933B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BB223F2C-54C7-A347-8294-B3720B5C7F57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06C39A13-2AF1-0525-3516-1C81741A78B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918B06E2-E570-C1AE-E852-D36A5FE439FF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3BAB2C85-1923-AA58-3934-0C5E0728B1B9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26F67802-920B-67D6-75D5-FD5877049697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7E6B3527-6C90-A5CB-7D35-35E3227825F4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327456" y="1068451"/>
            <a:ext cx="6240145" cy="431143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58465" marR="70104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REFERENCIAS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tabLst>
                <a:tab pos="1946910" algn="l"/>
                <a:tab pos="3286760" algn="l"/>
                <a:tab pos="4524375" algn="l"/>
                <a:tab pos="6039485" algn="l"/>
              </a:tabLst>
            </a:pPr>
            <a:r>
              <a:rPr sz="1200" dirty="0">
                <a:latin typeface="Times New Roman"/>
                <a:cs typeface="Times New Roman"/>
              </a:rPr>
              <a:t>Arandojo,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(2016).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Nuevas </a:t>
            </a:r>
            <a:r>
              <a:rPr sz="1200" i="1" spc="-10" dirty="0">
                <a:latin typeface="Times New Roman"/>
                <a:cs typeface="Times New Roman"/>
              </a:rPr>
              <a:t>Tecnologías</a:t>
            </a:r>
            <a:r>
              <a:rPr sz="1200" i="1" dirty="0">
                <a:latin typeface="Times New Roman"/>
                <a:cs typeface="Times New Roman"/>
              </a:rPr>
              <a:t> y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nuevos retos para el profesional de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enfermería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Index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Enfermería,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25(1-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2),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38-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41.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Disponible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en: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http://scielo.isciii.es/scielo.php?script=sci_abstract&amp;pid=S1132-12962016000100009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tabLst>
                <a:tab pos="2635885" algn="l"/>
                <a:tab pos="4199890" algn="l"/>
                <a:tab pos="6039485" algn="l"/>
              </a:tabLst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Area,</a:t>
            </a:r>
            <a:r>
              <a:rPr sz="1200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M.</a:t>
            </a:r>
            <a:r>
              <a:rPr sz="1200" spc="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Guarro,</a:t>
            </a:r>
            <a:r>
              <a:rPr sz="1200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A.</a:t>
            </a:r>
            <a:r>
              <a:rPr sz="1200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(2012).</a:t>
            </a:r>
            <a:r>
              <a:rPr sz="1200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alfabetización</a:t>
            </a:r>
            <a:r>
              <a:rPr sz="1200" i="1" spc="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informacional</a:t>
            </a:r>
            <a:r>
              <a:rPr sz="1200" i="1" spc="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digital:</a:t>
            </a:r>
            <a:r>
              <a:rPr sz="1200" i="1" spc="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fundamentos</a:t>
            </a:r>
            <a:r>
              <a:rPr sz="1200" i="1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pedagógicos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para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enseñanza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el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aprendizaje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competente.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Revista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española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Documentación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Científica, 35(Monográfico),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46-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74.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Disponible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en: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http://redc.revistas.csic.es/index.php/redc/article/view/744/825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Escontrela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R.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(2003).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Bases</a:t>
            </a:r>
            <a:r>
              <a:rPr sz="1200" i="1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para</a:t>
            </a:r>
            <a:r>
              <a:rPr sz="1200" i="1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reconstruir</a:t>
            </a:r>
            <a:r>
              <a:rPr sz="1200" i="1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el</a:t>
            </a:r>
            <a:r>
              <a:rPr sz="1200" i="1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diseño</a:t>
            </a:r>
            <a:r>
              <a:rPr sz="1200" i="1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instruccional</a:t>
            </a:r>
            <a:r>
              <a:rPr sz="1200" i="1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los</a:t>
            </a:r>
            <a:r>
              <a:rPr sz="1200" i="1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sistemas</a:t>
            </a:r>
            <a:r>
              <a:rPr sz="1200" i="1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i="1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50" dirty="0">
                <a:solidFill>
                  <a:schemeClr val="tx1"/>
                </a:solidFill>
                <a:latin typeface="Times New Roman"/>
                <a:cs typeface="Times New Roman"/>
              </a:rPr>
              <a:t>a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distancia.</a:t>
            </a:r>
            <a:r>
              <a:rPr sz="1200" i="1" spc="11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Docencia</a:t>
            </a:r>
            <a:r>
              <a:rPr sz="1200" i="1" spc="1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universitaria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,</a:t>
            </a:r>
            <a:r>
              <a:rPr sz="1200" spc="1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1(IV),</a:t>
            </a:r>
            <a:r>
              <a:rPr sz="1200" spc="11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25-48.</a:t>
            </a:r>
            <a:r>
              <a:rPr sz="1200" spc="1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Universidad</a:t>
            </a:r>
            <a:r>
              <a:rPr sz="1200" spc="1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Central</a:t>
            </a:r>
            <a:r>
              <a:rPr sz="1200" spc="1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1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Venezuela.</a:t>
            </a:r>
            <a:r>
              <a:rPr sz="1200" spc="1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Extraído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desde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http://saber.ucv.ve/ojs/index.php/rev_docu/article/download/4545/4356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Guzmán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T.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(2016).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Sistema</a:t>
            </a:r>
            <a:r>
              <a:rPr sz="1200" i="1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Multimodal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Educación,</a:t>
            </a:r>
            <a:r>
              <a:rPr sz="1200" i="1" spc="3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Principios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Lineamientos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50" dirty="0">
                <a:solidFill>
                  <a:schemeClr val="tx1"/>
                </a:solidFill>
                <a:latin typeface="Times New Roman"/>
                <a:cs typeface="Times New Roman"/>
              </a:rPr>
              <a:t>a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distancia,</a:t>
            </a:r>
            <a:r>
              <a:rPr sz="1200" i="1" spc="4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abierta</a:t>
            </a:r>
            <a:r>
              <a:rPr sz="1200" i="1" spc="4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4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mixta</a:t>
            </a:r>
            <a:r>
              <a:rPr sz="1200" i="1" spc="4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43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43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Universidad</a:t>
            </a:r>
            <a:r>
              <a:rPr sz="1200" i="1" spc="43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Autónoma</a:t>
            </a:r>
            <a:r>
              <a:rPr sz="1200" i="1" spc="43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4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Querétaro.</a:t>
            </a:r>
            <a:r>
              <a:rPr sz="1200" i="1" spc="43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Extraído</a:t>
            </a:r>
            <a:r>
              <a:rPr sz="1200" i="1" spc="4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desde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http://www.uaq.mx/docsgrales/informatica/Sistema-Multimodal-de-educacion-UAQ.pdf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Universidad</a:t>
            </a:r>
            <a:r>
              <a:rPr sz="1200" spc="17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Centroccidental</a:t>
            </a:r>
            <a:r>
              <a:rPr sz="1200" spc="18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“Lisandro</a:t>
            </a:r>
            <a:r>
              <a:rPr sz="1200" spc="18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Alvarado”</a:t>
            </a:r>
            <a:r>
              <a:rPr sz="1200" spc="17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(2012).</a:t>
            </a:r>
            <a:r>
              <a:rPr sz="1200" spc="17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Manual</a:t>
            </a:r>
            <a:r>
              <a:rPr sz="1200" i="1" spc="18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para</a:t>
            </a:r>
            <a:r>
              <a:rPr sz="1200" i="1" spc="17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17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elaboración</a:t>
            </a:r>
            <a:r>
              <a:rPr sz="1200" i="1" spc="18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spc="-50" dirty="0">
                <a:solidFill>
                  <a:schemeClr val="tx1"/>
                </a:solidFill>
                <a:latin typeface="Times New Roman"/>
                <a:cs typeface="Times New Roman"/>
              </a:rPr>
              <a:t>y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presentación</a:t>
            </a:r>
            <a:r>
              <a:rPr sz="1200" i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del Trabajo Especial</a:t>
            </a:r>
            <a:r>
              <a:rPr sz="1200" i="1" spc="30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Grado,</a:t>
            </a:r>
            <a:r>
              <a:rPr sz="1200" i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Trabajo</a:t>
            </a:r>
            <a:r>
              <a:rPr sz="1200" i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Grado y</a:t>
            </a:r>
            <a:r>
              <a:rPr sz="1200" i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Tesis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Doctoral</a:t>
            </a:r>
            <a:r>
              <a:rPr sz="1200" i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del</a:t>
            </a:r>
            <a:r>
              <a:rPr sz="1200" i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Decanato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Ciencias de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Salud.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Recuperado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de:</a:t>
            </a:r>
            <a:r>
              <a:rPr sz="1200" spc="2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http://www.ucla.edu.ve/secretaria/Gacetas/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GACETAS/GACETA%20126/Manual%20para%20la%20Elaboraci%C3%B3n%20y%20Presentaci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%C3%B3n%20del%20Trabajo%20Especial%20de%20Grado</a:t>
            </a:r>
            <a:r>
              <a:rPr sz="1200" spc="-10" dirty="0">
                <a:latin typeface="Times New Roman"/>
                <a:cs typeface="Times New Roman"/>
              </a:rPr>
              <a:t>.pdf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4653153" y="142938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11681" y="8188580"/>
            <a:ext cx="4498975" cy="76009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065" marR="5080" indent="1270" algn="ctr">
              <a:lnSpc>
                <a:spcPts val="1320"/>
              </a:lnSpc>
              <a:spcBef>
                <a:spcPts val="25"/>
              </a:spcBef>
            </a:pPr>
            <a:r>
              <a:rPr sz="1100" b="1" dirty="0">
                <a:latin typeface="Times New Roman"/>
                <a:cs typeface="Times New Roman"/>
              </a:rPr>
              <a:t>Actualización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Diseño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Instruccional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Asignatura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Introducción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Computación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II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Semestre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Enfermería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del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Decanato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Ciencias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la </a:t>
            </a:r>
            <a:r>
              <a:rPr sz="1100" b="1" dirty="0">
                <a:latin typeface="Times New Roman"/>
                <a:cs typeface="Times New Roman"/>
              </a:rPr>
              <a:t>Salud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UCLA,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Barquisimeto,</a:t>
            </a:r>
            <a:r>
              <a:rPr sz="1100" b="1" spc="-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Estado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Lara</a:t>
            </a:r>
            <a:endParaRPr sz="11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439"/>
              </a:spcBef>
            </a:pPr>
            <a:r>
              <a:rPr sz="1200" b="1" dirty="0">
                <a:latin typeface="Times New Roman"/>
                <a:cs typeface="Times New Roman"/>
              </a:rPr>
              <a:t>Ing.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Keyla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Torrealba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538341" y="8939106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164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B53E0098-7D69-E80E-CA76-9E15FDB31BAC}"/>
              </a:ext>
            </a:extLst>
          </p:cNvPr>
          <p:cNvGrpSpPr/>
          <p:nvPr/>
        </p:nvGrpSpPr>
        <p:grpSpPr>
          <a:xfrm>
            <a:off x="107822" y="74399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8570CF1C-EE90-25BF-2F49-EA541CBF6604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F03D13AB-7A9F-B3B7-2162-5042A2DB9F64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05BD366E-77AF-E721-0C65-C41C6EF0EAB5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79809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F9C230A4-2E82-A85F-2E56-693C5F27CE0F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5BC88365-47C5-D88D-91C8-19FBE52C2391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1E85D23B-67BB-7423-EE0E-8855A8AA15F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AB98105F-C51F-07F4-9B0D-AA5878343A29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C3A8EF80-47CD-B00D-BF7A-55CD1F45002D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188206"/>
            <a:ext cx="6647815" cy="5834380"/>
            <a:chOff x="105155" y="3188206"/>
            <a:chExt cx="6647815" cy="583438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188206"/>
              <a:ext cx="6647687" cy="5833872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206432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206432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318518" y="1504208"/>
            <a:ext cx="6256020" cy="678180"/>
            <a:chOff x="318518" y="1504208"/>
            <a:chExt cx="6256020" cy="678180"/>
          </a:xfrm>
        </p:grpSpPr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8518" y="1504208"/>
              <a:ext cx="6256015" cy="67813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7136" y="1522082"/>
              <a:ext cx="6179439" cy="601611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357136" y="1522082"/>
              <a:ext cx="6179820" cy="601980"/>
            </a:xfrm>
            <a:custGeom>
              <a:avLst/>
              <a:gdLst/>
              <a:ahLst/>
              <a:cxnLst/>
              <a:rect l="l" t="t" r="r" b="b"/>
              <a:pathLst>
                <a:path w="6179820" h="601980">
                  <a:moveTo>
                    <a:pt x="0" y="601611"/>
                  </a:moveTo>
                  <a:lnTo>
                    <a:pt x="6179439" y="601611"/>
                  </a:lnTo>
                  <a:lnTo>
                    <a:pt x="6179439" y="0"/>
                  </a:lnTo>
                  <a:lnTo>
                    <a:pt x="0" y="0"/>
                  </a:lnTo>
                  <a:lnTo>
                    <a:pt x="0" y="601611"/>
                  </a:lnTo>
                  <a:close/>
                </a:path>
              </a:pathLst>
            </a:custGeom>
            <a:ln w="9525">
              <a:solidFill>
                <a:srgbClr val="C9E67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6" name="object 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5" name="object 25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319951" y="234695"/>
            <a:ext cx="6228715" cy="1990725"/>
            <a:chOff x="319951" y="234695"/>
            <a:chExt cx="6228715" cy="1990725"/>
          </a:xfrm>
        </p:grpSpPr>
        <p:pic>
          <p:nvPicPr>
            <p:cNvPr id="28" name="object 2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332651" y="1566138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32651" y="1566138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0" y="646328"/>
                  </a:moveTo>
                  <a:lnTo>
                    <a:pt x="6202934" y="646328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46328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351720" y="1594866"/>
            <a:ext cx="6177915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715" algn="ctr">
              <a:lnSpc>
                <a:spcPct val="100000"/>
              </a:lnSpc>
              <a:spcBef>
                <a:spcPts val="100"/>
              </a:spcBef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Rafael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Fuentes</a:t>
            </a:r>
            <a:endParaRPr sz="1200" dirty="0">
              <a:latin typeface="Times New Roman"/>
              <a:cs typeface="Times New Roman"/>
            </a:endParaRPr>
          </a:p>
          <a:p>
            <a:pPr marR="8890"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Politécnica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Territorial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Oeste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Sucre,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Cumaná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Venezuela.</a:t>
            </a:r>
            <a:endParaRPr sz="1200" dirty="0">
              <a:latin typeface="Times New Roman"/>
              <a:cs typeface="Times New Roman"/>
            </a:endParaRPr>
          </a:p>
          <a:p>
            <a:pPr marR="5715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Correo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Electrónico: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Srjos2021@Gmail.com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345389" y="2212479"/>
            <a:ext cx="6203315" cy="931544"/>
          </a:xfrm>
          <a:custGeom>
            <a:avLst/>
            <a:gdLst/>
            <a:ahLst/>
            <a:cxnLst/>
            <a:rect l="l" t="t" r="r" b="b"/>
            <a:pathLst>
              <a:path w="6203315" h="931544">
                <a:moveTo>
                  <a:pt x="6202933" y="0"/>
                </a:moveTo>
                <a:lnTo>
                  <a:pt x="0" y="0"/>
                </a:lnTo>
                <a:lnTo>
                  <a:pt x="0" y="931024"/>
                </a:lnTo>
                <a:lnTo>
                  <a:pt x="6202933" y="931024"/>
                </a:lnTo>
                <a:lnTo>
                  <a:pt x="620293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339020" y="2212473"/>
            <a:ext cx="6203315" cy="931544"/>
          </a:xfrm>
          <a:prstGeom prst="rect">
            <a:avLst/>
          </a:prstGeom>
          <a:ln w="25400">
            <a:solidFill>
              <a:srgbClr val="5BD078"/>
            </a:solidFill>
          </a:ln>
        </p:spPr>
        <p:txBody>
          <a:bodyPr vert="horz" wrap="square" lIns="0" tIns="41910" rIns="0" bIns="0" rtlCol="0">
            <a:spAutoFit/>
          </a:bodyPr>
          <a:lstStyle/>
          <a:p>
            <a:pPr marL="97155" marR="74930">
              <a:lnSpc>
                <a:spcPct val="100000"/>
              </a:lnSpc>
              <a:spcBef>
                <a:spcPts val="330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2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</a:t>
            </a:r>
            <a:r>
              <a:rPr sz="1100" b="1" spc="2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este</a:t>
            </a:r>
            <a:r>
              <a:rPr sz="1100" b="1" spc="2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artículo:</a:t>
            </a:r>
            <a:r>
              <a:rPr sz="1100" b="1" spc="2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José</a:t>
            </a:r>
            <a:r>
              <a:rPr sz="1100" b="1" spc="2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R.</a:t>
            </a:r>
            <a:r>
              <a:rPr sz="1100" b="1" spc="2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Abreu</a:t>
            </a:r>
            <a:r>
              <a:rPr sz="1100" b="1" spc="2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Fuentes</a:t>
            </a:r>
            <a:r>
              <a:rPr sz="1100" b="1" spc="2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2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</a:t>
            </a: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254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Homosexualidad</a:t>
            </a:r>
            <a:r>
              <a:rPr sz="1050" b="1" spc="254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26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26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Ambientes </a:t>
            </a:r>
            <a:r>
              <a:rPr sz="1050" b="1" dirty="0">
                <a:latin typeface="Times New Roman"/>
                <a:cs typeface="Times New Roman"/>
              </a:rPr>
              <a:t>Educativos”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 </a:t>
            </a:r>
            <a:r>
              <a:rPr sz="1050" b="1" spc="-10" dirty="0">
                <a:latin typeface="Times New Roman"/>
                <a:cs typeface="Times New Roman"/>
              </a:rPr>
              <a:t>(1-</a:t>
            </a:r>
            <a:r>
              <a:rPr sz="1050" b="1" spc="-25" dirty="0">
                <a:latin typeface="Times New Roman"/>
                <a:cs typeface="Times New Roman"/>
              </a:rPr>
              <a:t>14)</a:t>
            </a:r>
            <a:endParaRPr sz="1050">
              <a:latin typeface="Times New Roman"/>
              <a:cs typeface="Times New Roman"/>
            </a:endParaRPr>
          </a:p>
          <a:p>
            <a:pPr marL="26797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2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Septiembre</a:t>
            </a:r>
            <a:r>
              <a:rPr sz="1100" b="1" spc="2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22250" algn="ctr">
              <a:lnSpc>
                <a:spcPct val="100000"/>
              </a:lnSpc>
              <a:tabLst>
                <a:tab pos="1516380" algn="l"/>
              </a:tabLst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25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Octubre</a:t>
            </a:r>
            <a:r>
              <a:rPr sz="1100" b="1" dirty="0">
                <a:latin typeface="Times New Roman"/>
                <a:cs typeface="Times New Roman"/>
              </a:rPr>
              <a:t>	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20979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2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Diciembre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39369" y="3181730"/>
            <a:ext cx="6416040" cy="58007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826385" marR="1639570" indent="-1253490">
              <a:lnSpc>
                <a:spcPct val="1298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Homosexualidad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Ambientes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Educativos RESUMEN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 algn="just">
              <a:lnSpc>
                <a:spcPct val="999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explorar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percepciones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discriminación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jóvenes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homosexuales,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basó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ausencia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mínimo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homosexualidad.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Desprendiendo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específicos: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impide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correcta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convivencia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entre </a:t>
            </a:r>
            <a:r>
              <a:rPr sz="1200" dirty="0">
                <a:latin typeface="Times New Roman"/>
                <a:cs typeface="Times New Roman"/>
              </a:rPr>
              <a:t>compañeros,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divide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chicos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chicas,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pone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barreras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levanta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muros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interiores,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especialmente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varones,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se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limitados,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todavía,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emocional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premisa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rechazo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entiende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femenino: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emociones,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afectos,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solidaridad </a:t>
            </a:r>
            <a:r>
              <a:rPr sz="1200" dirty="0">
                <a:latin typeface="Times New Roman"/>
                <a:cs typeface="Times New Roman"/>
              </a:rPr>
              <a:t>Apropiándome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teóricamente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Shibley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Delamater.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abordaje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mixto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descriptivo </a:t>
            </a:r>
            <a:r>
              <a:rPr sz="1200" dirty="0">
                <a:latin typeface="Times New Roman"/>
                <a:cs typeface="Times New Roman"/>
              </a:rPr>
              <a:t>analítico,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prevalece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diseño </a:t>
            </a:r>
            <a:r>
              <a:rPr sz="1200" dirty="0">
                <a:latin typeface="Times New Roman"/>
                <a:cs typeface="Times New Roman"/>
              </a:rPr>
              <a:t>cualitativo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aplicando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homosexuales,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familia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homosexuales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educan.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incluyeron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diez </a:t>
            </a:r>
            <a:r>
              <a:rPr sz="1200" dirty="0">
                <a:latin typeface="Times New Roman"/>
                <a:cs typeface="Times New Roman"/>
              </a:rPr>
              <a:t>participantes: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gays,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lesbianas,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cuatro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encontró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conflictos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enfrentamientos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iguales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interior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victimización </a:t>
            </a:r>
            <a:r>
              <a:rPr sz="1200" dirty="0">
                <a:latin typeface="Times New Roman"/>
                <a:cs typeface="Times New Roman"/>
              </a:rPr>
              <a:t>verbal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física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ocurre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principalmente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aula;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maltrato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familiar,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paterno,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aunque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menor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intensidad,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maltrato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institucional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directivos.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percepción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 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entrevistados 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familia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academia,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adecuada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conciencia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derechos.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falta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capacitados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adecuadamente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información.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discriminación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homofóbica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aumento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extremos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provocar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estados </a:t>
            </a:r>
            <a:r>
              <a:rPr sz="1200" dirty="0">
                <a:latin typeface="Times New Roman"/>
                <a:cs typeface="Times New Roman"/>
              </a:rPr>
              <a:t>depresivos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intentos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suicidas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víctimas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principalmente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jóvenes.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Descriptores: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Discriminación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homofóbica,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Sexual,</a:t>
            </a:r>
            <a:r>
              <a:rPr sz="1200" spc="-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6985" algn="just">
              <a:lnSpc>
                <a:spcPct val="99500"/>
              </a:lnSpc>
            </a:pPr>
            <a:r>
              <a:rPr sz="1200" b="1" dirty="0">
                <a:latin typeface="Times New Roman"/>
                <a:cs typeface="Times New Roman"/>
              </a:rPr>
              <a:t>Reseña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Biográfica: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Dr.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Magister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Dirección,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Especialista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Psicología, </a:t>
            </a:r>
            <a:r>
              <a:rPr sz="1200" dirty="0">
                <a:latin typeface="Times New Roman"/>
                <a:cs typeface="Times New Roman"/>
              </a:rPr>
              <a:t>Licenciado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mención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Castellano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Literatura,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Cursante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Postdoctoral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Gerencia </a:t>
            </a:r>
            <a:r>
              <a:rPr sz="1200" dirty="0">
                <a:latin typeface="Times New Roman"/>
                <a:cs typeface="Times New Roman"/>
              </a:rPr>
              <a:t>Transcompleja.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publicaciones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revistas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científicas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memorias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eventos </a:t>
            </a:r>
            <a:r>
              <a:rPr sz="1200" dirty="0">
                <a:latin typeface="Times New Roman"/>
                <a:cs typeface="Times New Roman"/>
              </a:rPr>
              <a:t>académicos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internacionales.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Actualmente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presta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ANFAD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instructor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Politécnica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Territorial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Oeste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estado </a:t>
            </a:r>
            <a:r>
              <a:rPr sz="1200" dirty="0">
                <a:latin typeface="Times New Roman"/>
                <a:cs typeface="Times New Roman"/>
              </a:rPr>
              <a:t>Sucre,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Cumaná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35" name="object 35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36" name="object 36"/>
          <p:cNvSpPr txBox="1"/>
          <p:nvPr/>
        </p:nvSpPr>
        <p:spPr>
          <a:xfrm>
            <a:off x="6466459" y="8913536"/>
            <a:ext cx="254000" cy="194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165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7" name="Grupo 36">
            <a:extLst>
              <a:ext uri="{FF2B5EF4-FFF2-40B4-BE49-F238E27FC236}">
                <a16:creationId xmlns:a16="http://schemas.microsoft.com/office/drawing/2014/main" id="{D3736CA5-51D9-8209-D05A-C37B0F303AEB}"/>
              </a:ext>
            </a:extLst>
          </p:cNvPr>
          <p:cNvGrpSpPr/>
          <p:nvPr/>
        </p:nvGrpSpPr>
        <p:grpSpPr>
          <a:xfrm>
            <a:off x="96010" y="99832"/>
            <a:ext cx="6665976" cy="1452626"/>
            <a:chOff x="470065" y="1951410"/>
            <a:chExt cx="6665976" cy="1452626"/>
          </a:xfrm>
        </p:grpSpPr>
        <p:grpSp>
          <p:nvGrpSpPr>
            <p:cNvPr id="38" name="object 12">
              <a:extLst>
                <a:ext uri="{FF2B5EF4-FFF2-40B4-BE49-F238E27FC236}">
                  <a16:creationId xmlns:a16="http://schemas.microsoft.com/office/drawing/2014/main" id="{44A45607-4295-2CB4-716C-DBE4D6E03F6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42" name="object 13">
                <a:extLst>
                  <a:ext uri="{FF2B5EF4-FFF2-40B4-BE49-F238E27FC236}">
                    <a16:creationId xmlns:a16="http://schemas.microsoft.com/office/drawing/2014/main" id="{1F7F6F16-060E-B2FE-A7D7-60559B7A29F9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43" name="object 14">
                <a:extLst>
                  <a:ext uri="{FF2B5EF4-FFF2-40B4-BE49-F238E27FC236}">
                    <a16:creationId xmlns:a16="http://schemas.microsoft.com/office/drawing/2014/main" id="{6B1FAF65-E48C-FABB-A314-545688E06857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4" name="object 15">
                <a:extLst>
                  <a:ext uri="{FF2B5EF4-FFF2-40B4-BE49-F238E27FC236}">
                    <a16:creationId xmlns:a16="http://schemas.microsoft.com/office/drawing/2014/main" id="{34F5AAA6-CA90-14A1-A60C-4ADE46BA5BB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5" name="object 16">
                <a:extLst>
                  <a:ext uri="{FF2B5EF4-FFF2-40B4-BE49-F238E27FC236}">
                    <a16:creationId xmlns:a16="http://schemas.microsoft.com/office/drawing/2014/main" id="{46D72605-6E7A-6ABB-2257-E275E838BB47}"/>
                  </a:ext>
                </a:extLst>
              </p:cNvPr>
              <p:cNvPicPr/>
              <p:nvPr/>
            </p:nvPicPr>
            <p:blipFill>
              <a:blip r:embed="rId10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9" name="object 16">
              <a:extLst>
                <a:ext uri="{FF2B5EF4-FFF2-40B4-BE49-F238E27FC236}">
                  <a16:creationId xmlns:a16="http://schemas.microsoft.com/office/drawing/2014/main" id="{BE30225F-77B1-7AF6-568A-0154BB57BBB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40" name="object 25">
              <a:extLst>
                <a:ext uri="{FF2B5EF4-FFF2-40B4-BE49-F238E27FC236}">
                  <a16:creationId xmlns:a16="http://schemas.microsoft.com/office/drawing/2014/main" id="{92310054-F345-7504-45AD-1B1412250B9B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41" name="object 31">
              <a:extLst>
                <a:ext uri="{FF2B5EF4-FFF2-40B4-BE49-F238E27FC236}">
                  <a16:creationId xmlns:a16="http://schemas.microsoft.com/office/drawing/2014/main" id="{DC078A60-FF45-6B12-3049-82624CF14501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234695"/>
            <a:ext cx="6228715" cy="2840990"/>
            <a:chOff x="320929" y="234695"/>
            <a:chExt cx="6228715" cy="284099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0" y="646328"/>
                  </a:moveTo>
                  <a:lnTo>
                    <a:pt x="6202934" y="646328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46328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6202934" y="0"/>
                  </a:moveTo>
                  <a:lnTo>
                    <a:pt x="0" y="0"/>
                  </a:lnTo>
                  <a:lnTo>
                    <a:pt x="0" y="938720"/>
                  </a:lnTo>
                  <a:lnTo>
                    <a:pt x="6202934" y="938720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0" y="938720"/>
                  </a:moveTo>
                  <a:lnTo>
                    <a:pt x="6202934" y="938720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38720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221691" y="1550923"/>
            <a:ext cx="6398895" cy="70859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7305" algn="ctr">
              <a:lnSpc>
                <a:spcPct val="100000"/>
              </a:lnSpc>
              <a:spcBef>
                <a:spcPts val="100"/>
              </a:spcBef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Rafael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Fuentes</a:t>
            </a:r>
            <a:endParaRPr sz="1200">
              <a:latin typeface="Times New Roman"/>
              <a:cs typeface="Times New Roman"/>
            </a:endParaRPr>
          </a:p>
          <a:p>
            <a:pPr marL="27940" algn="ctr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Territorial</a:t>
            </a:r>
            <a:r>
              <a:rPr sz="1200" dirty="0">
                <a:latin typeface="Times New Roman"/>
                <a:cs typeface="Times New Roman"/>
              </a:rPr>
              <a:t> Polytechnic University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West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Sucre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state,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Cumaná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Venezuela.</a:t>
            </a:r>
            <a:endParaRPr sz="1200">
              <a:latin typeface="Times New Roman"/>
              <a:cs typeface="Times New Roman"/>
            </a:endParaRPr>
          </a:p>
          <a:p>
            <a:pPr marL="27940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Email: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  <a:hlinkClick r:id="rId16"/>
              </a:rPr>
              <a:t>Srjos2021@Gmail.com</a:t>
            </a:r>
            <a:endParaRPr sz="1200">
              <a:latin typeface="Times New Roman"/>
              <a:cs typeface="Times New Roman"/>
            </a:endParaRPr>
          </a:p>
          <a:p>
            <a:pPr marL="203200" marR="165735">
              <a:lnSpc>
                <a:spcPct val="100000"/>
              </a:lnSpc>
              <a:spcBef>
                <a:spcPts val="420"/>
              </a:spcBef>
            </a:pPr>
            <a:r>
              <a:rPr sz="1100" b="1" dirty="0">
                <a:latin typeface="Times New Roman"/>
                <a:cs typeface="Times New Roman"/>
              </a:rPr>
              <a:t>How</a:t>
            </a:r>
            <a:r>
              <a:rPr sz="1100" b="1" spc="155" dirty="0">
                <a:latin typeface="Times New Roman"/>
                <a:cs typeface="Times New Roman"/>
              </a:rPr>
              <a:t> 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150" dirty="0">
                <a:latin typeface="Times New Roman"/>
                <a:cs typeface="Times New Roman"/>
              </a:rPr>
              <a:t>  </a:t>
            </a:r>
            <a:r>
              <a:rPr sz="1100" b="1" dirty="0">
                <a:latin typeface="Times New Roman"/>
                <a:cs typeface="Times New Roman"/>
              </a:rPr>
              <a:t>cite</a:t>
            </a:r>
            <a:r>
              <a:rPr sz="1100" b="1" spc="150" dirty="0">
                <a:latin typeface="Times New Roman"/>
                <a:cs typeface="Times New Roman"/>
              </a:rPr>
              <a:t>  </a:t>
            </a:r>
            <a:r>
              <a:rPr sz="1100" b="1" dirty="0">
                <a:latin typeface="Times New Roman"/>
                <a:cs typeface="Times New Roman"/>
              </a:rPr>
              <a:t>this</a:t>
            </a:r>
            <a:r>
              <a:rPr sz="1100" b="1" spc="155" dirty="0">
                <a:latin typeface="Times New Roman"/>
                <a:cs typeface="Times New Roman"/>
              </a:rPr>
              <a:t>  </a:t>
            </a:r>
            <a:r>
              <a:rPr sz="1100" b="1" dirty="0">
                <a:latin typeface="Times New Roman"/>
                <a:cs typeface="Times New Roman"/>
              </a:rPr>
              <a:t>article:</a:t>
            </a:r>
            <a:r>
              <a:rPr sz="1100" b="1" spc="155" dirty="0">
                <a:latin typeface="Times New Roman"/>
                <a:cs typeface="Times New Roman"/>
              </a:rPr>
              <a:t>  </a:t>
            </a:r>
            <a:r>
              <a:rPr sz="1100" b="1" dirty="0">
                <a:latin typeface="Times New Roman"/>
                <a:cs typeface="Times New Roman"/>
              </a:rPr>
              <a:t>José</a:t>
            </a:r>
            <a:r>
              <a:rPr sz="1100" b="1" spc="155" dirty="0">
                <a:latin typeface="Times New Roman"/>
                <a:cs typeface="Times New Roman"/>
              </a:rPr>
              <a:t>  </a:t>
            </a:r>
            <a:r>
              <a:rPr sz="1100" b="1" dirty="0">
                <a:latin typeface="Times New Roman"/>
                <a:cs typeface="Times New Roman"/>
              </a:rPr>
              <a:t>R.</a:t>
            </a:r>
            <a:r>
              <a:rPr sz="1100" b="1" spc="150" dirty="0">
                <a:latin typeface="Times New Roman"/>
                <a:cs typeface="Times New Roman"/>
              </a:rPr>
              <a:t>  </a:t>
            </a:r>
            <a:r>
              <a:rPr sz="1100" b="1" dirty="0">
                <a:latin typeface="Times New Roman"/>
                <a:cs typeface="Times New Roman"/>
              </a:rPr>
              <a:t>Abreu</a:t>
            </a:r>
            <a:r>
              <a:rPr sz="1100" b="1" spc="155" dirty="0">
                <a:latin typeface="Times New Roman"/>
                <a:cs typeface="Times New Roman"/>
              </a:rPr>
              <a:t>  </a:t>
            </a:r>
            <a:r>
              <a:rPr sz="1100" b="1" dirty="0">
                <a:latin typeface="Times New Roman"/>
                <a:cs typeface="Times New Roman"/>
              </a:rPr>
              <a:t>Fuentes</a:t>
            </a:r>
            <a:r>
              <a:rPr sz="1100" b="1" spc="150" dirty="0">
                <a:latin typeface="Times New Roman"/>
                <a:cs typeface="Times New Roman"/>
              </a:rPr>
              <a:t> 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150" dirty="0">
                <a:latin typeface="Times New Roman"/>
                <a:cs typeface="Times New Roman"/>
              </a:rPr>
              <a:t>  </a:t>
            </a:r>
            <a:r>
              <a:rPr sz="1100" b="1" dirty="0">
                <a:latin typeface="Times New Roman"/>
                <a:cs typeface="Times New Roman"/>
              </a:rPr>
              <a:t>“Homosexuality</a:t>
            </a:r>
            <a:r>
              <a:rPr sz="1100" b="1" spc="150" dirty="0">
                <a:latin typeface="Times New Roman"/>
                <a:cs typeface="Times New Roman"/>
              </a:rPr>
              <a:t>  </a:t>
            </a:r>
            <a:r>
              <a:rPr sz="1100" b="1" dirty="0">
                <a:latin typeface="Times New Roman"/>
                <a:cs typeface="Times New Roman"/>
              </a:rPr>
              <a:t>in</a:t>
            </a:r>
            <a:r>
              <a:rPr sz="1100" b="1" spc="150" dirty="0">
                <a:latin typeface="Times New Roman"/>
                <a:cs typeface="Times New Roman"/>
              </a:rPr>
              <a:t>  </a:t>
            </a:r>
            <a:r>
              <a:rPr sz="1100" b="1" spc="-10" dirty="0">
                <a:latin typeface="Times New Roman"/>
                <a:cs typeface="Times New Roman"/>
              </a:rPr>
              <a:t>Educational </a:t>
            </a:r>
            <a:r>
              <a:rPr sz="1100" b="1" dirty="0">
                <a:latin typeface="Times New Roman"/>
                <a:cs typeface="Times New Roman"/>
              </a:rPr>
              <a:t>Environments.”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(1-</a:t>
            </a:r>
            <a:r>
              <a:rPr sz="1100" b="1" spc="-25" dirty="0">
                <a:latin typeface="Times New Roman"/>
                <a:cs typeface="Times New Roman"/>
              </a:rPr>
              <a:t>14)</a:t>
            </a:r>
            <a:endParaRPr sz="1100">
              <a:latin typeface="Times New Roman"/>
              <a:cs typeface="Times New Roman"/>
            </a:endParaRPr>
          </a:p>
          <a:p>
            <a:pPr marL="264795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September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66001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62953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December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15"/>
              </a:spcBef>
            </a:pPr>
            <a:endParaRPr sz="1100">
              <a:latin typeface="Times New Roman"/>
              <a:cs typeface="Times New Roman"/>
            </a:endParaRPr>
          </a:p>
          <a:p>
            <a:pPr marL="60960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Homosexuality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Educational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Environments.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5"/>
              </a:spcBef>
            </a:pPr>
            <a:endParaRPr sz="1200">
              <a:latin typeface="Times New Roman"/>
              <a:cs typeface="Times New Roman"/>
            </a:endParaRPr>
          </a:p>
          <a:p>
            <a:pPr marL="27305"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ABSTRACT</a:t>
            </a:r>
            <a:endParaRPr sz="12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  <a:spcBef>
                <a:spcPts val="380"/>
              </a:spcBef>
            </a:pP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explore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perceptions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discrimination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towards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young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homosexuals,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educational </a:t>
            </a:r>
            <a:r>
              <a:rPr sz="1200" dirty="0">
                <a:latin typeface="Times New Roman"/>
                <a:cs typeface="Times New Roman"/>
              </a:rPr>
              <a:t>environment.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Whose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objective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absence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minimal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knowledge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about </a:t>
            </a:r>
            <a:r>
              <a:rPr sz="1200" dirty="0">
                <a:latin typeface="Times New Roman"/>
                <a:cs typeface="Times New Roman"/>
              </a:rPr>
              <a:t>homosexuality.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Detaching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specific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objectives: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prevents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correct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coexistence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between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colleagues, </a:t>
            </a:r>
            <a:r>
              <a:rPr sz="1200" dirty="0">
                <a:latin typeface="Times New Roman"/>
                <a:cs typeface="Times New Roman"/>
              </a:rPr>
              <a:t>divides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boys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girls,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puts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up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barriers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builds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interior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walls,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especially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among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still </a:t>
            </a:r>
            <a:r>
              <a:rPr sz="1200" dirty="0">
                <a:latin typeface="Times New Roman"/>
                <a:cs typeface="Times New Roman"/>
              </a:rPr>
              <a:t>limited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emotional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development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premise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rejection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what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is </a:t>
            </a:r>
            <a:r>
              <a:rPr sz="1200" dirty="0">
                <a:latin typeface="Times New Roman"/>
                <a:cs typeface="Times New Roman"/>
              </a:rPr>
              <a:t>understood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feminine: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emotions,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affections,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solidarity.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Theoretically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appropriating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Shibley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dirty="0">
                <a:latin typeface="Times New Roman"/>
                <a:cs typeface="Times New Roman"/>
              </a:rPr>
              <a:t>Delamater.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mixed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descriptive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analytical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methodological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approach,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but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reflection </a:t>
            </a:r>
            <a:r>
              <a:rPr sz="1200" dirty="0">
                <a:latin typeface="Times New Roman"/>
                <a:cs typeface="Times New Roman"/>
              </a:rPr>
              <a:t>perspective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prevails.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qualitative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design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carried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out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applying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group </a:t>
            </a:r>
            <a:r>
              <a:rPr sz="1200" dirty="0">
                <a:latin typeface="Times New Roman"/>
                <a:cs typeface="Times New Roman"/>
              </a:rPr>
              <a:t>interviews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parents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where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they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are </a:t>
            </a:r>
            <a:r>
              <a:rPr sz="1200" dirty="0">
                <a:latin typeface="Times New Roman"/>
                <a:cs typeface="Times New Roman"/>
              </a:rPr>
              <a:t>educated.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participants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were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included: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two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gays,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two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lesbians,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four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parents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two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 </a:t>
            </a:r>
            <a:r>
              <a:rPr sz="1200" dirty="0">
                <a:latin typeface="Times New Roman"/>
                <a:cs typeface="Times New Roman"/>
              </a:rPr>
              <a:t>conflicts,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confrontations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between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equals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within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were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found.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Verbal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physical </a:t>
            </a:r>
            <a:r>
              <a:rPr sz="1200" dirty="0">
                <a:latin typeface="Times New Roman"/>
                <a:cs typeface="Times New Roman"/>
              </a:rPr>
              <a:t>victimization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occurs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mainly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classroom;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abuse,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especially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paternal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abuse,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although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less </a:t>
            </a:r>
            <a:r>
              <a:rPr sz="1200" dirty="0">
                <a:latin typeface="Times New Roman"/>
                <a:cs typeface="Times New Roman"/>
              </a:rPr>
              <a:t>intense,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institutional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abuse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occurs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through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managers.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perception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</a:t>
            </a:r>
            <a:r>
              <a:rPr sz="1200" spc="-10" dirty="0">
                <a:latin typeface="Times New Roman"/>
                <a:cs typeface="Times New Roman"/>
              </a:rPr>
              <a:t> those </a:t>
            </a:r>
            <a:r>
              <a:rPr sz="1200" dirty="0">
                <a:latin typeface="Times New Roman"/>
                <a:cs typeface="Times New Roman"/>
              </a:rPr>
              <a:t>interviewed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there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adequate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subject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spc="-10" dirty="0">
                <a:latin typeface="Times New Roman"/>
                <a:cs typeface="Times New Roman"/>
              </a:rPr>
              <a:t>academy,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therefore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there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awareness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about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diversity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exercise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their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rights.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Trained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needed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properly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handle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type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information.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Homophobic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discrimination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rise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extreme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causing depressive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suicide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attempts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mainly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young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victims.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Descriptors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Homophobic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discrimination-</a:t>
            </a:r>
            <a:r>
              <a:rPr sz="1200" dirty="0">
                <a:latin typeface="Times New Roman"/>
                <a:cs typeface="Times New Roman"/>
              </a:rPr>
              <a:t>Sexual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Diversity- Educational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Environments.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Review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Dr.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Master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Management,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Specialist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Psychology, </a:t>
            </a:r>
            <a:r>
              <a:rPr sz="1200" dirty="0">
                <a:latin typeface="Times New Roman"/>
                <a:cs typeface="Times New Roman"/>
              </a:rPr>
              <a:t>Bachelor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mention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Spanish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Literature,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Postdoctoral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Cross- </a:t>
            </a:r>
            <a:r>
              <a:rPr sz="1200" dirty="0">
                <a:latin typeface="Times New Roman"/>
                <a:cs typeface="Times New Roman"/>
              </a:rPr>
              <a:t>Complex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Management.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Author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 various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publications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scientific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journals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memoirs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 </a:t>
            </a:r>
            <a:r>
              <a:rPr sz="1200" spc="-10" dirty="0">
                <a:latin typeface="Times New Roman"/>
                <a:cs typeface="Times New Roman"/>
              </a:rPr>
              <a:t>national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international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academic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events.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currently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ANFAD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professor,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instructor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researcher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Western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Polytechnic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Sucre,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Cumaná, Venezuela.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32" name="object 32"/>
          <p:cNvSpPr txBox="1"/>
          <p:nvPr/>
        </p:nvSpPr>
        <p:spPr>
          <a:xfrm>
            <a:off x="6317360" y="8913536"/>
            <a:ext cx="254000" cy="194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166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C25DAC74-7AC3-9A2F-D4BE-94B4BD51725E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DFF10FE8-B2BF-354E-750F-47B9B6037384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ABEC4054-E178-E24B-1A62-260F7E50F93A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4C4E1474-CFFA-51ED-50D4-C98752631679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D77252C0-07DD-70CC-F738-EED8ECE4BB8E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D6BA8CC7-694E-DE39-2B79-E76AFBF34FDA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E073B0BE-4968-FE8B-C029-253EE80A3425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018BB27F-F473-AA49-812C-940DDE618909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D757A577-F8F7-4E88-CB15-C5F3651B7C2B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81115" cy="66414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596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INTRODUCCIÓN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hablamos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homosexualidad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entendemos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atracción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emocional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sienten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hacía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sexo,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épocas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antiguas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(Lamas,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2002).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aumentado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decidido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identificarse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homosexuales, </a:t>
            </a:r>
            <a:r>
              <a:rPr sz="1200" dirty="0">
                <a:latin typeface="Times New Roman"/>
                <a:cs typeface="Times New Roman"/>
              </a:rPr>
              <a:t>asumiendo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citado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(Coleman,1982)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ver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descubrimiento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exploración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abierta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bisexual,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posteriormente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bisexual,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formando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gay-</a:t>
            </a:r>
            <a:r>
              <a:rPr sz="1200" dirty="0">
                <a:latin typeface="Times New Roman"/>
                <a:cs typeface="Times New Roman"/>
              </a:rPr>
              <a:t>lésbicas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sentirán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desarrollarán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interpersonales.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homosexualidad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problemática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aleja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común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considerado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normal,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vuelve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vulnerable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discriminación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cualquier ámbito, aun existiendo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leyes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defienden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 derechos. Además, 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interés </a:t>
            </a:r>
            <a:r>
              <a:rPr sz="1200" dirty="0">
                <a:latin typeface="Times New Roman"/>
                <a:cs typeface="Times New Roman"/>
              </a:rPr>
              <a:t>familiar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puesto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origina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núcleo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identificarlo,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protegerlo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aun </a:t>
            </a:r>
            <a:r>
              <a:rPr sz="1200" dirty="0">
                <a:latin typeface="Times New Roman"/>
                <a:cs typeface="Times New Roman"/>
              </a:rPr>
              <a:t>rechazarlo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normativa social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impone.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consciente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multiforme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complejidad que </a:t>
            </a:r>
            <a:r>
              <a:rPr sz="1200" spc="-10" dirty="0">
                <a:latin typeface="Times New Roman"/>
                <a:cs typeface="Times New Roman"/>
              </a:rPr>
              <a:t>representa. </a:t>
            </a:r>
            <a:r>
              <a:rPr sz="1200" dirty="0">
                <a:latin typeface="Times New Roman"/>
                <a:cs typeface="Times New Roman"/>
              </a:rPr>
              <a:t>Teorías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relativamente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recientes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tan </a:t>
            </a:r>
            <a:r>
              <a:rPr sz="1200" dirty="0">
                <a:latin typeface="Times New Roman"/>
                <a:cs typeface="Times New Roman"/>
              </a:rPr>
              <a:t>sencilla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había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creído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ahora.</a:t>
            </a:r>
            <a:r>
              <a:rPr sz="1200" spc="3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psicología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enseñanza-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finalidad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fallas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dificultades,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posibles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soluciones,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manera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eficaz.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Después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pedagogía,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ninguna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estudiar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tratar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encauzar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enseñanza aprendizaje.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síquica,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también </a:t>
            </a:r>
            <a:r>
              <a:rPr sz="1200" dirty="0">
                <a:latin typeface="Times New Roman"/>
                <a:cs typeface="Times New Roman"/>
              </a:rPr>
              <a:t>ésta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adecuadas herramientas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estudian.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psicología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intensa 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profundamente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homosexualidad.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 fue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evidenciar 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causas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impedían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correcta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convivencia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compañeros,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división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chicos,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barreras,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muros,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especialmente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varones,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limitados,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todavía,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desarrollo </a:t>
            </a:r>
            <a:r>
              <a:rPr sz="1200" dirty="0">
                <a:latin typeface="Times New Roman"/>
                <a:cs typeface="Times New Roman"/>
              </a:rPr>
              <a:t>emocional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premisa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rechazo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entiende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femenino: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emociones,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afectos,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solidaridad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afecta </a:t>
            </a:r>
            <a:r>
              <a:rPr sz="1200" dirty="0">
                <a:latin typeface="Times New Roman"/>
                <a:cs typeface="Times New Roman"/>
              </a:rPr>
              <a:t>exclusivamente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ataca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percibido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disonante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expectativas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género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mayoritarias.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diferencia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desarrollo </a:t>
            </a:r>
            <a:r>
              <a:rPr sz="1200" dirty="0">
                <a:latin typeface="Times New Roman"/>
                <a:cs typeface="Times New Roman"/>
              </a:rPr>
              <a:t>afectivo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chicos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chicas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fractura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preocupante.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2047113" y="8379026"/>
            <a:ext cx="2833370" cy="173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250"/>
              </a:lnSpc>
            </a:pP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Homosexualidad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Ambientes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Educativos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467101" y="8754397"/>
            <a:ext cx="199199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Rafael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Fuentes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45085">
              <a:lnSpc>
                <a:spcPts val="1410"/>
              </a:lnSpc>
            </a:pPr>
            <a:fld id="{81D60167-4931-47E6-BA6A-407CBD079E47}" type="slidenum">
              <a:rPr spc="-25" dirty="0"/>
              <a:t>167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003D6477-A643-9196-144B-C254B12FF9A3}"/>
              </a:ext>
            </a:extLst>
          </p:cNvPr>
          <p:cNvGrpSpPr/>
          <p:nvPr/>
        </p:nvGrpSpPr>
        <p:grpSpPr>
          <a:xfrm>
            <a:off x="94489" y="110491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8D2E6A36-C6BE-8380-3EC0-E517972819F9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D3E14E14-395B-FC86-DF58-D55D23827FC6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68DE53A6-FA74-E998-CD6C-31955AA3898D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97226885-2E6B-02FE-5814-5AADC51FDD8C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2A3124FF-059F-0249-E174-EF06E807E49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FC130929-CDA6-2CC0-8AC3-20FFDA294A9A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2DC2834B-30F7-6FB4-21C3-CBB3B7605081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7A3A8D9E-9C18-AF8C-0695-F66A994BEA5D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09360" cy="70078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353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inclusive,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transcendido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límites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psicología 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abarcar</a:t>
            </a:r>
            <a:r>
              <a:rPr sz="1200" spc="-10" dirty="0">
                <a:latin typeface="Times New Roman"/>
                <a:cs typeface="Times New Roman"/>
              </a:rPr>
              <a:t> ciencias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Genética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busca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 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origen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partiendo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cromosómica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individuos.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ciencia,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encaminado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llamado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“gen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homosexual”.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dentro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psicología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investigaciones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vayan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enfocadas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homosexualidad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clases,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menos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encontrar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bibliografía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abordase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postura </a:t>
            </a:r>
            <a:r>
              <a:rPr sz="1200" dirty="0">
                <a:latin typeface="Times New Roman"/>
                <a:cs typeface="Times New Roman"/>
              </a:rPr>
              <a:t>científica,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permitiese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fijar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lineamientos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trabajo.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limitante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Creemos 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causa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 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reserva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todavía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existe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homosexualidad;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estamos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XXI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sigue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habiendo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considerados</a:t>
            </a:r>
            <a:r>
              <a:rPr sz="1200" spc="-10" dirty="0">
                <a:latin typeface="Times New Roman"/>
                <a:cs typeface="Times New Roman"/>
              </a:rPr>
              <a:t> tabú.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firme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creencia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reflexiva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caracterizar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todo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docente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llevó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formularnos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basta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reproducir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repetir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tomarlo,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transformarlo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enfocarlo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perspectivas.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ahora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dijo,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son </a:t>
            </a:r>
            <a:r>
              <a:rPr sz="1200" dirty="0">
                <a:latin typeface="Times New Roman"/>
                <a:cs typeface="Times New Roman"/>
              </a:rPr>
              <a:t>muchas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investigaciones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ampliamente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homosexualidad,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aunque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no </a:t>
            </a:r>
            <a:r>
              <a:rPr sz="1200" dirty="0">
                <a:latin typeface="Times New Roman"/>
                <a:cs typeface="Times New Roman"/>
              </a:rPr>
              <a:t>logren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totalmente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escapan.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nosotros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suficiente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conformarnos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enfocarlo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contexto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parece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ignorarse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situación: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clases,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– </a:t>
            </a:r>
            <a:r>
              <a:rPr sz="1200" dirty="0">
                <a:latin typeface="Times New Roman"/>
                <a:cs typeface="Times New Roman"/>
              </a:rPr>
              <a:t>aprendizaje.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convierte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docentes. </a:t>
            </a:r>
            <a:r>
              <a:rPr sz="1200" dirty="0">
                <a:latin typeface="Times New Roman"/>
                <a:cs typeface="Times New Roman"/>
              </a:rPr>
              <a:t>Sabemos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homosexualidad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palpable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nuestra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venezolana.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supuesto,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escapa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esta </a:t>
            </a:r>
            <a:r>
              <a:rPr sz="1200" dirty="0">
                <a:latin typeface="Times New Roman"/>
                <a:cs typeface="Times New Roman"/>
              </a:rPr>
              <a:t>realidad.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¿Está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preparado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homosexualidad?,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¿para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manejar </a:t>
            </a:r>
            <a:r>
              <a:rPr sz="1200" dirty="0">
                <a:latin typeface="Times New Roman"/>
                <a:cs typeface="Times New Roman"/>
              </a:rPr>
              <a:t>cualquier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 problema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respecto?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Quizás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 tan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radical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rotundo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“no”,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simplemente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los </a:t>
            </a:r>
            <a:r>
              <a:rPr sz="1200" spc="-10" dirty="0">
                <a:latin typeface="Times New Roman"/>
                <a:cs typeface="Times New Roman"/>
              </a:rPr>
              <a:t>docentes.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proponemos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enfocar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desapercibidos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ambientes </a:t>
            </a:r>
            <a:r>
              <a:rPr sz="1200" dirty="0">
                <a:latin typeface="Times New Roman"/>
                <a:cs typeface="Times New Roman"/>
              </a:rPr>
              <a:t>educativos.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transfiere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distintos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humana;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configurado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llevando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cabo,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Universitaria.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preocupación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develando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alcance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“educación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todos”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ha </a:t>
            </a:r>
            <a:r>
              <a:rPr sz="1200" dirty="0">
                <a:latin typeface="Times New Roman"/>
                <a:cs typeface="Times New Roman"/>
              </a:rPr>
              <a:t>permitido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reflexionar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tenían </a:t>
            </a:r>
            <a:r>
              <a:rPr sz="1200" dirty="0">
                <a:latin typeface="Times New Roman"/>
                <a:cs typeface="Times New Roman"/>
              </a:rPr>
              <a:t>poca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visibilidad;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personas </a:t>
            </a:r>
            <a:r>
              <a:rPr sz="1200" dirty="0">
                <a:latin typeface="Times New Roman"/>
                <a:cs typeface="Times New Roman"/>
              </a:rPr>
              <a:t>pertenecientes</a:t>
            </a:r>
            <a:r>
              <a:rPr sz="1200" spc="2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sectores</a:t>
            </a:r>
            <a:r>
              <a:rPr sz="1200" spc="229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LGBTI</a:t>
            </a:r>
            <a:r>
              <a:rPr sz="1200" spc="2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(Lesbianas,</a:t>
            </a:r>
            <a:r>
              <a:rPr sz="1200" spc="2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Gays,</a:t>
            </a:r>
            <a:r>
              <a:rPr sz="1200" spc="2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Bisexuales,</a:t>
            </a:r>
            <a:r>
              <a:rPr sz="1200" spc="2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Transexuales</a:t>
            </a:r>
            <a:r>
              <a:rPr sz="1200" spc="225" dirty="0">
                <a:latin typeface="Times New Roman"/>
                <a:cs typeface="Times New Roman"/>
              </a:rPr>
              <a:t>  </a:t>
            </a:r>
            <a:r>
              <a:rPr sz="1200" spc="-50" dirty="0">
                <a:latin typeface="Times New Roman"/>
                <a:cs typeface="Times New Roman"/>
              </a:rPr>
              <a:t>e </a:t>
            </a:r>
            <a:r>
              <a:rPr sz="1200" spc="-10" dirty="0">
                <a:latin typeface="Times New Roman"/>
                <a:cs typeface="Times New Roman"/>
              </a:rPr>
              <a:t>Intersexuales).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2047113" y="8379026"/>
            <a:ext cx="2833370" cy="173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250"/>
              </a:lnSpc>
            </a:pP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Homosexualidad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Ambientes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Educativos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467101" y="8754397"/>
            <a:ext cx="199199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Rafael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Fuentes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45085">
              <a:lnSpc>
                <a:spcPts val="1410"/>
              </a:lnSpc>
            </a:pPr>
            <a:fld id="{81D60167-4931-47E6-BA6A-407CBD079E47}" type="slidenum">
              <a:rPr spc="-25" dirty="0"/>
              <a:t>168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CEBA697E-B65D-4411-54B0-3132DB550C2C}"/>
              </a:ext>
            </a:extLst>
          </p:cNvPr>
          <p:cNvGrpSpPr/>
          <p:nvPr/>
        </p:nvGrpSpPr>
        <p:grpSpPr>
          <a:xfrm>
            <a:off x="94489" y="123189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F06A8600-ABB1-016F-A4BA-CF7AA978F61B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BBDD4447-508A-469A-30EF-FB58D5424BD6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64449B40-0F6F-8E4C-AC4F-5E19ECA05F56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807DDD46-8DEA-BA8D-F477-528F73D43BF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A162847C-55C2-EC38-BC24-9A8ACF8A3CA6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E4B18301-634C-E328-1B04-99FB5D845819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C2FF2DC6-E9CC-6D9E-2091-411E2A77223F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47DF7525-8842-9973-F607-2D9FC4F4AD1A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081" y="1068451"/>
            <a:ext cx="6444615" cy="68205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4510" marR="7988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7825" marR="762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años,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LGBTI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reconocimiento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dirty="0">
                <a:latin typeface="Times New Roman"/>
                <a:cs typeface="Times New Roman"/>
              </a:rPr>
              <a:t>derechos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escenarios,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mismas </a:t>
            </a:r>
            <a:r>
              <a:rPr sz="1200" dirty="0">
                <a:latin typeface="Times New Roman"/>
                <a:cs typeface="Times New Roman"/>
              </a:rPr>
              <a:t>dinámicas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institucionales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plenamente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derechos.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emprendidas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 este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visibilización,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reconocimiento,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</a:t>
            </a:r>
            <a:r>
              <a:rPr sz="1200" spc="-10" dirty="0">
                <a:latin typeface="Times New Roman"/>
                <a:cs typeface="Times New Roman"/>
              </a:rPr>
              <a:t>inclusión,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igualdad,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normalización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sociedad.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inclusión,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normativo,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iniciativas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ley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como: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derecho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unión,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adopción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menores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reconocimiento 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academia, 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lugar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discuten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ajena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iniciativas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conciliación,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diálogo,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entendimiento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todas.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Así,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representaciones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pertenecientes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LGBTI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permitiría,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mirada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el crecimiento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acelerado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 entorno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problemáticas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recientes,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cotidianas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sitúan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resolución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conflictos.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contribuye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pensar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desempeñan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directivos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íntegras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respetan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esta </a:t>
            </a:r>
            <a:r>
              <a:rPr sz="1200" dirty="0">
                <a:latin typeface="Times New Roman"/>
                <a:cs typeface="Times New Roman"/>
              </a:rPr>
              <a:t>indagación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discriminación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heterosexual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utilidad,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partida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soluciones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reales,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caminos 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paz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 dentro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aulas.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35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RECORRIDO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99500"/>
              </a:lnSpc>
              <a:spcBef>
                <a:spcPts val="275"/>
              </a:spcBef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sexualidad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cambiado.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comienza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religión,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esgrime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explicaciones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ningún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sustento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científico,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otorgando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características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místicas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biológicas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sueños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húmedos,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atribuidos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cristianos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llamados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íncubos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súcubos.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musulmanes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entienden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sexualidad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coito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aseguran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placer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enseñanzas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profeta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Mahoma.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99400"/>
              </a:lnSpc>
              <a:spcBef>
                <a:spcPts val="4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1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sexualidad</a:t>
            </a:r>
            <a:r>
              <a:rPr sz="1200" b="1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integridad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psicológicos,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físicos, </a:t>
            </a:r>
            <a:r>
              <a:rPr sz="1200" dirty="0">
                <a:latin typeface="Times New Roman"/>
                <a:cs typeface="Times New Roman"/>
              </a:rPr>
              <a:t>afectivos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anatómicos.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limita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incluye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convierten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único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irrepetible.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Freud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sexualidad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acto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 interviene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coito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sí, sino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sensaciones placenteras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piel.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Shibley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Delamater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que: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2047113" y="8379026"/>
            <a:ext cx="2833370" cy="173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250"/>
              </a:lnSpc>
            </a:pP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Homosexualidad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Ambientes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Educativos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467101" y="8754397"/>
            <a:ext cx="199199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Rafael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Fuentes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45085">
              <a:lnSpc>
                <a:spcPts val="1410"/>
              </a:lnSpc>
            </a:pPr>
            <a:fld id="{81D60167-4931-47E6-BA6A-407CBD079E47}" type="slidenum">
              <a:rPr spc="-25" dirty="0"/>
              <a:t>169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030AC265-A7A8-DFCD-FAF5-CFF2B2DEADDE}"/>
              </a:ext>
            </a:extLst>
          </p:cNvPr>
          <p:cNvGrpSpPr/>
          <p:nvPr/>
        </p:nvGrpSpPr>
        <p:grpSpPr>
          <a:xfrm>
            <a:off x="95998" y="110491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191461E0-5ADC-CB62-26E5-BCE12B19D2E7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3086A72C-0084-DC16-87D2-ABA527930D9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86C7AA75-D557-F909-CE0A-2042EC694731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C5399AEF-91AC-CDFA-D14A-F7A381E2ECF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1CE1DC7E-02B4-3C07-D7F0-A82E30A39F47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522AFEE2-876C-CCA5-A743-92BEE3AB91F1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BAB7A9FF-79DB-247A-A611-0E9EA7C6D888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31B7C0B2-CC46-42DC-C7F5-517A6F2223CD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bject 16"/>
          <p:cNvSpPr txBox="1"/>
          <p:nvPr/>
        </p:nvSpPr>
        <p:spPr>
          <a:xfrm>
            <a:off x="252122" y="1581974"/>
            <a:ext cx="6275070" cy="646869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755"/>
              </a:spcBef>
            </a:pPr>
            <a:r>
              <a:rPr sz="1200" dirty="0" err="1">
                <a:latin typeface="Times New Roman"/>
                <a:cs typeface="Times New Roman"/>
              </a:rPr>
              <a:t>todas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proveen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defender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crecer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dignidad.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segunda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general: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Incrementar</a:t>
            </a:r>
            <a:r>
              <a:rPr sz="1200" b="1" i="1" spc="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las</a:t>
            </a:r>
            <a:r>
              <a:rPr sz="1200" b="1" i="1" spc="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oportunidades</a:t>
            </a:r>
            <a:r>
              <a:rPr sz="1200" b="1" i="1" spc="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</a:t>
            </a:r>
            <a:r>
              <a:rPr sz="1200" b="1" i="1" spc="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atención</a:t>
            </a:r>
            <a:r>
              <a:rPr sz="1200" b="1" i="1" spc="3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educativa</a:t>
            </a:r>
            <a:r>
              <a:rPr sz="1200" b="1" i="1" spc="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</a:t>
            </a:r>
            <a:r>
              <a:rPr sz="1200" b="1" i="1" spc="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diversidad</a:t>
            </a:r>
            <a:r>
              <a:rPr sz="1200" b="1" i="1" spc="25" dirty="0">
                <a:latin typeface="Times New Roman"/>
                <a:cs typeface="Times New Roman"/>
              </a:rPr>
              <a:t> </a:t>
            </a:r>
            <a:r>
              <a:rPr sz="1200" b="1" i="1" spc="-25" dirty="0">
                <a:latin typeface="Times New Roman"/>
                <a:cs typeface="Times New Roman"/>
              </a:rPr>
              <a:t>de </a:t>
            </a:r>
            <a:r>
              <a:rPr sz="1200" b="1" i="1" dirty="0">
                <a:latin typeface="Times New Roman"/>
                <a:cs typeface="Times New Roman"/>
              </a:rPr>
              <a:t>necesidades</a:t>
            </a:r>
            <a:r>
              <a:rPr sz="1200" b="1" i="1" spc="204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del</a:t>
            </a:r>
            <a:r>
              <a:rPr sz="1200" b="1" i="1" spc="2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estudiantado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apoyada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humanos;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principales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rectores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inclusión,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convivencia,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respeto,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tolerancia,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justicia,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entendimiento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común,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paz;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estimarse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5" dirty="0">
                <a:latin typeface="Times New Roman"/>
                <a:cs typeface="Times New Roman"/>
              </a:rPr>
              <a:t> los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demás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tercera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Ofrecer</a:t>
            </a:r>
            <a:r>
              <a:rPr sz="1200" b="1" i="1" spc="15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un</a:t>
            </a:r>
            <a:r>
              <a:rPr sz="1200" b="1" i="1" spc="14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currículo</a:t>
            </a:r>
            <a:r>
              <a:rPr sz="1200" b="1" i="1" spc="15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significativo</a:t>
            </a:r>
            <a:r>
              <a:rPr sz="1200" b="1" i="1" spc="15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que</a:t>
            </a:r>
            <a:r>
              <a:rPr sz="1200" b="1" i="1" spc="14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asegure</a:t>
            </a:r>
            <a:r>
              <a:rPr sz="1200" b="1" i="1" spc="145" dirty="0">
                <a:latin typeface="Times New Roman"/>
                <a:cs typeface="Times New Roman"/>
              </a:rPr>
              <a:t> </a:t>
            </a:r>
            <a:r>
              <a:rPr sz="1200" b="1" i="1" spc="-25" dirty="0">
                <a:latin typeface="Times New Roman"/>
                <a:cs typeface="Times New Roman"/>
              </a:rPr>
              <a:t>la </a:t>
            </a:r>
            <a:r>
              <a:rPr sz="1200" b="1" i="1" dirty="0">
                <a:latin typeface="Times New Roman"/>
                <a:cs typeface="Times New Roman"/>
              </a:rPr>
              <a:t>adquisición</a:t>
            </a:r>
            <a:r>
              <a:rPr sz="1200" b="1" i="1" spc="28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26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las</a:t>
            </a:r>
            <a:r>
              <a:rPr sz="1200" b="1" i="1" spc="27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competencias</a:t>
            </a:r>
            <a:r>
              <a:rPr sz="1200" b="1" i="1" spc="28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básicas</a:t>
            </a:r>
            <a:r>
              <a:rPr sz="1200" b="1" i="1" spc="27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para</a:t>
            </a:r>
            <a:r>
              <a:rPr sz="1200" b="1" i="1" spc="27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el</a:t>
            </a:r>
            <a:r>
              <a:rPr sz="1200" b="1" i="1" spc="27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desarrollo</a:t>
            </a:r>
            <a:r>
              <a:rPr sz="1200" b="1" i="1" spc="27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personal</a:t>
            </a:r>
            <a:r>
              <a:rPr sz="1200" b="1" i="1" spc="254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</a:t>
            </a:r>
            <a:r>
              <a:rPr sz="1200" b="1" i="1" spc="28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el</a:t>
            </a:r>
            <a:r>
              <a:rPr sz="1200" b="1" i="1" spc="28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ejercicio</a:t>
            </a:r>
            <a:r>
              <a:rPr sz="1200" b="1" i="1" spc="28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260" dirty="0">
                <a:latin typeface="Times New Roman"/>
                <a:cs typeface="Times New Roman"/>
              </a:rPr>
              <a:t> </a:t>
            </a:r>
            <a:r>
              <a:rPr sz="1200" b="1" i="1" spc="-25" dirty="0">
                <a:latin typeface="Times New Roman"/>
                <a:cs typeface="Times New Roman"/>
              </a:rPr>
              <a:t>la </a:t>
            </a:r>
            <a:r>
              <a:rPr sz="1200" b="1" i="1" dirty="0">
                <a:latin typeface="Times New Roman"/>
                <a:cs typeface="Times New Roman"/>
              </a:rPr>
              <a:t>ciudadanía</a:t>
            </a:r>
            <a:r>
              <a:rPr sz="1200" b="1" i="1" spc="16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democrática:</a:t>
            </a:r>
            <a:r>
              <a:rPr sz="1200" b="1" i="1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actividades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promocionen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aprenden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 modo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conocimientos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 la</a:t>
            </a:r>
            <a:r>
              <a:rPr sz="1200" spc="-10" dirty="0">
                <a:latin typeface="Times New Roman"/>
                <a:cs typeface="Times New Roman"/>
              </a:rPr>
              <a:t> única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contribuye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éstos.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peculiaridad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opinión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González,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(2007)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“su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intencional, </a:t>
            </a:r>
            <a:r>
              <a:rPr sz="1200" dirty="0">
                <a:latin typeface="Times New Roman"/>
                <a:cs typeface="Times New Roman"/>
              </a:rPr>
              <a:t>consciente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voluntad,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educador,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quien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influencia 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cultura” (p.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52).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Considerando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cuarta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meta: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Incrementar</a:t>
            </a:r>
            <a:r>
              <a:rPr sz="1200" b="1" i="1" spc="4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4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participación</a:t>
            </a:r>
            <a:r>
              <a:rPr sz="1200" b="1" i="1" spc="44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4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los</a:t>
            </a:r>
            <a:r>
              <a:rPr sz="1200" b="1" i="1" spc="4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jóvenes</a:t>
            </a:r>
            <a:r>
              <a:rPr sz="1200" b="1" i="1" spc="4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en</a:t>
            </a:r>
            <a:r>
              <a:rPr sz="1200" b="1" i="1" spc="4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4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educación </a:t>
            </a:r>
            <a:r>
              <a:rPr sz="1200" b="1" i="1" dirty="0">
                <a:latin typeface="Times New Roman"/>
                <a:cs typeface="Times New Roman"/>
              </a:rPr>
              <a:t>universitaria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radica,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que nos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abre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puertas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goce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permitiendo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pleno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ciudadanía.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pleno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promoviendo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máximo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múltiples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potencialidades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persona,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aprendizajes </a:t>
            </a:r>
            <a:r>
              <a:rPr sz="1200" dirty="0">
                <a:latin typeface="Times New Roman"/>
                <a:cs typeface="Times New Roman"/>
              </a:rPr>
              <a:t>socialmente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relevantes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pertinentes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características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desenvuelven.</a:t>
            </a: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quinta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b="1" i="1" dirty="0">
                <a:latin typeface="Times New Roman"/>
                <a:cs typeface="Times New Roman"/>
              </a:rPr>
              <a:t>:</a:t>
            </a:r>
            <a:r>
              <a:rPr sz="1200" b="1" i="1" spc="3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Ofrecer</a:t>
            </a:r>
            <a:r>
              <a:rPr sz="1200" b="1" i="1" spc="3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</a:t>
            </a:r>
            <a:r>
              <a:rPr sz="1200" b="1" i="1" spc="3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todas</a:t>
            </a:r>
            <a:r>
              <a:rPr sz="1200" b="1" i="1" spc="3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las</a:t>
            </a:r>
            <a:r>
              <a:rPr sz="1200" b="1" i="1" spc="3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personas</a:t>
            </a:r>
            <a:r>
              <a:rPr sz="1200" b="1" i="1" spc="30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oportunidades</a:t>
            </a:r>
            <a:r>
              <a:rPr sz="1200" b="1" i="1" spc="320" dirty="0">
                <a:latin typeface="Times New Roman"/>
                <a:cs typeface="Times New Roman"/>
              </a:rPr>
              <a:t> </a:t>
            </a:r>
            <a:r>
              <a:rPr sz="1200" b="1" i="1" spc="-25" dirty="0">
                <a:latin typeface="Times New Roman"/>
                <a:cs typeface="Times New Roman"/>
              </a:rPr>
              <a:t>de </a:t>
            </a:r>
            <a:r>
              <a:rPr sz="1200" b="1" i="1" dirty="0">
                <a:latin typeface="Times New Roman"/>
                <a:cs typeface="Times New Roman"/>
              </a:rPr>
              <a:t>educación</a:t>
            </a:r>
            <a:r>
              <a:rPr sz="1200" b="1" i="1" spc="7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</a:t>
            </a:r>
            <a:r>
              <a:rPr sz="1200" b="1" i="1" spc="6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lo</a:t>
            </a:r>
            <a:r>
              <a:rPr sz="1200" b="1" i="1" spc="6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largo</a:t>
            </a:r>
            <a:r>
              <a:rPr sz="1200" b="1" i="1" spc="6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5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toda</a:t>
            </a:r>
            <a:r>
              <a:rPr sz="1200" b="1" i="1" spc="7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6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vida,</a:t>
            </a:r>
            <a:r>
              <a:rPr sz="1200" b="1" i="1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vincularidad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debe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estrecha,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ambas,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involucramiento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enseñanza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Berkowitz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(1992)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relacionados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infundidos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currículum.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urgente,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indispensable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sustentarse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innovador, </a:t>
            </a:r>
            <a:r>
              <a:rPr sz="1200" dirty="0">
                <a:latin typeface="Times New Roman"/>
                <a:cs typeface="Times New Roman"/>
              </a:rPr>
              <a:t>articulado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flexible,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capacitados 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motivados.</a:t>
            </a: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99200"/>
              </a:lnSpc>
              <a:spcBef>
                <a:spcPts val="1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sustancial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aproximación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reflexionar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urgencia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encontrar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llevar </a:t>
            </a:r>
            <a:r>
              <a:rPr sz="1200" dirty="0">
                <a:latin typeface="Times New Roman"/>
                <a:cs typeface="Times New Roman"/>
              </a:rPr>
              <a:t>adelante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objetivo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quehacer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piedra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angular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humanismo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-10" dirty="0">
                <a:latin typeface="Times New Roman"/>
                <a:cs typeface="Times New Roman"/>
              </a:rPr>
              <a:t> universitario.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04366" y="8218864"/>
            <a:ext cx="4304665" cy="5556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Universitaria: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Hermeneusis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Fenomenológica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</a:t>
            </a:r>
            <a:endParaRPr sz="1200">
              <a:latin typeface="Times New Roman"/>
              <a:cs typeface="Times New Roman"/>
            </a:endParaRPr>
          </a:p>
          <a:p>
            <a:pPr marL="352425" marR="342265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Humana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Egresados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Área de</a:t>
            </a:r>
            <a:r>
              <a:rPr sz="1200" b="1" spc="-10" dirty="0">
                <a:latin typeface="Times New Roman"/>
                <a:cs typeface="Times New Roman"/>
              </a:rPr>
              <a:t> Ciencias </a:t>
            </a:r>
            <a:r>
              <a:rPr sz="1200" b="1" dirty="0">
                <a:latin typeface="Times New Roman"/>
                <a:cs typeface="Times New Roman"/>
              </a:rPr>
              <a:t>Económicas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“Rómulo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Gallegos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205608" y="8844618"/>
            <a:ext cx="258889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Rolando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Allexer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Castillo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Villanueva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1544" rIns="0" bIns="0" rtlCol="0">
            <a:spAutoFit/>
          </a:bodyPr>
          <a:lstStyle/>
          <a:p>
            <a:pPr marL="240029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17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A2D57734-8BD5-1DEA-948C-8E8851A30263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EC93C0BB-6FF6-B18C-9D7D-999F31568B7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7A54779D-7CFA-CFB3-8755-05F73218E02F}"/>
                  </a:ext>
                </a:extLst>
              </p:cNvPr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DC517E80-C3BB-CD06-96CF-583F78243798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9C91F147-5653-F2A2-B41F-10050981FA50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AD4DCEF2-3AC6-B94C-AC0B-1DE8C75EB815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5639D33C-7891-239B-C758-86D2CF15F81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A7308002-44CE-9895-68EF-BDE61E2AEA0D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90B2423D-8892-3F2F-2C3F-C043A61DDCCA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80480" cy="65411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53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69"/>
              </a:spcBef>
            </a:pPr>
            <a:endParaRPr sz="1200">
              <a:latin typeface="Arial"/>
              <a:cs typeface="Arial"/>
            </a:endParaRPr>
          </a:p>
          <a:p>
            <a:pPr marL="932180" marR="820419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…la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sexualidad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evolutivo,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personal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expresión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comportamiento,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profundo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sexualidad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confina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dormitorio,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noche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ninguna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cuerpo.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 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nuestra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básica;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papeles </a:t>
            </a:r>
            <a:r>
              <a:rPr sz="1200" dirty="0">
                <a:latin typeface="Times New Roman"/>
                <a:cs typeface="Times New Roman"/>
              </a:rPr>
              <a:t>masculinos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femeninos,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tenemos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nuestro </a:t>
            </a:r>
            <a:r>
              <a:rPr sz="1200" dirty="0">
                <a:latin typeface="Times New Roman"/>
                <a:cs typeface="Times New Roman"/>
              </a:rPr>
              <a:t>afecto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comportamiento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erótico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(p.709).</a:t>
            </a: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700"/>
              </a:spcBef>
            </a:pP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Panamericana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(OPS)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primordial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compleja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abarca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como: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género,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sexual,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vinculación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afectiva,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amor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reproducción.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Organización </a:t>
            </a:r>
            <a:r>
              <a:rPr sz="1200" dirty="0">
                <a:latin typeface="Times New Roman"/>
                <a:cs typeface="Times New Roman"/>
              </a:rPr>
              <a:t>Mundial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como: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 humano,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largo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Abarca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sexo,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identidades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género,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erotismo,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placer,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intimidad,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reproducción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orientación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 vive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 expresa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través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</a:t>
            </a:r>
            <a:r>
              <a:rPr sz="1200" spc="-10" dirty="0">
                <a:latin typeface="Times New Roman"/>
                <a:cs typeface="Times New Roman"/>
              </a:rPr>
              <a:t>pensamientos, </a:t>
            </a:r>
            <a:r>
              <a:rPr sz="1200" dirty="0">
                <a:latin typeface="Times New Roman"/>
                <a:cs typeface="Times New Roman"/>
              </a:rPr>
              <a:t>fantasías,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deseos,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creencias,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actitudes,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valores,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conductas,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prácticas,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papeles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relaciones </a:t>
            </a:r>
            <a:r>
              <a:rPr sz="1200" dirty="0">
                <a:latin typeface="Times New Roman"/>
                <a:cs typeface="Times New Roman"/>
              </a:rPr>
              <a:t>interpersonales.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incluir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obstante,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ellas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expresan</a:t>
            </a:r>
            <a:r>
              <a:rPr sz="1200" spc="-10" dirty="0">
                <a:latin typeface="Times New Roman"/>
                <a:cs typeface="Times New Roman"/>
              </a:rPr>
              <a:t> siempre.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35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Docente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Diversidad.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998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piensa 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milenio,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vanguardia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tendencias,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intereses,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motivaciones,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éstos,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estudiantil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unas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desbordan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ubican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auténtico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maestro,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e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necesidades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sus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alumnos, domina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conocimientos propios de su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disciplina,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estrategias 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asegurar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 todo le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amplio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coherentes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pertinentes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inclusión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diversidad.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síntesis,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fortalecimiento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profesión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perfeccionamiento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transformaciones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estructurales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 apropiar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perfil 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exigencias.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2047113" y="8379026"/>
            <a:ext cx="2833370" cy="173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250"/>
              </a:lnSpc>
            </a:pP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Homosexualidad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Ambientes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Educativos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467101" y="8754397"/>
            <a:ext cx="199199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Rafael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Fuentes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45085">
              <a:lnSpc>
                <a:spcPts val="1410"/>
              </a:lnSpc>
            </a:pPr>
            <a:fld id="{81D60167-4931-47E6-BA6A-407CBD079E47}" type="slidenum">
              <a:rPr spc="-25" dirty="0"/>
              <a:t>170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DE0420D9-EB1E-C97F-D0DE-40C0E98E9D85}"/>
              </a:ext>
            </a:extLst>
          </p:cNvPr>
          <p:cNvGrpSpPr/>
          <p:nvPr/>
        </p:nvGrpSpPr>
        <p:grpSpPr>
          <a:xfrm>
            <a:off x="109728" y="81789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4168D6E3-7372-9FE8-AB9C-61D52B5163CE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89BC0188-59C8-3F8E-8A01-EF1B4DCC791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6EA56BE7-10AB-D26E-4166-4AE10B55AF0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5E86EE0C-7473-2779-9B7D-BD7FA028342C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8C420F47-AD73-2DE2-810F-05FF580B7808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0FB22AB3-38B3-596B-908A-D323E263346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87577B38-E863-CB7A-A82B-0A74B28DBCB8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6ADA42E3-FF35-6BBB-6758-F2267298423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81115" cy="67684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596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955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Competencias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Docentes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para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Diversidad.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 requiere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concretas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unas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básicas </a:t>
            </a:r>
            <a:r>
              <a:rPr sz="1200" dirty="0">
                <a:latin typeface="Times New Roman"/>
                <a:cs typeface="Times New Roman"/>
              </a:rPr>
              <a:t>ampliadas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escenarios,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“...será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mantener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constante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perfeccionamiento,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formación,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profesión...”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10),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descartar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formador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pondrá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marcha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mecanismos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[...]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[...]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formador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deberá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enseñanza-aprendizaje...” </a:t>
            </a:r>
            <a:r>
              <a:rPr sz="1200" dirty="0">
                <a:latin typeface="Times New Roman"/>
                <a:cs typeface="Times New Roman"/>
              </a:rPr>
              <a:t>(Navío,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2005,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p.145)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adecúe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spc="-10" dirty="0">
                <a:latin typeface="Times New Roman"/>
                <a:cs typeface="Times New Roman"/>
              </a:rPr>
              <a:t>estudiantes.</a:t>
            </a: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Después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consideraciones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necesario </a:t>
            </a:r>
            <a:r>
              <a:rPr sz="1200" dirty="0">
                <a:latin typeface="Times New Roman"/>
                <a:cs typeface="Times New Roman"/>
              </a:rPr>
              <a:t>recalcar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fórmula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mágica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exclusión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segregación,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apenas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engranaje;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anterior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obedece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motivos: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interactivo,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implicación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amplía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dominios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obligaciones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tendencias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máximo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conformación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“escuelas eficaces”.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Cabe,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determinada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adelanten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proponen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Booth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Ainscow </a:t>
            </a:r>
            <a:r>
              <a:rPr sz="1200" dirty="0">
                <a:latin typeface="Times New Roman"/>
                <a:cs typeface="Times New Roman"/>
              </a:rPr>
              <a:t>(2004)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Sandoval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(2002),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residen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acciones: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inclusivas: </a:t>
            </a:r>
            <a:r>
              <a:rPr sz="1200" dirty="0">
                <a:latin typeface="Times New Roman"/>
                <a:cs typeface="Times New Roman"/>
              </a:rPr>
              <a:t>1.Construir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inclusivos;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2.Elaborar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inclusivas: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desarrollar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atender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diversidad;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3.Desarrollar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prácticas </a:t>
            </a:r>
            <a:r>
              <a:rPr sz="1200" dirty="0">
                <a:latin typeface="Times New Roman"/>
                <a:cs typeface="Times New Roman"/>
              </a:rPr>
              <a:t>inclusivas: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orquestar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movilizar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recursos.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proponen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considerarse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-10" dirty="0">
                <a:latin typeface="Times New Roman"/>
                <a:cs typeface="Times New Roman"/>
              </a:rPr>
              <a:t> permanente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metodología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resolución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problemas,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fortalecimiento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enseñanza-</a:t>
            </a:r>
            <a:r>
              <a:rPr sz="1200" dirty="0">
                <a:latin typeface="Times New Roman"/>
                <a:cs typeface="Times New Roman"/>
              </a:rPr>
              <a:t>aprendizaje;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últimas,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apertura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experiencias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fortalezcan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Conviene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detenerse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Echeita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 criterios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diversidad,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asumen,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suelen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positiva,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mientras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involucran,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percibirán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obstáculo,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problema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evitar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minimizar.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2047113" y="8379026"/>
            <a:ext cx="2833370" cy="173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250"/>
              </a:lnSpc>
            </a:pP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Homosexualidad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Ambientes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Educativos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467101" y="8754397"/>
            <a:ext cx="199199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Rafael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Fuentes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45085">
              <a:lnSpc>
                <a:spcPts val="1410"/>
              </a:lnSpc>
            </a:pPr>
            <a:fld id="{81D60167-4931-47E6-BA6A-407CBD079E47}" type="slidenum">
              <a:rPr spc="-25" dirty="0"/>
              <a:t>171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1EFF215B-323D-02E7-FDCA-7397D0C64B7B}"/>
              </a:ext>
            </a:extLst>
          </p:cNvPr>
          <p:cNvGrpSpPr/>
          <p:nvPr/>
        </p:nvGrpSpPr>
        <p:grpSpPr>
          <a:xfrm>
            <a:off x="109728" y="111124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261CD681-733C-8183-67E1-B13CF281BF7D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7854A9B0-0B60-2861-BDF8-C84A29A8CA52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D6B94F35-05C6-17A9-97AE-733F6BE1F837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BB252014-D978-BF82-23CE-BED6B120DC2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24F10C69-79D2-CCDD-9FF1-55B63804C05B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18D7F5D9-9DD1-F603-9323-47996D1F4DA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8239055E-EADF-B476-C1DA-2FD37173F6D4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89D9A549-CCDB-7CC9-3D93-C0DA6335B3C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83020" cy="663638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787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955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Abordaje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Diversidad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Sexual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en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Universidad.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reconocimiento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manifestaciones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sexualidad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trascienden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noción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tradicional: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heterosexual, </a:t>
            </a:r>
            <a:r>
              <a:rPr sz="1200" dirty="0">
                <a:latin typeface="Times New Roman"/>
                <a:cs typeface="Times New Roman"/>
              </a:rPr>
              <a:t>monogámica,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vinculada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conyugal,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reproducción,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expresiones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deseo,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fantasías, </a:t>
            </a:r>
            <a:r>
              <a:rPr sz="1200" dirty="0">
                <a:latin typeface="Times New Roman"/>
                <a:cs typeface="Times New Roman"/>
              </a:rPr>
              <a:t>placer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identificar,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expresividad,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tal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abordaje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pensar: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significación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sexualidad,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contemple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construcciones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socioculturales,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erótico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amoroso;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manifestación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cuerpo,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reproduce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agentes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socializadores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tales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universidad.</a:t>
            </a: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sexualidad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con: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sexual,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expresión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sexual,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etapa-desarrollo-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juntas </a:t>
            </a:r>
            <a:r>
              <a:rPr sz="1200" dirty="0">
                <a:latin typeface="Times New Roman"/>
                <a:cs typeface="Times New Roman"/>
              </a:rPr>
              <a:t>responden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sufrido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drástico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reduccionismo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devenir,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trasformaciones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acomodaciones sociales,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contextuales.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10" dirty="0">
                <a:latin typeface="Times New Roman"/>
                <a:cs typeface="Times New Roman"/>
              </a:rPr>
              <a:t> sentido,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sexólogos,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sociólogos,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Weeks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(2009),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categorías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variedades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minorías </a:t>
            </a:r>
            <a:r>
              <a:rPr sz="1200" dirty="0">
                <a:latin typeface="Times New Roman"/>
                <a:cs typeface="Times New Roman"/>
              </a:rPr>
              <a:t>eróticas,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proliferación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e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sexualidad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apuestas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aplicabilidad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normativa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cultural;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embargo,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atención 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diversidad constituye un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desafío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 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aceptar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demás.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45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MÉTODO.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1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995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abordaje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metodológico propuesto 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 mixto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descriptivo </a:t>
            </a:r>
            <a:r>
              <a:rPr sz="1200" dirty="0">
                <a:latin typeface="Times New Roman"/>
                <a:cs typeface="Times New Roman"/>
              </a:rPr>
              <a:t>analítico,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prevalece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cuantitativo,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 </a:t>
            </a:r>
            <a:r>
              <a:rPr sz="1200" dirty="0">
                <a:latin typeface="Times New Roman"/>
                <a:cs typeface="Times New Roman"/>
              </a:rPr>
              <a:t>descriptivo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investigativa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encuentra en 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descripción una alternativa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concreta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minuciosa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(Bizquerra,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2012),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aplicarán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interpretativo,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abonan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camino,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ofrecen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hechos 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configuración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supuestos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disertación.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2047113" y="8379026"/>
            <a:ext cx="2833370" cy="173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250"/>
              </a:lnSpc>
            </a:pP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Homosexualidad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Ambientes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Educativos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467101" y="8754397"/>
            <a:ext cx="199199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Rafael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Fuentes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605396" y="8913536"/>
            <a:ext cx="254000" cy="194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172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12F8A297-457E-254D-B9D5-599AE2419F94}"/>
              </a:ext>
            </a:extLst>
          </p:cNvPr>
          <p:cNvGrpSpPr/>
          <p:nvPr/>
        </p:nvGrpSpPr>
        <p:grpSpPr>
          <a:xfrm>
            <a:off x="95024" y="110491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291FC5E5-30BE-3C58-DE41-C4BF9AAAA6F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FF7AFE7D-E884-77F4-9365-A304A3C70CD5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4B2069F3-253A-2D5C-B4C3-CBEFFA1548C4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4ED17722-A071-5485-FBD0-7CFC83FB26F6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C118A175-5E9E-4AB2-80B9-D57295D3AF16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62B25B5E-D635-59E6-DF9B-0B7441572F71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4A3F7E57-70EA-6430-E1E7-D67D544CEA3F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5A589251-3B42-26AF-76E2-21DAE4FBCA9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46825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734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Ahora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acercamiento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temática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problemática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permite </a:t>
            </a:r>
            <a:r>
              <a:rPr sz="1200" dirty="0">
                <a:latin typeface="Times New Roman"/>
                <a:cs typeface="Times New Roman"/>
              </a:rPr>
              <a:t>reconocer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complejidad 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sentido.</a:t>
            </a:r>
            <a:endParaRPr sz="1200">
              <a:latin typeface="Times New Roman"/>
              <a:cs typeface="Times New Roman"/>
            </a:endParaRPr>
          </a:p>
          <a:p>
            <a:pPr marL="375285" marR="952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 estudio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 ofrecido por 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etnografía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explorar lo 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acontece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así </a:t>
            </a:r>
            <a:r>
              <a:rPr sz="1200" dirty="0">
                <a:latin typeface="Times New Roman"/>
                <a:cs typeface="Times New Roman"/>
              </a:rPr>
              <a:t>interpretar,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lugares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tienen </a:t>
            </a:r>
            <a:r>
              <a:rPr sz="1200" dirty="0">
                <a:latin typeface="Times New Roman"/>
                <a:cs typeface="Times New Roman"/>
              </a:rPr>
              <a:t>cabida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interacciones,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expectativas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participantes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investigación;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desentrañar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realidad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procedimientos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estandarizados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exploración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mundo </a:t>
            </a:r>
            <a:r>
              <a:rPr sz="1200" dirty="0">
                <a:latin typeface="Times New Roman"/>
                <a:cs typeface="Times New Roman"/>
              </a:rPr>
              <a:t>interior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(Medina-</a:t>
            </a:r>
            <a:r>
              <a:rPr sz="1200" dirty="0">
                <a:latin typeface="Times New Roman"/>
                <a:cs typeface="Times New Roman"/>
              </a:rPr>
              <a:t>Moya,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2014).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artículo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representaciones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prácticas </a:t>
            </a:r>
            <a:r>
              <a:rPr sz="1200" dirty="0">
                <a:latin typeface="Times New Roman"/>
                <a:cs typeface="Times New Roman"/>
              </a:rPr>
              <a:t>culturales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División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pertenecientes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LGBTI.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descriptivo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etnográfico,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permite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creencias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participantes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entender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patrones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regularidades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Volviendo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ahora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vía </a:t>
            </a:r>
            <a:r>
              <a:rPr sz="1200" dirty="0">
                <a:latin typeface="Times New Roman"/>
                <a:cs typeface="Times New Roman"/>
              </a:rPr>
              <a:t>metodológica,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después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ocurridos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indagación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metódica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práctica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injerencia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independientes,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manipulables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porque han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sucedido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antelación.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descriptivo-</a:t>
            </a:r>
            <a:r>
              <a:rPr sz="1200" dirty="0">
                <a:latin typeface="Times New Roman"/>
                <a:cs typeface="Times New Roman"/>
              </a:rPr>
              <a:t>analítico,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prevaleció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perspectiva,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desarrollándose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siendo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protagonistas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estudiantil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ciclo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básico,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directivos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división,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exploración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proponen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través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descripción,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admitió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comparación,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fines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observacionales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exploratorios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realidad.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propósito,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“...este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describir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fenómeno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dado, analizando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 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explorando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asociaciones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relativamente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definen,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sistemática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producido”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(Echeverría,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citado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Bizquerra,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2012,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179).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spc="-10" dirty="0">
                <a:latin typeface="Times New Roman"/>
                <a:cs typeface="Times New Roman"/>
              </a:rPr>
              <a:t>RESULTADOS.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asociación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dependientes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independientes,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población </a:t>
            </a:r>
            <a:r>
              <a:rPr sz="1200" dirty="0">
                <a:latin typeface="Times New Roman"/>
                <a:cs typeface="Times New Roman"/>
              </a:rPr>
              <a:t>estudiantil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luego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cuestionario: </a:t>
            </a:r>
            <a:r>
              <a:rPr sz="1200" dirty="0">
                <a:latin typeface="Times New Roman"/>
                <a:cs typeface="Times New Roman"/>
              </a:rPr>
              <a:t>variables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cognitivas,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actitudinales,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mecanismos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variables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exclusión.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Finalmente,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obtenidas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grupos,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aditivas 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participantes.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2047113" y="8379026"/>
            <a:ext cx="2833370" cy="173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250"/>
              </a:lnSpc>
            </a:pP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Homosexualidad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Ambientes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Educativos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467101" y="8754397"/>
            <a:ext cx="199199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Rafael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Fuentes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45085">
              <a:lnSpc>
                <a:spcPts val="1410"/>
              </a:lnSpc>
            </a:pPr>
            <a:fld id="{81D60167-4931-47E6-BA6A-407CBD079E47}" type="slidenum">
              <a:rPr spc="-25" dirty="0"/>
              <a:t>173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0EC88FF6-8A95-2A52-BF7E-53E1821A400F}"/>
              </a:ext>
            </a:extLst>
          </p:cNvPr>
          <p:cNvGrpSpPr/>
          <p:nvPr/>
        </p:nvGrpSpPr>
        <p:grpSpPr>
          <a:xfrm>
            <a:off x="81152" y="135890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DEE1F128-DA56-F0C7-78CD-A98A3BC8519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04BFD294-3E6F-DCD5-BA01-3F88B2B4F0DE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868EF306-EC8C-6F7A-66F1-03502040B120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6BAC70C7-951D-A962-46D6-7CDB86E7875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7CF4920A-DFAB-F6B9-224B-3AFD6BD88F9D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7355BF7C-4F6C-E103-4652-962B06A460B2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1C238D80-62B4-A2D0-5097-A348D32E167B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9A977D8A-6FA8-7A8F-3BF0-2BD178B2DBCD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08090" cy="60928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340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15"/>
              </a:spcBef>
            </a:pPr>
            <a:endParaRPr sz="1200">
              <a:latin typeface="Arial"/>
              <a:cs typeface="Arial"/>
            </a:endParaRPr>
          </a:p>
          <a:p>
            <a:pPr marL="378460" marR="6350" indent="-365760" algn="just">
              <a:lnSpc>
                <a:spcPct val="992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obtenidos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directivos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División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discusión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grupos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focales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participaron.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describen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asociados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spc="-10" dirty="0">
                <a:latin typeface="Times New Roman"/>
                <a:cs typeface="Times New Roman"/>
              </a:rPr>
              <a:t>tema.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1200">
              <a:latin typeface="Times New Roman"/>
              <a:cs typeface="Times New Roman"/>
            </a:endParaRPr>
          </a:p>
          <a:p>
            <a:pPr marL="155575" indent="-14287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155575" algn="l"/>
              </a:tabLst>
            </a:pP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 </a:t>
            </a:r>
            <a:r>
              <a:rPr sz="1200" b="1" spc="-10" dirty="0">
                <a:latin typeface="Times New Roman"/>
                <a:cs typeface="Times New Roman"/>
              </a:rPr>
              <a:t>Hechos.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marL="279400" lvl="1" indent="-266700">
              <a:lnSpc>
                <a:spcPct val="100000"/>
              </a:lnSpc>
              <a:buAutoNum type="arabicPeriod"/>
              <a:tabLst>
                <a:tab pos="279400" algn="l"/>
              </a:tabLst>
            </a:pPr>
            <a:r>
              <a:rPr sz="1200" b="1" spc="-10" dirty="0">
                <a:latin typeface="Times New Roman"/>
                <a:cs typeface="Times New Roman"/>
              </a:rPr>
              <a:t>Estudiantes</a:t>
            </a:r>
            <a:r>
              <a:rPr sz="1200" spc="-10" dirty="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lvl="1">
              <a:lnSpc>
                <a:spcPct val="100000"/>
              </a:lnSpc>
              <a:spcBef>
                <a:spcPts val="60"/>
              </a:spcBef>
              <a:buFont typeface="Times New Roman"/>
              <a:buAutoNum type="arabicPeriod"/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Relacionando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género,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mayoría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heterosexual.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género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femenino,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proporción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mujeres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bisexuales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comparación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género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masculino.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Ninguno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participantes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identificó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transexual.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exclusión,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observaron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diferencias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mujeres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“hablo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homofobia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normalidad”,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“hablo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temáticas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LGBTI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normalidad”,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“trato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tener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temáticas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LGBTI”,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“me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mantengo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temáticas”,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“mis </a:t>
            </a:r>
            <a:r>
              <a:rPr sz="1200" dirty="0">
                <a:latin typeface="Times New Roman"/>
                <a:cs typeface="Times New Roman"/>
              </a:rPr>
              <a:t>compañeros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aceptan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LGBTI”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“mis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compañeros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receptivos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conflicto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homofobia”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disposición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favorable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mujeres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hombres.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317500" lvl="1" indent="-304800">
              <a:lnSpc>
                <a:spcPct val="100000"/>
              </a:lnSpc>
              <a:buAutoNum type="arabicPeriod" startAt="2"/>
              <a:tabLst>
                <a:tab pos="317500" algn="l"/>
              </a:tabLst>
            </a:pPr>
            <a:r>
              <a:rPr sz="1200" b="1" spc="-10" dirty="0">
                <a:latin typeface="Times New Roman"/>
                <a:cs typeface="Times New Roman"/>
              </a:rPr>
              <a:t>Directores.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mayoría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encuestados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indicaron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heterosexuales,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proporción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similar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encontrada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identificaron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bisexuales,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transexuales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intersexuales.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encontraron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diferencias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cinco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ítems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asumen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directores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heterosexuales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heterosexuales,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quienes </a:t>
            </a:r>
            <a:r>
              <a:rPr sz="1200" dirty="0">
                <a:latin typeface="Times New Roman"/>
                <a:cs typeface="Times New Roman"/>
              </a:rPr>
              <a:t>manifestaron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sentirse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cómodos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contacto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físico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homosexuales.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Igualmente, </a:t>
            </a:r>
            <a:r>
              <a:rPr sz="1200" dirty="0">
                <a:latin typeface="Times New Roman"/>
                <a:cs typeface="Times New Roman"/>
              </a:rPr>
              <a:t>expresaron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sentirse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cómodos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LGBTI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corteja;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comparación, </a:t>
            </a:r>
            <a:r>
              <a:rPr sz="1200" dirty="0">
                <a:latin typeface="Times New Roman"/>
                <a:cs typeface="Times New Roman"/>
              </a:rPr>
              <a:t>reconocieron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comodidad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LGBTI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(p=0,043),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tener </a:t>
            </a:r>
            <a:r>
              <a:rPr sz="1200" dirty="0">
                <a:latin typeface="Times New Roman"/>
                <a:cs typeface="Times New Roman"/>
              </a:rPr>
              <a:t>menor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relacionarse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2047113" y="8379026"/>
            <a:ext cx="2833370" cy="173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250"/>
              </a:lnSpc>
            </a:pP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Homosexualidad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Ambientes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Educativos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467101" y="8754397"/>
            <a:ext cx="199199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Rafael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Fuentes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45085">
              <a:lnSpc>
                <a:spcPts val="1410"/>
              </a:lnSpc>
            </a:pPr>
            <a:fld id="{81D60167-4931-47E6-BA6A-407CBD079E47}" type="slidenum">
              <a:rPr spc="-25" dirty="0"/>
              <a:t>174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4F08B9DF-9237-EF39-6311-3C180DDBB4B9}"/>
              </a:ext>
            </a:extLst>
          </p:cNvPr>
          <p:cNvGrpSpPr/>
          <p:nvPr/>
        </p:nvGrpSpPr>
        <p:grpSpPr>
          <a:xfrm>
            <a:off x="109728" y="110491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99216452-770F-545E-0357-1A0C6617FBB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EFB2DB30-857D-B73E-86F8-4CD1327C3C41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315A2EDA-24D7-6BFF-E5A3-D73AC8B60BB7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BCA943C1-04CD-40E8-509D-BFD51BA8CB1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C417A39D-3D57-566B-440A-4ADB22E107D7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1D671ABE-04AA-E68F-9651-BC1300DCFBF7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4696EFB3-A753-5435-50DD-22C117555DE6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D27402DF-9793-CC12-E078-1A6B39D2DBC2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14130"/>
            <a:chOff x="94485" y="115823"/>
            <a:chExt cx="6669405" cy="891413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2842005" y="1068451"/>
            <a:ext cx="30295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3865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09728" y="234695"/>
            <a:ext cx="6590030" cy="8807450"/>
            <a:chOff x="109728" y="234695"/>
            <a:chExt cx="6590030" cy="8807450"/>
          </a:xfrm>
        </p:grpSpPr>
        <p:pic>
          <p:nvPicPr>
            <p:cNvPr id="15" name="object 1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221691" y="1587245"/>
            <a:ext cx="6418580" cy="57397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2.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Dimensional.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actitudinales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enmarcan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positiva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negativa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evidencia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componente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emocional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psicológico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LGBTI.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cuantitativos,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sienten </a:t>
            </a:r>
            <a:r>
              <a:rPr sz="1200" dirty="0">
                <a:latin typeface="Times New Roman"/>
                <a:cs typeface="Times New Roman"/>
              </a:rPr>
              <a:t>cómodos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cercana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estrecha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personas </a:t>
            </a:r>
            <a:r>
              <a:rPr sz="1200" dirty="0">
                <a:latin typeface="Times New Roman"/>
                <a:cs typeface="Times New Roman"/>
              </a:rPr>
              <a:t>LGBTI,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manifestaron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desaprobación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amigo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(a)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grupo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contacto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físico,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imagen,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cortejo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actitudes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rechazo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aceptación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sexualidad.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embargo,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mostraron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receptivos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revelaron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actitudes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desfavorables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socialización.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directivos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personas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ocultar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sexual.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datos </a:t>
            </a:r>
            <a:r>
              <a:rPr sz="1200" dirty="0">
                <a:latin typeface="Times New Roman"/>
                <a:cs typeface="Times New Roman"/>
              </a:rPr>
              <a:t>cualitativos, 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-10" dirty="0">
                <a:latin typeface="Times New Roman"/>
                <a:cs typeface="Times New Roman"/>
              </a:rPr>
              <a:t> actitudes:</a:t>
            </a: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directivos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apertura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temáticas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LGBTI.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disposición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términos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investigativos,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está </a:t>
            </a:r>
            <a:r>
              <a:rPr sz="1200" dirty="0">
                <a:latin typeface="Times New Roman"/>
                <a:cs typeface="Times New Roman"/>
              </a:rPr>
              <a:t>mediada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cosmovisiones,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construcciones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género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sexualidad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develan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empatía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LGBTI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influida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relaciones </a:t>
            </a:r>
            <a:r>
              <a:rPr sz="1200" dirty="0">
                <a:latin typeface="Times New Roman"/>
                <a:cs typeface="Times New Roman"/>
              </a:rPr>
              <a:t>interpersonales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estudiantes.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directivos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varones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preventiva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reserva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contacto,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cercana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gais,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imagen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aprobación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masculinidad.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demuestran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sorpresa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extrañeza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sexualidades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manifestaciones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sexualidad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estudiantes;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tipo moral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 mediada por 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cercanía.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aceptación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capacidades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dominio, </a:t>
            </a:r>
            <a:r>
              <a:rPr sz="1200" dirty="0">
                <a:latin typeface="Times New Roman"/>
                <a:cs typeface="Times New Roman"/>
              </a:rPr>
              <a:t>alcance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influidos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experticia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 con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comunidad.</a:t>
            </a:r>
            <a:endParaRPr sz="1200">
              <a:latin typeface="Times New Roman"/>
              <a:cs typeface="Times New Roman"/>
            </a:endParaRPr>
          </a:p>
          <a:p>
            <a:pPr marL="375285" marR="889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Evidenciando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Cuantitativo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pone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enormes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lagunas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todavía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LGTB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refiere.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Todavía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amplio </a:t>
            </a: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desconoce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pareja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lesbiana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actúa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otro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mujer.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prejuicios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estereotipos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permanecen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325116" y="7301610"/>
            <a:ext cx="431165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latin typeface="Times New Roman"/>
                <a:cs typeface="Times New Roman"/>
              </a:rPr>
              <a:t>reciben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ningún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esa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realidad.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Una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287016" y="7484491"/>
            <a:ext cx="43503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2384" marR="5080" indent="-20320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latin typeface="Times New Roman"/>
                <a:cs typeface="Times New Roman"/>
              </a:rPr>
              <a:t>va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ellos.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difícil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minoría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sana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estable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cree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estereotipos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conoce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84403" y="7301610"/>
            <a:ext cx="1722120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latin typeface="Times New Roman"/>
                <a:cs typeface="Times New Roman"/>
              </a:rPr>
              <a:t>vivos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no </a:t>
            </a:r>
            <a:r>
              <a:rPr sz="1200" dirty="0">
                <a:latin typeface="Times New Roman"/>
                <a:cs typeface="Times New Roman"/>
              </a:rPr>
              <a:t>realidad,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insistimos,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llegue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conformar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sexual.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22" name="object 22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23" name="object 23"/>
          <p:cNvSpPr txBox="1"/>
          <p:nvPr/>
        </p:nvSpPr>
        <p:spPr>
          <a:xfrm>
            <a:off x="2047113" y="8379026"/>
            <a:ext cx="2833370" cy="173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250"/>
              </a:lnSpc>
            </a:pP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Homosexualidad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Ambientes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Educativos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467101" y="8754397"/>
            <a:ext cx="199199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Rafael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Fuentes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45085">
              <a:lnSpc>
                <a:spcPts val="1410"/>
              </a:lnSpc>
            </a:pPr>
            <a:fld id="{81D60167-4931-47E6-BA6A-407CBD079E47}" type="slidenum">
              <a:rPr spc="-25" dirty="0"/>
              <a:t>175</a:t>
            </a:fld>
            <a:endParaRPr spc="-25" dirty="0"/>
          </a:p>
        </p:txBody>
      </p:sp>
      <p:grpSp>
        <p:nvGrpSpPr>
          <p:cNvPr id="26" name="Grupo 25">
            <a:extLst>
              <a:ext uri="{FF2B5EF4-FFF2-40B4-BE49-F238E27FC236}">
                <a16:creationId xmlns:a16="http://schemas.microsoft.com/office/drawing/2014/main" id="{DBBE22EF-B18F-8CD1-2174-88606B930219}"/>
              </a:ext>
            </a:extLst>
          </p:cNvPr>
          <p:cNvGrpSpPr/>
          <p:nvPr/>
        </p:nvGrpSpPr>
        <p:grpSpPr>
          <a:xfrm>
            <a:off x="81788" y="113789"/>
            <a:ext cx="6665976" cy="1452626"/>
            <a:chOff x="470065" y="1951410"/>
            <a:chExt cx="6665976" cy="1452626"/>
          </a:xfrm>
        </p:grpSpPr>
        <p:grpSp>
          <p:nvGrpSpPr>
            <p:cNvPr id="27" name="object 12">
              <a:extLst>
                <a:ext uri="{FF2B5EF4-FFF2-40B4-BE49-F238E27FC236}">
                  <a16:creationId xmlns:a16="http://schemas.microsoft.com/office/drawing/2014/main" id="{479F8901-72DF-A08C-2F85-E774FFD0C3FF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1" name="object 13">
                <a:extLst>
                  <a:ext uri="{FF2B5EF4-FFF2-40B4-BE49-F238E27FC236}">
                    <a16:creationId xmlns:a16="http://schemas.microsoft.com/office/drawing/2014/main" id="{608F1A63-F74F-7AD3-AFA7-6C1E97E93F11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2" name="object 14">
                <a:extLst>
                  <a:ext uri="{FF2B5EF4-FFF2-40B4-BE49-F238E27FC236}">
                    <a16:creationId xmlns:a16="http://schemas.microsoft.com/office/drawing/2014/main" id="{84F1698A-6F84-2888-A3D7-234DAAA7B41C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3" name="object 15">
                <a:extLst>
                  <a:ext uri="{FF2B5EF4-FFF2-40B4-BE49-F238E27FC236}">
                    <a16:creationId xmlns:a16="http://schemas.microsoft.com/office/drawing/2014/main" id="{C2A1DAB6-7661-681A-AC71-3696F91E1AF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4" name="object 16">
                <a:extLst>
                  <a:ext uri="{FF2B5EF4-FFF2-40B4-BE49-F238E27FC236}">
                    <a16:creationId xmlns:a16="http://schemas.microsoft.com/office/drawing/2014/main" id="{7FF07D5A-2F9B-3AAC-426D-6DA7DBF4C63C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8" name="object 16">
              <a:extLst>
                <a:ext uri="{FF2B5EF4-FFF2-40B4-BE49-F238E27FC236}">
                  <a16:creationId xmlns:a16="http://schemas.microsoft.com/office/drawing/2014/main" id="{2C45F4BC-DD13-49A4-377C-6116D4CB243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9" name="object 25">
              <a:extLst>
                <a:ext uri="{FF2B5EF4-FFF2-40B4-BE49-F238E27FC236}">
                  <a16:creationId xmlns:a16="http://schemas.microsoft.com/office/drawing/2014/main" id="{6DF8647D-40C0-E05A-2E6E-B4BF8304469D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0" name="object 31">
              <a:extLst>
                <a:ext uri="{FF2B5EF4-FFF2-40B4-BE49-F238E27FC236}">
                  <a16:creationId xmlns:a16="http://schemas.microsoft.com/office/drawing/2014/main" id="{03530932-42B8-0B13-F113-B6295C3B38D5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273165" cy="31661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69913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8460" marR="508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experiencias recogidas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participantes dan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problema: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dificultad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alumnos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recibir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ve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realimentada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dificultad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educadores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afrontarla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32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posición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decidida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definida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autoridades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pedagógicas. “Tengo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miedo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pasar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aquello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viví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alumno”: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frase,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pronunciada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profesor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gay,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descriptiva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alumnos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profesores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LGTB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escasean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materiales,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recursos,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educadores.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Incluso,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grave,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libertad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profesores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libremente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referentes </a:t>
            </a:r>
            <a:r>
              <a:rPr sz="1200" dirty="0">
                <a:latin typeface="Times New Roman"/>
                <a:cs typeface="Times New Roman"/>
              </a:rPr>
              <a:t>positivos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afectiva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familiar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LGTB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todos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demás.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testimonios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recogidos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hablan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terrible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control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libertad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expresión.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Control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menudo,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dirección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centros,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compañeros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alumnado.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gays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mostraron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respetuosos,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más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58774" y="4209034"/>
            <a:ext cx="4898390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latin typeface="Times New Roman"/>
                <a:cs typeface="Times New Roman"/>
              </a:rPr>
              <a:t>informados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menos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temerosos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cumplir </a:t>
            </a:r>
            <a:r>
              <a:rPr sz="1200" dirty="0">
                <a:latin typeface="Times New Roman"/>
                <a:cs typeface="Times New Roman"/>
              </a:rPr>
              <a:t>expectativas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rígidas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acerca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sexualidad.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60% </a:t>
            </a:r>
            <a:r>
              <a:rPr sz="1200" dirty="0">
                <a:latin typeface="Times New Roman"/>
                <a:cs typeface="Times New Roman"/>
              </a:rPr>
              <a:t>conoce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alguna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LGTB,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mientras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lesbianas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el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614542" y="4209034"/>
            <a:ext cx="949960" cy="574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8890" algn="just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serie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chicos </a:t>
            </a:r>
            <a:r>
              <a:rPr sz="1200" dirty="0">
                <a:latin typeface="Times New Roman"/>
                <a:cs typeface="Times New Roman"/>
              </a:rPr>
              <a:t>porcentaje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se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93014" y="4758054"/>
            <a:ext cx="6274435" cy="203771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78460" marR="8255" algn="just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latin typeface="Times New Roman"/>
                <a:cs typeface="Times New Roman"/>
              </a:rPr>
              <a:t>reduce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47%,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hacernos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reflexionar.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¿Acaso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lesbianas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obligadas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esconder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varones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hembras?,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¿o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éstos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percepción atrofiada?</a:t>
            </a:r>
            <a:endParaRPr sz="1200">
              <a:latin typeface="Times New Roman"/>
              <a:cs typeface="Times New Roman"/>
            </a:endParaRPr>
          </a:p>
          <a:p>
            <a:pPr marL="378460" marR="508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rasgos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adaptativos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homofobia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(rechazo)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conductual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fuertemente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dinamizado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representaciones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discursos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directivos,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varían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construcciones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emanadas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(televisión)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reiteran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figura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heterosexual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regida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extraño, </a:t>
            </a:r>
            <a:r>
              <a:rPr sz="1200" dirty="0">
                <a:latin typeface="Times New Roman"/>
                <a:cs typeface="Times New Roman"/>
              </a:rPr>
              <a:t>estrambótico,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grotesco,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burlesco,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anormal,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ridículo,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otros.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valientes,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abiertas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cambios,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talentosas,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disciplinadas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consagradas,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expresivas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demás.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20" name="object 20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21" name="object 21"/>
          <p:cNvSpPr txBox="1"/>
          <p:nvPr/>
        </p:nvSpPr>
        <p:spPr>
          <a:xfrm>
            <a:off x="2047113" y="8379026"/>
            <a:ext cx="2833370" cy="173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250"/>
              </a:lnSpc>
            </a:pP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Homosexualidad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Ambientes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Educativos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467101" y="8754397"/>
            <a:ext cx="199199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Rafael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Fuentes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45085">
              <a:lnSpc>
                <a:spcPts val="1410"/>
              </a:lnSpc>
            </a:pPr>
            <a:fld id="{81D60167-4931-47E6-BA6A-407CBD079E47}" type="slidenum">
              <a:rPr spc="-25" dirty="0"/>
              <a:t>176</a:t>
            </a:fld>
            <a:endParaRPr spc="-25" dirty="0"/>
          </a:p>
        </p:txBody>
      </p:sp>
      <p:grpSp>
        <p:nvGrpSpPr>
          <p:cNvPr id="24" name="Grupo 23">
            <a:extLst>
              <a:ext uri="{FF2B5EF4-FFF2-40B4-BE49-F238E27FC236}">
                <a16:creationId xmlns:a16="http://schemas.microsoft.com/office/drawing/2014/main" id="{90B10BB0-C6E7-9453-353E-1CBE9A8DA6E1}"/>
              </a:ext>
            </a:extLst>
          </p:cNvPr>
          <p:cNvGrpSpPr/>
          <p:nvPr/>
        </p:nvGrpSpPr>
        <p:grpSpPr>
          <a:xfrm>
            <a:off x="95998" y="71954"/>
            <a:ext cx="6665976" cy="1452626"/>
            <a:chOff x="470065" y="1951410"/>
            <a:chExt cx="6665976" cy="1452626"/>
          </a:xfrm>
        </p:grpSpPr>
        <p:grpSp>
          <p:nvGrpSpPr>
            <p:cNvPr id="25" name="object 12">
              <a:extLst>
                <a:ext uri="{FF2B5EF4-FFF2-40B4-BE49-F238E27FC236}">
                  <a16:creationId xmlns:a16="http://schemas.microsoft.com/office/drawing/2014/main" id="{463A448F-44EE-E3CA-36D3-E69EC3EA46EB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9" name="object 13">
                <a:extLst>
                  <a:ext uri="{FF2B5EF4-FFF2-40B4-BE49-F238E27FC236}">
                    <a16:creationId xmlns:a16="http://schemas.microsoft.com/office/drawing/2014/main" id="{A16C97A9-81DB-E8BE-04ED-72BAAD961538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0" name="object 14">
                <a:extLst>
                  <a:ext uri="{FF2B5EF4-FFF2-40B4-BE49-F238E27FC236}">
                    <a16:creationId xmlns:a16="http://schemas.microsoft.com/office/drawing/2014/main" id="{E7CA1032-99CB-F96B-2C9D-67BADF723A74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1" name="object 15">
                <a:extLst>
                  <a:ext uri="{FF2B5EF4-FFF2-40B4-BE49-F238E27FC236}">
                    <a16:creationId xmlns:a16="http://schemas.microsoft.com/office/drawing/2014/main" id="{019C6327-F21B-E2A5-4690-21BA399DC7D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2" name="object 16">
                <a:extLst>
                  <a:ext uri="{FF2B5EF4-FFF2-40B4-BE49-F238E27FC236}">
                    <a16:creationId xmlns:a16="http://schemas.microsoft.com/office/drawing/2014/main" id="{D3F5C4DD-3E93-68A4-58D9-3FD3EE98D7E6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6" name="object 16">
              <a:extLst>
                <a:ext uri="{FF2B5EF4-FFF2-40B4-BE49-F238E27FC236}">
                  <a16:creationId xmlns:a16="http://schemas.microsoft.com/office/drawing/2014/main" id="{3847C50C-C8D2-8B54-D7D8-E0B174260365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7" name="object 25">
              <a:extLst>
                <a:ext uri="{FF2B5EF4-FFF2-40B4-BE49-F238E27FC236}">
                  <a16:creationId xmlns:a16="http://schemas.microsoft.com/office/drawing/2014/main" id="{ACFD2CA8-CAE9-EA9F-F2E4-77C1A988D150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8" name="object 31">
              <a:extLst>
                <a:ext uri="{FF2B5EF4-FFF2-40B4-BE49-F238E27FC236}">
                  <a16:creationId xmlns:a16="http://schemas.microsoft.com/office/drawing/2014/main" id="{A9B7DE11-0A47-B89E-5D76-8CE777CAF00A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32003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23972" y="1024127"/>
              <a:ext cx="1812036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2" y="1024127"/>
              <a:ext cx="1235964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02580" y="1024127"/>
              <a:ext cx="576072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274421" y="1068451"/>
            <a:ext cx="6327775" cy="3246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11170" marR="73342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875"/>
              </a:spcBef>
            </a:pP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artículo,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formulación,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planteó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sensible,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pertinente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coyuntural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observado,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debates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legal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han </a:t>
            </a:r>
            <a:r>
              <a:rPr sz="1200" dirty="0">
                <a:latin typeface="Times New Roman"/>
                <a:cs typeface="Times New Roman"/>
              </a:rPr>
              <a:t>desarrollado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esconder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cabeza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nunca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buenos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resultados.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permanecer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margen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servir,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no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establecer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paralelo.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251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coherente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contribuir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mejorarla.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definitiva,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contribuir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saludable,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felicidad,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ponen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manifiesto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desconocimiento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homosexual.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afectan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adolescentes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LGTB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aquél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asocian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igualmente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hijos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hermanos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explícita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homosexualidad.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Finalmente,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desconocimiento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LGTB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proviene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confusiones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estereotipos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sexualidad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género.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profesores,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normalización,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tolerancia,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aceptación.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todos.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9" name="object 19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2047113" y="8379026"/>
            <a:ext cx="2833370" cy="173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250"/>
              </a:lnSpc>
            </a:pP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Homosexualidad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Ambientes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Educativos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467101" y="8754397"/>
            <a:ext cx="199199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Rafael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Fuentes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45085">
              <a:lnSpc>
                <a:spcPts val="1410"/>
              </a:lnSpc>
            </a:pPr>
            <a:fld id="{81D60167-4931-47E6-BA6A-407CBD079E47}" type="slidenum">
              <a:rPr spc="-25" dirty="0"/>
              <a:t>177</a:t>
            </a:fld>
            <a:endParaRPr spc="-25" dirty="0"/>
          </a:p>
        </p:txBody>
      </p:sp>
      <p:grpSp>
        <p:nvGrpSpPr>
          <p:cNvPr id="23" name="Grupo 22">
            <a:extLst>
              <a:ext uri="{FF2B5EF4-FFF2-40B4-BE49-F238E27FC236}">
                <a16:creationId xmlns:a16="http://schemas.microsoft.com/office/drawing/2014/main" id="{E78F0D98-79B3-6620-45B9-AD86B19F9FF9}"/>
              </a:ext>
            </a:extLst>
          </p:cNvPr>
          <p:cNvGrpSpPr/>
          <p:nvPr/>
        </p:nvGrpSpPr>
        <p:grpSpPr>
          <a:xfrm>
            <a:off x="95998" y="112268"/>
            <a:ext cx="6665976" cy="1452626"/>
            <a:chOff x="470065" y="1951410"/>
            <a:chExt cx="6665976" cy="1452626"/>
          </a:xfrm>
        </p:grpSpPr>
        <p:grpSp>
          <p:nvGrpSpPr>
            <p:cNvPr id="24" name="object 12">
              <a:extLst>
                <a:ext uri="{FF2B5EF4-FFF2-40B4-BE49-F238E27FC236}">
                  <a16:creationId xmlns:a16="http://schemas.microsoft.com/office/drawing/2014/main" id="{47EBEADA-B807-52C4-C6F4-F6A1DD24BAF8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8" name="object 13">
                <a:extLst>
                  <a:ext uri="{FF2B5EF4-FFF2-40B4-BE49-F238E27FC236}">
                    <a16:creationId xmlns:a16="http://schemas.microsoft.com/office/drawing/2014/main" id="{9AB01D1C-F33F-060D-43C6-633E85183695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9" name="object 14">
                <a:extLst>
                  <a:ext uri="{FF2B5EF4-FFF2-40B4-BE49-F238E27FC236}">
                    <a16:creationId xmlns:a16="http://schemas.microsoft.com/office/drawing/2014/main" id="{8A2B022C-1714-FBDC-356F-BEE7EECB2D35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0" name="object 15">
                <a:extLst>
                  <a:ext uri="{FF2B5EF4-FFF2-40B4-BE49-F238E27FC236}">
                    <a16:creationId xmlns:a16="http://schemas.microsoft.com/office/drawing/2014/main" id="{39DC8CBA-6915-66AF-E726-9AE96DF5A67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1" name="object 16">
                <a:extLst>
                  <a:ext uri="{FF2B5EF4-FFF2-40B4-BE49-F238E27FC236}">
                    <a16:creationId xmlns:a16="http://schemas.microsoft.com/office/drawing/2014/main" id="{1EDDD547-5336-6D6F-D1FF-3087C56E9A78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5" name="object 16">
              <a:extLst>
                <a:ext uri="{FF2B5EF4-FFF2-40B4-BE49-F238E27FC236}">
                  <a16:creationId xmlns:a16="http://schemas.microsoft.com/office/drawing/2014/main" id="{4F9FBAFD-C306-0E2C-E4F3-25E1B0EB960B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6" name="object 25">
              <a:extLst>
                <a:ext uri="{FF2B5EF4-FFF2-40B4-BE49-F238E27FC236}">
                  <a16:creationId xmlns:a16="http://schemas.microsoft.com/office/drawing/2014/main" id="{5B37FA2A-F3E4-A834-6F08-854AE77C44F2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7" name="object 31">
              <a:extLst>
                <a:ext uri="{FF2B5EF4-FFF2-40B4-BE49-F238E27FC236}">
                  <a16:creationId xmlns:a16="http://schemas.microsoft.com/office/drawing/2014/main" id="{482D540E-1649-D557-5B30-CB9DF794A867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44920" cy="70078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69977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REFERENCIAS.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Bizquerra.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(2012).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Metodología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investigación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educativa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(3ª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Ed.).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Madrid: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Muralla.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Booth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Ainscow.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Índice</a:t>
            </a:r>
            <a:r>
              <a:rPr sz="1200" i="1" spc="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exclusión: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desarrollando</a:t>
            </a:r>
            <a:r>
              <a:rPr sz="1200" i="1" spc="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aprendizaje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participación</a:t>
            </a:r>
            <a:r>
              <a:rPr sz="1200" i="1" spc="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65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las </a:t>
            </a:r>
            <a:r>
              <a:rPr sz="1200" i="1" dirty="0">
                <a:latin typeface="Times New Roman"/>
                <a:cs typeface="Times New Roman"/>
              </a:rPr>
              <a:t>escuelas.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Santiago,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Chile: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OREALC/UNESCO.</a:t>
            </a:r>
            <a:endParaRPr sz="1200">
              <a:latin typeface="Times New Roman"/>
              <a:cs typeface="Times New Roman"/>
            </a:endParaRPr>
          </a:p>
          <a:p>
            <a:pPr marL="375285" marR="8255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Careaga,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(2004).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Sexualidades</a:t>
            </a:r>
            <a:r>
              <a:rPr sz="1200" i="1" spc="2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diversas.</a:t>
            </a:r>
            <a:r>
              <a:rPr sz="1200" i="1" spc="2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Aproximaciones</a:t>
            </a:r>
            <a:r>
              <a:rPr sz="1200" i="1" spc="2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229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su</a:t>
            </a:r>
            <a:r>
              <a:rPr sz="1200" i="1" spc="2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análisis.</a:t>
            </a:r>
            <a:r>
              <a:rPr sz="1200" i="1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México: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Universidad Nacional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Autónoma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México.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Castell,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R.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(2000).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Encuadre</a:t>
            </a:r>
            <a:r>
              <a:rPr sz="1200" i="1" spc="1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exclusión.</a:t>
            </a:r>
            <a:r>
              <a:rPr sz="1200" i="1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Karsz,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Saúl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(Eds.):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exclusión:</a:t>
            </a:r>
            <a:r>
              <a:rPr sz="1200" i="1" spc="1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bordeando</a:t>
            </a:r>
            <a:r>
              <a:rPr sz="1200" i="1" spc="204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sus </a:t>
            </a:r>
            <a:r>
              <a:rPr sz="1200" i="1" dirty="0">
                <a:latin typeface="Times New Roman"/>
                <a:cs typeface="Times New Roman"/>
              </a:rPr>
              <a:t>fronteras.</a:t>
            </a:r>
            <a:r>
              <a:rPr sz="1200" i="1" spc="-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Definiciones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Matices.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pp.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55-</a:t>
            </a:r>
            <a:r>
              <a:rPr sz="1200" dirty="0">
                <a:latin typeface="Times New Roman"/>
                <a:cs typeface="Times New Roman"/>
              </a:rPr>
              <a:t>86.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España: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Editorial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Gedisa.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Echeita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(2006).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Coleman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Eli (1986).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Homosexualidad. “Estigma,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salud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mental y </a:t>
            </a:r>
            <a:r>
              <a:rPr sz="1200" i="1" spc="-10" dirty="0">
                <a:latin typeface="Times New Roman"/>
                <a:cs typeface="Times New Roman"/>
              </a:rPr>
              <a:t>resiliencia”</a:t>
            </a:r>
            <a:r>
              <a:rPr sz="1200" spc="-10" dirty="0">
                <a:latin typeface="Times New Roman"/>
                <a:cs typeface="Times New Roman"/>
              </a:rPr>
              <a:t>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pp.</a:t>
            </a:r>
            <a:r>
              <a:rPr sz="1200" spc="-10" dirty="0">
                <a:latin typeface="Times New Roman"/>
                <a:cs typeface="Times New Roman"/>
              </a:rPr>
              <a:t> 31-</a:t>
            </a:r>
            <a:r>
              <a:rPr sz="1200" spc="-25" dirty="0">
                <a:latin typeface="Times New Roman"/>
                <a:cs typeface="Times New Roman"/>
              </a:rPr>
              <a:t>43.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tabLst>
                <a:tab pos="1583690" algn="l"/>
                <a:tab pos="2418715" algn="l"/>
                <a:tab pos="3638550" algn="l"/>
                <a:tab pos="4720590" algn="l"/>
                <a:tab pos="5887085" algn="l"/>
              </a:tabLst>
            </a:pPr>
            <a:r>
              <a:rPr sz="1200" dirty="0">
                <a:latin typeface="Times New Roman"/>
                <a:cs typeface="Times New Roman"/>
              </a:rPr>
              <a:t>García,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C.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(2007).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Diversidad</a:t>
            </a:r>
            <a:r>
              <a:rPr sz="1200" i="1" spc="3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sexual</a:t>
            </a:r>
            <a:r>
              <a:rPr sz="1200" i="1" spc="2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3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escuela.</a:t>
            </a:r>
            <a:r>
              <a:rPr sz="1200" i="1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Colombia: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Colombia</a:t>
            </a:r>
            <a:r>
              <a:rPr sz="1200" i="1" spc="2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Diversa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Lineamientos </a:t>
            </a:r>
            <a:r>
              <a:rPr sz="1200" dirty="0">
                <a:latin typeface="Times New Roman"/>
                <a:cs typeface="Times New Roman"/>
              </a:rPr>
              <a:t>generales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pública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garantía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plena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lesbianas, </a:t>
            </a:r>
            <a:r>
              <a:rPr sz="1200" dirty="0">
                <a:latin typeface="Times New Roman"/>
                <a:cs typeface="Times New Roman"/>
              </a:rPr>
              <a:t>gays,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bisexuales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transgeneristas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–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LGBT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–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género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orientaciones sexuales</a:t>
            </a:r>
            <a:r>
              <a:rPr sz="1200" dirty="0">
                <a:latin typeface="Times New Roman"/>
                <a:cs typeface="Times New Roman"/>
              </a:rPr>
              <a:t>	</a:t>
            </a:r>
            <a:r>
              <a:rPr sz="1200" spc="-25" dirty="0">
                <a:latin typeface="Times New Roman"/>
                <a:cs typeface="Times New Roman"/>
              </a:rPr>
              <a:t>en</a:t>
            </a:r>
            <a:r>
              <a:rPr sz="1200" dirty="0">
                <a:latin typeface="Times New Roman"/>
                <a:cs typeface="Times New Roman"/>
              </a:rPr>
              <a:t>	</a:t>
            </a:r>
            <a:r>
              <a:rPr sz="1200" spc="-10" dirty="0">
                <a:latin typeface="Times New Roman"/>
                <a:cs typeface="Times New Roman"/>
              </a:rPr>
              <a:t>América</a:t>
            </a:r>
            <a:r>
              <a:rPr sz="1200" dirty="0">
                <a:latin typeface="Times New Roman"/>
                <a:cs typeface="Times New Roman"/>
              </a:rPr>
              <a:t>	</a:t>
            </a:r>
            <a:r>
              <a:rPr sz="1200" spc="-10" dirty="0">
                <a:latin typeface="Times New Roman"/>
                <a:cs typeface="Times New Roman"/>
              </a:rPr>
              <a:t>Latina</a:t>
            </a:r>
            <a:r>
              <a:rPr sz="1200" dirty="0">
                <a:latin typeface="Times New Roman"/>
                <a:cs typeface="Times New Roman"/>
              </a:rPr>
              <a:t>	</a:t>
            </a:r>
            <a:r>
              <a:rPr sz="1200" spc="-10" dirty="0">
                <a:latin typeface="Times New Roman"/>
                <a:cs typeface="Times New Roman"/>
              </a:rPr>
              <a:t>Diversa</a:t>
            </a:r>
            <a:r>
              <a:rPr sz="1200" dirty="0">
                <a:latin typeface="Times New Roman"/>
                <a:cs typeface="Times New Roman"/>
              </a:rPr>
              <a:t>	</a:t>
            </a:r>
            <a:r>
              <a:rPr sz="1200" spc="-10" dirty="0">
                <a:latin typeface="Times New Roman"/>
                <a:cs typeface="Times New Roman"/>
              </a:rPr>
              <a:t>(2014). Recuperadode:file:///C:/Users/toshiba/Downloads/lineamientos%20pol%C3%ADtica%20p%C3</a:t>
            </a:r>
            <a:endParaRPr sz="120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%BAblica%20LGBT%20(1).pdf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Lamas,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Marta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(1986).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antropología</a:t>
            </a:r>
            <a:r>
              <a:rPr sz="1200" i="1" spc="1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feminista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1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categoría</a:t>
            </a:r>
            <a:r>
              <a:rPr sz="1200" i="1" spc="1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"género".</a:t>
            </a:r>
            <a:r>
              <a:rPr sz="1200" i="1" spc="1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Nueva</a:t>
            </a:r>
            <a:r>
              <a:rPr sz="1200" i="1" spc="1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Antropología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vol.</a:t>
            </a:r>
            <a:endParaRPr sz="120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VIII,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núm.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30,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noviembre,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pp.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173-</a:t>
            </a:r>
            <a:r>
              <a:rPr sz="1200" spc="-20" dirty="0">
                <a:latin typeface="Times New Roman"/>
                <a:cs typeface="Times New Roman"/>
              </a:rPr>
              <a:t>198.</a:t>
            </a:r>
            <a:endParaRPr sz="1200">
              <a:latin typeface="Times New Roman"/>
              <a:cs typeface="Times New Roman"/>
            </a:endParaRPr>
          </a:p>
          <a:p>
            <a:pPr marL="375285" marR="8255" indent="-363220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Medina-</a:t>
            </a:r>
            <a:r>
              <a:rPr sz="1200" dirty="0">
                <a:latin typeface="Times New Roman"/>
                <a:cs typeface="Times New Roman"/>
              </a:rPr>
              <a:t>Moya,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L.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(2014).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3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proceso</a:t>
            </a:r>
            <a:r>
              <a:rPr sz="1200" i="1" spc="3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3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comprensión</a:t>
            </a:r>
            <a:r>
              <a:rPr sz="1200" i="1" spc="3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3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3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análisis</a:t>
            </a:r>
            <a:r>
              <a:rPr sz="1200" i="1" spc="3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3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datos</a:t>
            </a:r>
            <a:r>
              <a:rPr sz="1200" i="1" spc="3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cualitativos</a:t>
            </a:r>
            <a:r>
              <a:rPr sz="1200" i="1" spc="315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en </a:t>
            </a:r>
            <a:r>
              <a:rPr sz="1200" i="1" dirty="0">
                <a:latin typeface="Times New Roman"/>
                <a:cs typeface="Times New Roman"/>
              </a:rPr>
              <a:t>educación.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Magis,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Revista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Internacional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Educación.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Argentina.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Muñoz,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(1996).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Uruguay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Homosexual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Montevideo.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Navío,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A.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(2005).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2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competencias</a:t>
            </a:r>
            <a:r>
              <a:rPr sz="1200" i="1" spc="2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profesionales</a:t>
            </a:r>
            <a:r>
              <a:rPr sz="1200" i="1" spc="2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2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formador.</a:t>
            </a:r>
            <a:r>
              <a:rPr sz="1200" i="1" spc="2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Una</a:t>
            </a:r>
            <a:r>
              <a:rPr sz="1200" i="1" spc="2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visión</a:t>
            </a:r>
            <a:r>
              <a:rPr sz="1200" i="1" spc="2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desde</a:t>
            </a:r>
            <a:r>
              <a:rPr sz="1200" i="1" spc="2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8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formación </a:t>
            </a:r>
            <a:r>
              <a:rPr sz="1200" i="1" dirty="0">
                <a:latin typeface="Times New Roman"/>
                <a:cs typeface="Times New Roman"/>
              </a:rPr>
              <a:t>contínua.</a:t>
            </a:r>
            <a:r>
              <a:rPr sz="1200" i="1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Barcelona: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Octaedro.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Norberto,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(1997).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"Igualdad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dignidad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hombres".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Milán: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Idizioni di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Comunita.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Nuria,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G.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(2005).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"Derecho</a:t>
            </a:r>
            <a:r>
              <a:rPr sz="1200" i="1" spc="2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</a:t>
            </a:r>
            <a:r>
              <a:rPr sz="1200" i="1" spc="1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no</a:t>
            </a:r>
            <a:r>
              <a:rPr sz="1200" i="1" spc="2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discriminación".</a:t>
            </a:r>
            <a:r>
              <a:rPr sz="1200" i="1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G.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Nuria,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"Acciones</a:t>
            </a:r>
            <a:r>
              <a:rPr sz="1200" i="1" spc="20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Positivas:</a:t>
            </a:r>
            <a:r>
              <a:rPr sz="1200" i="1" spc="20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Orígenes, </a:t>
            </a:r>
            <a:r>
              <a:rPr sz="1200" i="1" dirty="0">
                <a:latin typeface="Times New Roman"/>
                <a:cs typeface="Times New Roman"/>
              </a:rPr>
              <a:t>Conceptualización</a:t>
            </a:r>
            <a:r>
              <a:rPr sz="1200" i="1" spc="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1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Perspectivas".</a:t>
            </a:r>
            <a:r>
              <a:rPr sz="1200" i="1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352).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Sevilla.P,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Discriminación.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Madrid, España.</a:t>
            </a:r>
            <a:endParaRPr sz="1200">
              <a:latin typeface="Times New Roman"/>
              <a:cs typeface="Times New Roman"/>
            </a:endParaRPr>
          </a:p>
          <a:p>
            <a:pPr marL="12700" marR="1495425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Palares,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(1997).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"Como</a:t>
            </a:r>
            <a:r>
              <a:rPr sz="1200" i="1" spc="-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vive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Homosexual".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Palares,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"Como</a:t>
            </a:r>
            <a:r>
              <a:rPr sz="1200" i="1" spc="-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vive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un </a:t>
            </a:r>
            <a:r>
              <a:rPr sz="1200" i="1" dirty="0">
                <a:latin typeface="Times New Roman"/>
                <a:cs typeface="Times New Roman"/>
              </a:rPr>
              <a:t>Homosexual" </a:t>
            </a:r>
            <a:r>
              <a:rPr sz="1200" dirty="0">
                <a:latin typeface="Times New Roman"/>
                <a:cs typeface="Times New Roman"/>
              </a:rPr>
              <a:t>(págs.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144-</a:t>
            </a:r>
            <a:r>
              <a:rPr sz="1200" dirty="0">
                <a:latin typeface="Times New Roman"/>
                <a:cs typeface="Times New Roman"/>
              </a:rPr>
              <a:t>145). </a:t>
            </a:r>
            <a:r>
              <a:rPr sz="1200" spc="-10" dirty="0">
                <a:latin typeface="Times New Roman"/>
                <a:cs typeface="Times New Roman"/>
              </a:rPr>
              <a:t>Córdova-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Argentina: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Trilce.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Sandoval,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(2002).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Index</a:t>
            </a:r>
            <a:r>
              <a:rPr sz="1200" i="1" spc="1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for</a:t>
            </a:r>
            <a:r>
              <a:rPr sz="1200" i="1" spc="1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Inclusion.</a:t>
            </a:r>
            <a:r>
              <a:rPr sz="1200" i="1" spc="1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Una</a:t>
            </a:r>
            <a:r>
              <a:rPr sz="1200" i="1" spc="1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guía</a:t>
            </a:r>
            <a:r>
              <a:rPr sz="1200" i="1" spc="1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1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evaluación</a:t>
            </a:r>
            <a:r>
              <a:rPr sz="1200" i="1" spc="20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1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mejora</a:t>
            </a:r>
            <a:r>
              <a:rPr sz="1200" i="1" spc="1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0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educación </a:t>
            </a:r>
            <a:r>
              <a:rPr sz="1200" i="1" dirty="0">
                <a:latin typeface="Times New Roman"/>
                <a:cs typeface="Times New Roman"/>
              </a:rPr>
              <a:t>inclusiva. </a:t>
            </a:r>
            <a:r>
              <a:rPr sz="1200" spc="-10" dirty="0">
                <a:latin typeface="Times New Roman"/>
                <a:cs typeface="Times New Roman"/>
              </a:rPr>
              <a:t>Contex-</a:t>
            </a:r>
            <a:r>
              <a:rPr sz="1200" dirty="0">
                <a:latin typeface="Times New Roman"/>
                <a:cs typeface="Times New Roman"/>
              </a:rPr>
              <a:t>tos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5,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227-</a:t>
            </a:r>
            <a:r>
              <a:rPr sz="1200" spc="-20" dirty="0">
                <a:latin typeface="Times New Roman"/>
                <a:cs typeface="Times New Roman"/>
              </a:rPr>
              <a:t>238.</a:t>
            </a: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Tejada,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Giménez,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80" dirty="0">
                <a:latin typeface="Times New Roman"/>
                <a:cs typeface="Times New Roman"/>
              </a:rPr>
              <a:t>V.</a:t>
            </a:r>
            <a:r>
              <a:rPr sz="1200" dirty="0">
                <a:latin typeface="Times New Roman"/>
                <a:cs typeface="Times New Roman"/>
              </a:rPr>
              <a:t> (coord.)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(2007).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Formación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formadores.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Madrid: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Thomson.</a:t>
            </a:r>
            <a:endParaRPr sz="1200">
              <a:latin typeface="Times New Roman"/>
              <a:cs typeface="Times New Roman"/>
            </a:endParaRPr>
          </a:p>
          <a:p>
            <a:pPr marL="375285" marR="7620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Shibley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Hyde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Delamater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John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Sexualidad</a:t>
            </a:r>
            <a:r>
              <a:rPr sz="1200" i="1" spc="1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Humana</a:t>
            </a:r>
            <a:r>
              <a:rPr sz="1200" i="1" spc="1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“salud</a:t>
            </a:r>
            <a:r>
              <a:rPr sz="1200" i="1" spc="1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sexual”.</a:t>
            </a:r>
            <a:r>
              <a:rPr sz="1200" i="1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9na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edición,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McGraw </a:t>
            </a:r>
            <a:r>
              <a:rPr sz="1200" dirty="0">
                <a:latin typeface="Times New Roman"/>
                <a:cs typeface="Times New Roman"/>
              </a:rPr>
              <a:t>Hill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Interamericana,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pp.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703-</a:t>
            </a:r>
            <a:r>
              <a:rPr sz="1200" spc="-20" dirty="0">
                <a:latin typeface="Times New Roman"/>
                <a:cs typeface="Times New Roman"/>
              </a:rPr>
              <a:t>713.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spc="-20" dirty="0">
                <a:latin typeface="Times New Roman"/>
                <a:cs typeface="Times New Roman"/>
              </a:rPr>
              <a:t>Weeks,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(2009).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sexualidad.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Madrid: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Paidós.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Weinberg,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(1972).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Society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and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the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healthy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homosexual.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Oxford,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England: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Anchor.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2047113" y="8379026"/>
            <a:ext cx="2833370" cy="173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250"/>
              </a:lnSpc>
            </a:pP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Homosexualidad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Ambientes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Educativos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467101" y="8754397"/>
            <a:ext cx="199199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José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Rafael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Fuentes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45085">
              <a:lnSpc>
                <a:spcPts val="1410"/>
              </a:lnSpc>
            </a:pPr>
            <a:fld id="{81D60167-4931-47E6-BA6A-407CBD079E47}" type="slidenum">
              <a:rPr spc="-25" dirty="0"/>
              <a:t>178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65708E3C-E058-41BD-84F8-0E0F9BC1D9C2}"/>
              </a:ext>
            </a:extLst>
          </p:cNvPr>
          <p:cNvGrpSpPr/>
          <p:nvPr/>
        </p:nvGrpSpPr>
        <p:grpSpPr>
          <a:xfrm>
            <a:off x="109728" y="110491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67402F90-1005-0A6F-321F-DEDE54053C9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55B5C503-519A-9CCB-11F2-3DDF2D3F0CFA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A7D7D711-B257-D9CE-050E-F279519B2F5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260555E5-8B23-F7A2-F158-0FF717CF0FCE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4AC58588-04B2-1CB9-ACA0-E7467BDF761A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A4599A70-EC72-B091-5D8B-010D5A34E05E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D868E7D8-404F-8324-673C-9F273EEA831C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36F7EC7D-73E5-9AFB-2CD5-B6FCD82B12C1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197349"/>
            <a:ext cx="6647815" cy="5695315"/>
            <a:chOff x="105155" y="3197349"/>
            <a:chExt cx="6647815" cy="569531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197349"/>
              <a:ext cx="6647687" cy="5695192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216325"/>
              <a:ext cx="6572250" cy="5617337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216325"/>
              <a:ext cx="6572250" cy="5617845"/>
            </a:xfrm>
            <a:custGeom>
              <a:avLst/>
              <a:gdLst/>
              <a:ahLst/>
              <a:cxnLst/>
              <a:rect l="l" t="t" r="r" b="b"/>
              <a:pathLst>
                <a:path w="6572250" h="5617845">
                  <a:moveTo>
                    <a:pt x="0" y="5617337"/>
                  </a:moveTo>
                  <a:lnTo>
                    <a:pt x="6572250" y="5617337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617337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09727" y="234695"/>
            <a:ext cx="6240145" cy="2983230"/>
            <a:chOff x="309727" y="234695"/>
            <a:chExt cx="6240145" cy="298323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107"/>
              <a:ext cx="6203315" cy="800735"/>
            </a:xfrm>
            <a:custGeom>
              <a:avLst/>
              <a:gdLst/>
              <a:ahLst/>
              <a:cxnLst/>
              <a:rect l="l" t="t" r="r" b="b"/>
              <a:pathLst>
                <a:path w="6203315" h="800735">
                  <a:moveTo>
                    <a:pt x="6202934" y="0"/>
                  </a:moveTo>
                  <a:lnTo>
                    <a:pt x="0" y="0"/>
                  </a:lnTo>
                  <a:lnTo>
                    <a:pt x="0" y="800214"/>
                  </a:lnTo>
                  <a:lnTo>
                    <a:pt x="6202934" y="800214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107"/>
              <a:ext cx="6203315" cy="800735"/>
            </a:xfrm>
            <a:custGeom>
              <a:avLst/>
              <a:gdLst/>
              <a:ahLst/>
              <a:cxnLst/>
              <a:rect l="l" t="t" r="r" b="b"/>
              <a:pathLst>
                <a:path w="6203315" h="800735">
                  <a:moveTo>
                    <a:pt x="0" y="800214"/>
                  </a:moveTo>
                  <a:lnTo>
                    <a:pt x="6202934" y="800214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800214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22427" y="2273820"/>
              <a:ext cx="6203315" cy="931544"/>
            </a:xfrm>
            <a:custGeom>
              <a:avLst/>
              <a:gdLst/>
              <a:ahLst/>
              <a:cxnLst/>
              <a:rect l="l" t="t" r="r" b="b"/>
              <a:pathLst>
                <a:path w="6203315" h="931544">
                  <a:moveTo>
                    <a:pt x="6202934" y="0"/>
                  </a:moveTo>
                  <a:lnTo>
                    <a:pt x="0" y="0"/>
                  </a:lnTo>
                  <a:lnTo>
                    <a:pt x="0" y="931024"/>
                  </a:lnTo>
                  <a:lnTo>
                    <a:pt x="6202934" y="931024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22427" y="2273820"/>
              <a:ext cx="6203315" cy="931544"/>
            </a:xfrm>
            <a:custGeom>
              <a:avLst/>
              <a:gdLst/>
              <a:ahLst/>
              <a:cxnLst/>
              <a:rect l="l" t="t" r="r" b="b"/>
              <a:pathLst>
                <a:path w="6203315" h="931544">
                  <a:moveTo>
                    <a:pt x="0" y="931024"/>
                  </a:moveTo>
                  <a:lnTo>
                    <a:pt x="6202934" y="931024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31024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204012" y="1550923"/>
            <a:ext cx="6417310" cy="71945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6355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Jesús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Gerónimo </a:t>
            </a:r>
            <a:r>
              <a:rPr sz="1200" b="1" spc="-10" dirty="0">
                <a:latin typeface="Times New Roman"/>
                <a:cs typeface="Times New Roman"/>
              </a:rPr>
              <a:t>García</a:t>
            </a:r>
            <a:endParaRPr sz="1200" dirty="0">
              <a:latin typeface="Times New Roman"/>
              <a:cs typeface="Times New Roman"/>
            </a:endParaRPr>
          </a:p>
          <a:p>
            <a:pPr marL="353695" marR="304800" algn="ctr">
              <a:lnSpc>
                <a:spcPct val="100000"/>
              </a:lnSpc>
              <a:spcBef>
                <a:spcPts val="5"/>
              </a:spcBef>
            </a:pPr>
            <a:r>
              <a:rPr sz="1100" dirty="0">
                <a:latin typeface="Times New Roman"/>
                <a:cs typeface="Times New Roman"/>
              </a:rPr>
              <a:t>Unidad</a:t>
            </a:r>
            <a:r>
              <a:rPr sz="1100" spc="-1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Educativa</a:t>
            </a:r>
            <a:r>
              <a:rPr sz="1100" spc="-3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Nacional</a:t>
            </a:r>
            <a:r>
              <a:rPr sz="1100" spc="-3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Dr. José</a:t>
            </a:r>
            <a:r>
              <a:rPr sz="1100" spc="-3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María</a:t>
            </a:r>
            <a:r>
              <a:rPr sz="1100" spc="-4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Vargas</a:t>
            </a:r>
            <a:r>
              <a:rPr sz="1100" spc="-2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del</a:t>
            </a:r>
            <a:r>
              <a:rPr sz="1100" spc="-1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Ministerio</a:t>
            </a:r>
            <a:r>
              <a:rPr sz="1100" spc="-4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del</a:t>
            </a:r>
            <a:r>
              <a:rPr sz="1100" spc="-2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Poder</a:t>
            </a:r>
            <a:r>
              <a:rPr sz="1100" spc="-1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Popular</a:t>
            </a:r>
            <a:r>
              <a:rPr sz="1100" spc="-4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para</a:t>
            </a:r>
            <a:r>
              <a:rPr sz="1100" spc="-2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la</a:t>
            </a:r>
            <a:r>
              <a:rPr sz="1100" spc="-10" dirty="0">
                <a:latin typeface="Times New Roman"/>
                <a:cs typeface="Times New Roman"/>
              </a:rPr>
              <a:t> Educación. (Venezuela)</a:t>
            </a:r>
            <a:endParaRPr sz="1100" dirty="0">
              <a:latin typeface="Times New Roman"/>
              <a:cs typeface="Times New Roman"/>
            </a:endParaRPr>
          </a:p>
          <a:p>
            <a:pPr marL="43815" algn="ctr">
              <a:lnSpc>
                <a:spcPts val="1435"/>
              </a:lnSpc>
            </a:pPr>
            <a:r>
              <a:rPr sz="1200" b="1" dirty="0">
                <a:latin typeface="Times New Roman"/>
                <a:cs typeface="Times New Roman"/>
              </a:rPr>
              <a:t>Correo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Electrónico: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Jesusgg81@hotmail.com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209550" marR="176530">
              <a:lnSpc>
                <a:spcPct val="100000"/>
              </a:lnSpc>
              <a:spcBef>
                <a:spcPts val="400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2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</a:t>
            </a:r>
            <a:r>
              <a:rPr sz="1100" b="1" spc="2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este</a:t>
            </a:r>
            <a:r>
              <a:rPr sz="1100" b="1" spc="2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artículo:</a:t>
            </a:r>
            <a:r>
              <a:rPr sz="1100" b="1" spc="2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Jesús</a:t>
            </a:r>
            <a:r>
              <a:rPr sz="1100" b="1" spc="2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G.</a:t>
            </a:r>
            <a:r>
              <a:rPr sz="1100" b="1" spc="2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García</a:t>
            </a:r>
            <a:r>
              <a:rPr sz="1100" b="1" spc="2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2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</a:t>
            </a: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24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Historia</a:t>
            </a:r>
            <a:r>
              <a:rPr sz="1050" b="1" spc="25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Regional</a:t>
            </a:r>
            <a:r>
              <a:rPr sz="1050" b="1" spc="2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y</a:t>
            </a:r>
            <a:r>
              <a:rPr sz="1050" b="1" spc="26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Local:</a:t>
            </a:r>
            <a:r>
              <a:rPr sz="1050" b="1" spc="24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Conocimientos </a:t>
            </a:r>
            <a:r>
              <a:rPr sz="1050" b="1" dirty="0">
                <a:latin typeface="Times New Roman"/>
                <a:cs typeface="Times New Roman"/>
              </a:rPr>
              <a:t>Esenciales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Dentro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Educación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Media.”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</a:t>
            </a:r>
            <a:r>
              <a:rPr sz="1050" b="1" spc="-10" dirty="0">
                <a:latin typeface="Times New Roman"/>
                <a:cs typeface="Times New Roman"/>
              </a:rPr>
              <a:t> (1-</a:t>
            </a:r>
            <a:r>
              <a:rPr sz="1050" b="1" spc="-25" dirty="0">
                <a:latin typeface="Times New Roman"/>
                <a:cs typeface="Times New Roman"/>
              </a:rPr>
              <a:t>12)</a:t>
            </a:r>
            <a:endParaRPr sz="1050" dirty="0">
              <a:latin typeface="Times New Roman"/>
              <a:cs typeface="Times New Roman"/>
            </a:endParaRPr>
          </a:p>
          <a:p>
            <a:pPr marL="2510155">
              <a:lnSpc>
                <a:spcPct val="100000"/>
              </a:lnSpc>
              <a:spcBef>
                <a:spcPts val="5"/>
              </a:spcBef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2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Noviembre</a:t>
            </a:r>
            <a:r>
              <a:rPr sz="1100" b="1" spc="229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1015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2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Diciembre</a:t>
            </a:r>
            <a:r>
              <a:rPr sz="1100" b="1" spc="229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2031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2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Enero</a:t>
            </a:r>
            <a:r>
              <a:rPr sz="1100" b="1" spc="24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20201</a:t>
            </a:r>
            <a:endParaRPr sz="1100" dirty="0">
              <a:latin typeface="Times New Roman"/>
              <a:cs typeface="Times New Roman"/>
            </a:endParaRPr>
          </a:p>
          <a:p>
            <a:pPr marL="363220">
              <a:lnSpc>
                <a:spcPct val="100000"/>
              </a:lnSpc>
              <a:spcBef>
                <a:spcPts val="660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Historia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Regional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Local: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Conocimientos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Esenciales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Dentro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 </a:t>
            </a:r>
            <a:r>
              <a:rPr sz="1200" b="1" spc="-10" dirty="0">
                <a:latin typeface="Times New Roman"/>
                <a:cs typeface="Times New Roman"/>
              </a:rPr>
              <a:t>Media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34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spc="-10" dirty="0">
                <a:latin typeface="Times New Roman"/>
                <a:cs typeface="Times New Roman"/>
              </a:rPr>
              <a:t>RESUMEN</a:t>
            </a: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99900"/>
              </a:lnSpc>
              <a:spcBef>
                <a:spcPts val="600"/>
              </a:spcBef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historiográfica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partiendo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enmarcada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abstractos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realidad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estudiantes;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consecuencia,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educandos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país,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difícil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históricos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Venezuela,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héroes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luchado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libertad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mismo.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objetivo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esenciales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partiendo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antecedentes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Vygotsky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Bandura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(1980).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 mismo,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metodológicamente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encuadra 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paradigma interpretativo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basa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mismas,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etnográfico </a:t>
            </a:r>
            <a:r>
              <a:rPr sz="1200" dirty="0">
                <a:latin typeface="Times New Roman"/>
                <a:cs typeface="Times New Roman"/>
              </a:rPr>
              <a:t>estudia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sistemática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 </a:t>
            </a:r>
            <a:r>
              <a:rPr sz="1200" dirty="0">
                <a:latin typeface="Times New Roman"/>
                <a:cs typeface="Times New Roman"/>
              </a:rPr>
              <a:t>consiste 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culturales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investigación,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estudiantil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media,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comprendiendo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relevantes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misma,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mismo,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pudo </a:t>
            </a:r>
            <a:r>
              <a:rPr sz="1200" dirty="0">
                <a:latin typeface="Times New Roman"/>
                <a:cs typeface="Times New Roman"/>
              </a:rPr>
              <a:t>evidenciar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enmarcado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lleve a una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concepciones varíen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acuerdo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país, </a:t>
            </a:r>
            <a:r>
              <a:rPr sz="1200" spc="-25" dirty="0">
                <a:latin typeface="Times New Roman"/>
                <a:cs typeface="Times New Roman"/>
              </a:rPr>
              <a:t>sin </a:t>
            </a:r>
            <a:r>
              <a:rPr sz="1200" dirty="0">
                <a:latin typeface="Times New Roman"/>
                <a:cs typeface="Times New Roman"/>
              </a:rPr>
              <a:t>dejar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mundial,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asumiendo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conectar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espacio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incidencias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acontecimientos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elementos: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modifica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realidad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 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históricos.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1320"/>
              </a:spcBef>
            </a:pPr>
            <a:r>
              <a:rPr sz="1200" b="1" dirty="0">
                <a:latin typeface="Times New Roman"/>
                <a:cs typeface="Times New Roman"/>
              </a:rPr>
              <a:t>Descriptores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Local;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Conocimientos;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Media.</a:t>
            </a:r>
            <a:endParaRPr sz="1200" dirty="0">
              <a:latin typeface="Times New Roman"/>
              <a:cs typeface="Times New Roman"/>
            </a:endParaRPr>
          </a:p>
          <a:p>
            <a:pPr marL="12700" marR="8255" algn="just">
              <a:lnSpc>
                <a:spcPct val="100000"/>
              </a:lnSpc>
              <a:spcBef>
                <a:spcPts val="735"/>
              </a:spcBef>
            </a:pPr>
            <a:r>
              <a:rPr sz="1200" b="1" dirty="0">
                <a:latin typeface="Times New Roman"/>
                <a:cs typeface="Times New Roman"/>
              </a:rPr>
              <a:t>Reseña</a:t>
            </a:r>
            <a:r>
              <a:rPr sz="1200" b="1" spc="110" dirty="0">
                <a:latin typeface="Times New Roman"/>
                <a:cs typeface="Times New Roman"/>
              </a:rPr>
              <a:t>  </a:t>
            </a:r>
            <a:r>
              <a:rPr sz="1200" b="1" dirty="0">
                <a:latin typeface="Times New Roman"/>
                <a:cs typeface="Times New Roman"/>
              </a:rPr>
              <a:t>Biográfica:</a:t>
            </a:r>
            <a:r>
              <a:rPr sz="1200" b="1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Magister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Scientiarum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Nacional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Libertador;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Licenciado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actualmente </a:t>
            </a:r>
            <a:r>
              <a:rPr sz="1200" dirty="0">
                <a:latin typeface="Times New Roman"/>
                <a:cs typeface="Times New Roman"/>
              </a:rPr>
              <a:t>cura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Doctorado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Llanos </a:t>
            </a:r>
            <a:r>
              <a:rPr sz="1200" dirty="0">
                <a:latin typeface="Times New Roman"/>
                <a:cs typeface="Times New Roman"/>
              </a:rPr>
              <a:t>Occidentales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Ezequiel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Zamora.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Geografía,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Ciudadanía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Educativa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Dr.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José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María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Vargas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Ministerio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32" name="object 3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8714" rIns="0" bIns="0" rtlCol="0">
            <a:spAutoFit/>
          </a:bodyPr>
          <a:lstStyle/>
          <a:p>
            <a:pPr marL="146685">
              <a:lnSpc>
                <a:spcPct val="100000"/>
              </a:lnSpc>
              <a:spcBef>
                <a:spcPts val="135"/>
              </a:spcBef>
            </a:pPr>
            <a:fld id="{81D60167-4931-47E6-BA6A-407CBD079E47}" type="slidenum">
              <a:rPr spc="-25" dirty="0"/>
              <a:t>179</a:t>
            </a:fld>
            <a:endParaRPr spc="-25" dirty="0"/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2C4FF00A-C889-6FDD-5AAE-B67D48854A65}"/>
              </a:ext>
            </a:extLst>
          </p:cNvPr>
          <p:cNvGrpSpPr/>
          <p:nvPr/>
        </p:nvGrpSpPr>
        <p:grpSpPr>
          <a:xfrm>
            <a:off x="117346" y="95885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8CCC1154-B009-29B1-6E4D-0294AD5BB94B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82520F44-D8D9-86A5-60DF-544929F1F86B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03D82659-0B29-6B45-9609-5C0BD9C4D363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70BAC643-879D-EF5A-7273-BB8B1C68DF45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9B913000-1F5A-2062-BFD9-673DEAF0166D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41C2C8B8-9205-62E3-B657-12794B920D6E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687F5F09-885B-E124-A8FB-F93B0CE9BD61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1BBDD7A7-F138-3B78-C671-2A4FA13AF4A6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6012" y="115823"/>
            <a:ext cx="6665976" cy="8926067"/>
            <a:chOff x="96012" y="115823"/>
            <a:chExt cx="6665976" cy="8926067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26423"/>
              <a:ext cx="6516624" cy="1600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39127" y="1556321"/>
            <a:ext cx="6346825" cy="481413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75285" marR="6350" indent="-36322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términos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clasificación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Milenio,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han </a:t>
            </a:r>
            <a:r>
              <a:rPr sz="1200" dirty="0">
                <a:latin typeface="Times New Roman"/>
                <a:cs typeface="Times New Roman"/>
              </a:rPr>
              <a:t>implementado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afectividad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interesa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destacar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aspectos: </a:t>
            </a:r>
            <a:r>
              <a:rPr sz="1200" b="1" i="1" dirty="0">
                <a:latin typeface="Times New Roman"/>
                <a:cs typeface="Times New Roman"/>
              </a:rPr>
              <a:t>Preferencia</a:t>
            </a:r>
            <a:r>
              <a:rPr sz="1200" b="1" i="1" spc="3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por</a:t>
            </a:r>
            <a:r>
              <a:rPr sz="1200" b="1" i="1" spc="3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un</a:t>
            </a:r>
            <a:r>
              <a:rPr sz="1200" b="1" i="1" spc="30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valor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aceptación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valor </a:t>
            </a:r>
            <a:r>
              <a:rPr sz="1200" dirty="0">
                <a:latin typeface="Times New Roman"/>
                <a:cs typeface="Times New Roman"/>
              </a:rPr>
              <a:t>determinado,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esté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comprometido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buscarlo, </a:t>
            </a:r>
            <a:r>
              <a:rPr sz="1200" dirty="0">
                <a:latin typeface="Times New Roman"/>
                <a:cs typeface="Times New Roman"/>
              </a:rPr>
              <a:t>desearlo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intentar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obtenerlo,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refiere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convicción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certeza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firme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aceptación afectiva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comportamiento 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derivados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aceptación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preferencia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valor.</a:t>
            </a: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 parte,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organización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otros,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comparándolos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procurando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lugar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–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jerarquía.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sistema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progresivamente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someterlo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constantes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nuevos </a:t>
            </a:r>
            <a:r>
              <a:rPr sz="1200" dirty="0">
                <a:latin typeface="Times New Roman"/>
                <a:cs typeface="Times New Roman"/>
              </a:rPr>
              <a:t>valores.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caracterizarse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interiorización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dedicación 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valor.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educación</a:t>
            </a:r>
            <a:r>
              <a:rPr sz="1200" b="1" i="1" spc="6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en</a:t>
            </a:r>
            <a:r>
              <a:rPr sz="1200" b="1" i="1" spc="5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valores</a:t>
            </a:r>
            <a:r>
              <a:rPr sz="1200" b="1" i="1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relevantes.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surgido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corrientes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connotados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humanista,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promueve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engrandecimiento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enriqueciendo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educador.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99700"/>
              </a:lnSpc>
              <a:spcBef>
                <a:spcPts val="10"/>
              </a:spcBef>
            </a:pPr>
            <a:r>
              <a:rPr sz="1200" spc="-10" dirty="0">
                <a:latin typeface="Times New Roman"/>
                <a:cs typeface="Times New Roman"/>
              </a:rPr>
              <a:t>Tengo</a:t>
            </a:r>
            <a:r>
              <a:rPr sz="1200" dirty="0">
                <a:latin typeface="Times New Roman"/>
                <a:cs typeface="Times New Roman"/>
              </a:rPr>
              <a:t> 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plena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convicción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sistema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 es el primer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promoción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valores, </a:t>
            </a:r>
            <a:r>
              <a:rPr sz="1200" spc="-25" dirty="0">
                <a:latin typeface="Times New Roman"/>
                <a:cs typeface="Times New Roman"/>
              </a:rPr>
              <a:t>ya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reglas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sociales.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tiene </a:t>
            </a:r>
            <a:r>
              <a:rPr sz="1200" dirty="0">
                <a:latin typeface="Times New Roman"/>
                <a:cs typeface="Times New Roman"/>
              </a:rPr>
              <a:t>características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únicas,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posibilita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eficacia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permanencia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valores.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si </a:t>
            </a:r>
            <a:r>
              <a:rPr sz="1200" dirty="0">
                <a:latin typeface="Times New Roman"/>
                <a:cs typeface="Times New Roman"/>
              </a:rPr>
              <a:t>soñamos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justo,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pretendemos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ejerza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solidaridad,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haya </a:t>
            </a:r>
            <a:r>
              <a:rPr sz="1200" dirty="0">
                <a:latin typeface="Times New Roman"/>
                <a:cs typeface="Times New Roman"/>
              </a:rPr>
              <a:t>respeto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libertad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dignidad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paz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felicidad,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cumplimiento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curriculares,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 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promuevan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valores, 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e </a:t>
            </a:r>
            <a:r>
              <a:rPr sz="1200" dirty="0">
                <a:latin typeface="Times New Roman"/>
                <a:cs typeface="Times New Roman"/>
              </a:rPr>
              <a:t>respeto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buenas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costumbres.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268755" y="6441275"/>
            <a:ext cx="4442079" cy="1225842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293014" y="7696961"/>
            <a:ext cx="5377815" cy="13398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Gráfico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1.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Holográfica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Fenomenológica de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Teórica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Castillo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(2018)</a:t>
            </a:r>
            <a:endParaRPr sz="1200">
              <a:latin typeface="Times New Roman"/>
              <a:cs typeface="Times New Roman"/>
            </a:endParaRPr>
          </a:p>
          <a:p>
            <a:pPr marL="1085850" marR="5080" algn="ctr">
              <a:lnSpc>
                <a:spcPct val="98700"/>
              </a:lnSpc>
              <a:spcBef>
                <a:spcPts val="1130"/>
              </a:spcBef>
            </a:pP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Universitaria: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Hermeneusis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Fenomenológica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Humana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Egresados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Área de</a:t>
            </a:r>
            <a:r>
              <a:rPr sz="1200" b="1" spc="-10" dirty="0">
                <a:latin typeface="Times New Roman"/>
                <a:cs typeface="Times New Roman"/>
              </a:rPr>
              <a:t> Ciencias </a:t>
            </a:r>
            <a:r>
              <a:rPr sz="1200" b="1" dirty="0">
                <a:latin typeface="Times New Roman"/>
                <a:cs typeface="Times New Roman"/>
              </a:rPr>
              <a:t>Económicas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“Rómulo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Gallegos</a:t>
            </a:r>
            <a:endParaRPr sz="1200">
              <a:latin typeface="Times New Roman"/>
              <a:cs typeface="Times New Roman"/>
            </a:endParaRPr>
          </a:p>
          <a:p>
            <a:pPr marL="1035685" algn="ctr">
              <a:lnSpc>
                <a:spcPct val="100000"/>
              </a:lnSpc>
              <a:spcBef>
                <a:spcPts val="630"/>
              </a:spcBef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Rolando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Allexer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Castillo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Villanueva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661531" y="8957259"/>
            <a:ext cx="17780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25" dirty="0">
                <a:latin typeface="Times New Roman"/>
                <a:cs typeface="Times New Roman"/>
              </a:rPr>
              <a:t>18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5BEB9700-2BD1-C1A4-72B8-F0518A448A5A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AB88B27C-8457-2276-A363-82D598913DC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BA0EF2FE-B1F5-3A86-50D1-0AA99E5BCC3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45B71659-C509-EBC2-FD66-B18F1669894C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1B8B9C76-56F5-41FC-F0DF-47BE3CE522B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3164C1E4-B6EF-EF73-6356-4DC0FD681077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D2761E00-46F3-1A06-F619-28B3539528D6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D53CD33D-0315-BEDF-D863-5DA97D218733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E5D9EFBC-59C6-00D0-C130-1E611D2523A7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234695"/>
            <a:ext cx="6228715" cy="2840990"/>
            <a:chOff x="320929" y="234695"/>
            <a:chExt cx="6228715" cy="284099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183"/>
              <a:ext cx="6203315" cy="674370"/>
            </a:xfrm>
            <a:custGeom>
              <a:avLst/>
              <a:gdLst/>
              <a:ahLst/>
              <a:cxnLst/>
              <a:rect l="l" t="t" r="r" b="b"/>
              <a:pathLst>
                <a:path w="6203315" h="674369">
                  <a:moveTo>
                    <a:pt x="6202934" y="0"/>
                  </a:moveTo>
                  <a:lnTo>
                    <a:pt x="0" y="0"/>
                  </a:lnTo>
                  <a:lnTo>
                    <a:pt x="0" y="674027"/>
                  </a:lnTo>
                  <a:lnTo>
                    <a:pt x="6202934" y="674027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183"/>
              <a:ext cx="6203315" cy="674370"/>
            </a:xfrm>
            <a:custGeom>
              <a:avLst/>
              <a:gdLst/>
              <a:ahLst/>
              <a:cxnLst/>
              <a:rect l="l" t="t" r="r" b="b"/>
              <a:pathLst>
                <a:path w="6203315" h="674369">
                  <a:moveTo>
                    <a:pt x="0" y="674027"/>
                  </a:moveTo>
                  <a:lnTo>
                    <a:pt x="6202934" y="674027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74027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6202934" y="0"/>
                  </a:moveTo>
                  <a:lnTo>
                    <a:pt x="0" y="0"/>
                  </a:lnTo>
                  <a:lnTo>
                    <a:pt x="0" y="938720"/>
                  </a:lnTo>
                  <a:lnTo>
                    <a:pt x="6202934" y="938720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0" y="938720"/>
                  </a:moveTo>
                  <a:lnTo>
                    <a:pt x="6202934" y="938720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38720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221691" y="1550923"/>
            <a:ext cx="6398895" cy="70662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209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Jesús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Gerónimo </a:t>
            </a:r>
            <a:r>
              <a:rPr sz="1200" b="1" spc="-10" dirty="0">
                <a:latin typeface="Times New Roman"/>
                <a:cs typeface="Times New Roman"/>
              </a:rPr>
              <a:t>García</a:t>
            </a:r>
            <a:endParaRPr sz="1200" dirty="0">
              <a:latin typeface="Times New Roman"/>
              <a:cs typeface="Times New Roman"/>
            </a:endParaRPr>
          </a:p>
          <a:p>
            <a:pPr marL="29845"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Plains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Venezuela)</a:t>
            </a:r>
            <a:endParaRPr sz="1200" dirty="0">
              <a:latin typeface="Times New Roman"/>
              <a:cs typeface="Times New Roman"/>
            </a:endParaRPr>
          </a:p>
          <a:p>
            <a:pPr marL="28575" algn="ctr">
              <a:lnSpc>
                <a:spcPct val="100000"/>
              </a:lnSpc>
              <a:spcBef>
                <a:spcPts val="85"/>
              </a:spcBef>
            </a:pPr>
            <a:r>
              <a:rPr sz="1200" b="1" dirty="0">
                <a:latin typeface="Times New Roman"/>
                <a:cs typeface="Times New Roman"/>
              </a:rPr>
              <a:t>Email: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Jesusgg81@hotmail.com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203200" marR="167005">
              <a:lnSpc>
                <a:spcPct val="100000"/>
              </a:lnSpc>
              <a:spcBef>
                <a:spcPts val="335"/>
              </a:spcBef>
            </a:pPr>
            <a:r>
              <a:rPr sz="1100" b="1" dirty="0">
                <a:latin typeface="Times New Roman"/>
                <a:cs typeface="Times New Roman"/>
              </a:rPr>
              <a:t>How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cite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this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article: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Jesús</a:t>
            </a:r>
            <a:r>
              <a:rPr sz="1100" b="1" spc="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G.</a:t>
            </a:r>
            <a:r>
              <a:rPr sz="1100" b="1" spc="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García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“Regional</a:t>
            </a:r>
            <a:r>
              <a:rPr sz="1100" b="1" spc="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and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Local</a:t>
            </a:r>
            <a:r>
              <a:rPr sz="1100" b="1" spc="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History:</a:t>
            </a:r>
            <a:r>
              <a:rPr sz="1100" b="1" spc="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Essential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Knowledge </a:t>
            </a:r>
            <a:r>
              <a:rPr sz="1100" b="1" dirty="0">
                <a:latin typeface="Times New Roman"/>
                <a:cs typeface="Times New Roman"/>
              </a:rPr>
              <a:t>Within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Secondary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Education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(1-</a:t>
            </a:r>
            <a:r>
              <a:rPr sz="1100" b="1" spc="-25" dirty="0">
                <a:latin typeface="Times New Roman"/>
                <a:cs typeface="Times New Roman"/>
              </a:rPr>
              <a:t>12)</a:t>
            </a:r>
            <a:endParaRPr sz="1100" dirty="0">
              <a:latin typeface="Times New Roman"/>
              <a:cs typeface="Times New Roman"/>
            </a:endParaRPr>
          </a:p>
          <a:p>
            <a:pPr marL="261302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November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60096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December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7810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January</a:t>
            </a:r>
            <a:r>
              <a:rPr sz="1100" b="1" spc="-20" dirty="0">
                <a:latin typeface="Times New Roman"/>
                <a:cs typeface="Times New Roman"/>
              </a:rPr>
              <a:t> 20201</a:t>
            </a:r>
            <a:endParaRPr sz="1100" dirty="0">
              <a:latin typeface="Times New Roman"/>
              <a:cs typeface="Times New Roman"/>
            </a:endParaRPr>
          </a:p>
          <a:p>
            <a:pPr marL="654050" marR="585470" algn="ctr">
              <a:lnSpc>
                <a:spcPct val="201700"/>
              </a:lnSpc>
              <a:spcBef>
                <a:spcPts val="615"/>
              </a:spcBef>
            </a:pPr>
            <a:r>
              <a:rPr sz="1200" b="1" dirty="0">
                <a:latin typeface="Times New Roman"/>
                <a:cs typeface="Times New Roman"/>
              </a:rPr>
              <a:t>Regional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Local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History: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Essential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Knowledge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Within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Secondary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Education ABSTRACT</a:t>
            </a: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99800"/>
              </a:lnSpc>
              <a:spcBef>
                <a:spcPts val="385"/>
              </a:spcBef>
            </a:pP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historiographical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point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view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starting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general, Venezuela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country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where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always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framed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abstract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processes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 </a:t>
            </a:r>
            <a:r>
              <a:rPr sz="1200" dirty="0">
                <a:latin typeface="Times New Roman"/>
                <a:cs typeface="Times New Roman"/>
              </a:rPr>
              <a:t>reality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live;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Consequently,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difficult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different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states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country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some historical moments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Venezuela,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heroes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actions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have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fought for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its </a:t>
            </a:r>
            <a:r>
              <a:rPr sz="1200" dirty="0">
                <a:latin typeface="Times New Roman"/>
                <a:cs typeface="Times New Roman"/>
              </a:rPr>
              <a:t>freedom.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why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aims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understand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as </a:t>
            </a:r>
            <a:r>
              <a:rPr sz="1200" dirty="0">
                <a:latin typeface="Times New Roman"/>
                <a:cs typeface="Times New Roman"/>
              </a:rPr>
              <a:t>essential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knowledge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secondary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starting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antecedents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theories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Vygotsky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Bandura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(1980).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Likewise,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methodologically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framed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interpretive </a:t>
            </a:r>
            <a:r>
              <a:rPr sz="1200" dirty="0">
                <a:latin typeface="Times New Roman"/>
                <a:cs typeface="Times New Roman"/>
              </a:rPr>
              <a:t>paradigm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interpretation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their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valuation,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under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ethnographic </a:t>
            </a:r>
            <a:r>
              <a:rPr sz="1200" dirty="0">
                <a:latin typeface="Times New Roman"/>
                <a:cs typeface="Times New Roman"/>
              </a:rPr>
              <a:t>method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systematically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studies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various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groups.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consists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observing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practices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groups.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there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achievement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unveiling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population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secondary </a:t>
            </a:r>
            <a:r>
              <a:rPr sz="1200" dirty="0">
                <a:latin typeface="Times New Roman"/>
                <a:cs typeface="Times New Roman"/>
              </a:rPr>
              <a:t>education,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understanding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most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relevant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likewise,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possible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demonstrate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need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framed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pedagogical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project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knowledge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taken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school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subject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dirty="0">
                <a:latin typeface="Times New Roman"/>
                <a:cs typeface="Times New Roman"/>
              </a:rPr>
              <a:t>its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conceptions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according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different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states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country,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without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neglecting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dirty="0">
                <a:latin typeface="Times New Roman"/>
                <a:cs typeface="Times New Roman"/>
              </a:rPr>
              <a:t>world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history,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assuming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connect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these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three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spaces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know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incidents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that </a:t>
            </a:r>
            <a:r>
              <a:rPr sz="1200" dirty="0">
                <a:latin typeface="Times New Roman"/>
                <a:cs typeface="Times New Roman"/>
              </a:rPr>
              <a:t>have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events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another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society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those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elements: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in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dynamics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reality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changes or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modified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according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those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historical</a:t>
            </a:r>
            <a:r>
              <a:rPr sz="1200" spc="-10" dirty="0">
                <a:latin typeface="Times New Roman"/>
                <a:cs typeface="Times New Roman"/>
              </a:rPr>
              <a:t> moments</a:t>
            </a:r>
            <a:r>
              <a:rPr sz="1400" spc="-10" dirty="0">
                <a:latin typeface="Times New Roman"/>
                <a:cs typeface="Times New Roman"/>
              </a:rPr>
              <a:t>.</a:t>
            </a:r>
            <a:endParaRPr sz="14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1330"/>
              </a:spcBef>
            </a:pPr>
            <a:r>
              <a:rPr sz="1200" b="1" dirty="0">
                <a:latin typeface="Times New Roman"/>
                <a:cs typeface="Times New Roman"/>
              </a:rPr>
              <a:t>Descriptors: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History;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knowledge;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Middle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Education.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28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Review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Magister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Scientiarum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Technical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Nacional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Libertador;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degree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is </a:t>
            </a:r>
            <a:r>
              <a:rPr sz="1200" dirty="0">
                <a:latin typeface="Times New Roman"/>
                <a:cs typeface="Times New Roman"/>
              </a:rPr>
              <a:t>currently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Ph.D.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Ezequiel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Zamora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Western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Plains.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Geography,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Citizenship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Unit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Dr. </a:t>
            </a:r>
            <a:r>
              <a:rPr sz="1200" dirty="0">
                <a:latin typeface="Times New Roman"/>
                <a:cs typeface="Times New Roman"/>
              </a:rPr>
              <a:t>José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María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Vargas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Ministry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Power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Education.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529709" y="134048"/>
            <a:ext cx="1805305" cy="893889"/>
          </a:xfrm>
          <a:prstGeom prst="rect">
            <a:avLst/>
          </a:prstGeom>
        </p:spPr>
      </p:pic>
      <p:sp>
        <p:nvSpPr>
          <p:cNvPr id="32" name="object 3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8714" rIns="0" bIns="0" rtlCol="0">
            <a:spAutoFit/>
          </a:bodyPr>
          <a:lstStyle/>
          <a:p>
            <a:pPr marL="146685">
              <a:lnSpc>
                <a:spcPct val="100000"/>
              </a:lnSpc>
              <a:spcBef>
                <a:spcPts val="135"/>
              </a:spcBef>
            </a:pPr>
            <a:fld id="{81D60167-4931-47E6-BA6A-407CBD079E47}" type="slidenum">
              <a:rPr spc="-25" dirty="0"/>
              <a:t>180</a:t>
            </a:fld>
            <a:endParaRPr spc="-25" dirty="0"/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FC502383-54CA-E6E9-515D-F4D3825EFE69}"/>
              </a:ext>
            </a:extLst>
          </p:cNvPr>
          <p:cNvGrpSpPr/>
          <p:nvPr/>
        </p:nvGrpSpPr>
        <p:grpSpPr>
          <a:xfrm>
            <a:off x="105155" y="109346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4F9C6A21-D5A2-5FE3-493F-29C250CB015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CA828661-877B-D2B0-7B84-804620211439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1E365C81-DB57-37D8-7237-6B0E41A894E6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E2B97C1B-E5B1-936D-DED5-29DA3FC3711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80A8815A-4BCC-2367-ECC6-81B2A8CBA65E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E5C5E7EB-B077-7082-ED39-86A2FF15A55E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E40DC12C-7085-6F84-6243-0935AEA299EF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CF9FFEFC-72F2-9939-26C2-263D47D18846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417945" cy="70637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79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755"/>
              </a:spcBef>
            </a:pPr>
            <a:r>
              <a:rPr sz="1200" b="1" spc="-10" dirty="0">
                <a:latin typeface="Times New Roman"/>
                <a:cs typeface="Times New Roman"/>
              </a:rPr>
              <a:t>INTRODUCCIÓN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65"/>
              </a:spcBef>
            </a:pP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exordio,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expone,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determinados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métodos,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acontecimientos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pertenecen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pasado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constituyen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humanidad.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implementación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estrategia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ha </a:t>
            </a:r>
            <a:r>
              <a:rPr sz="1200" dirty="0">
                <a:latin typeface="Times New Roman"/>
                <a:cs typeface="Times New Roman"/>
              </a:rPr>
              <a:t>diseñado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abordar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algunas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problemáticas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referentes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currículo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metodologías </a:t>
            </a:r>
            <a:r>
              <a:rPr sz="1200" dirty="0">
                <a:latin typeface="Times New Roman"/>
                <a:cs typeface="Times New Roman"/>
              </a:rPr>
              <a:t>tradicionales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dejan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proponer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acercarse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esta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Irazábal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(1974)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agente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consciente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hacen;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dentro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materiales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enmarcan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curso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acontecimientos…”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(p.9)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pasado,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presente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ocurrir 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futuro.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99600"/>
              </a:lnSpc>
              <a:spcBef>
                <a:spcPts val="45"/>
              </a:spcBef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local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especialidad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histórica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pasado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una localidad.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antiguas, pues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origen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Grecia,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privilegia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historiadores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su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poli propia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aproximación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conocimientos </a:t>
            </a:r>
            <a:r>
              <a:rPr sz="1200" dirty="0">
                <a:latin typeface="Times New Roman"/>
                <a:cs typeface="Times New Roman"/>
              </a:rPr>
              <a:t>esenciales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fortalecer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tenga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geográfico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conforman.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99700"/>
              </a:lnSpc>
              <a:spcBef>
                <a:spcPts val="40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consecuencia,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imperante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estrategias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vayan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promoción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culturales,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deben </a:t>
            </a:r>
            <a:r>
              <a:rPr sz="1200" dirty="0">
                <a:latin typeface="Times New Roman"/>
                <a:cs typeface="Times New Roman"/>
              </a:rPr>
              <a:t>permanecer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intrínsecos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normas,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creencias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rigen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comportamiento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sociedad, </a:t>
            </a:r>
            <a:r>
              <a:rPr sz="1200" dirty="0">
                <a:latin typeface="Times New Roman"/>
                <a:cs typeface="Times New Roman"/>
              </a:rPr>
              <a:t>permitiendo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grupo </a:t>
            </a:r>
            <a:r>
              <a:rPr sz="1200" dirty="0">
                <a:latin typeface="Times New Roman"/>
                <a:cs typeface="Times New Roman"/>
              </a:rPr>
              <a:t>sociocultural,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comparta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creencias,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ideales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este </a:t>
            </a:r>
            <a:r>
              <a:rPr sz="1200" dirty="0">
                <a:latin typeface="Times New Roman"/>
                <a:cs typeface="Times New Roman"/>
              </a:rPr>
              <a:t>articulo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comprendido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inquietud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científica: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Venezuela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sustentan,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metodología,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resultados,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conclusiones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referencias.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1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Historia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Venezuela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Perspectiva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Aulas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Educativas.</a:t>
            </a:r>
            <a:endParaRPr sz="1200" dirty="0">
              <a:latin typeface="Times New Roman"/>
              <a:cs typeface="Times New Roman"/>
            </a:endParaRPr>
          </a:p>
          <a:p>
            <a:pPr marL="375285" marR="8890" indent="-363220" algn="just">
              <a:lnSpc>
                <a:spcPct val="99200"/>
              </a:lnSpc>
              <a:spcBef>
                <a:spcPts val="880"/>
              </a:spcBef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representaciones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proponen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conciben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ciudadanos libres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 espíritu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 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acervo </a:t>
            </a:r>
            <a:r>
              <a:rPr sz="1200" dirty="0">
                <a:latin typeface="Times New Roman"/>
                <a:cs typeface="Times New Roman"/>
              </a:rPr>
              <a:t>histórico.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esencia,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connotados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desarrollo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épocas,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impregnada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82649" y="8256658"/>
            <a:ext cx="4159885" cy="68770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Historia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Regional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Local: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Conocimientos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Esenciales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Dentro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Media</a:t>
            </a:r>
            <a:endParaRPr sz="12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955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Jesús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Gerónimo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146050">
              <a:lnSpc>
                <a:spcPts val="1410"/>
              </a:lnSpc>
            </a:pPr>
            <a:fld id="{81D60167-4931-47E6-BA6A-407CBD079E47}" type="slidenum">
              <a:rPr spc="-25" dirty="0"/>
              <a:t>181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4FBB73F0-2509-964C-D232-B8B4F040F775}"/>
              </a:ext>
            </a:extLst>
          </p:cNvPr>
          <p:cNvGrpSpPr/>
          <p:nvPr/>
        </p:nvGrpSpPr>
        <p:grpSpPr>
          <a:xfrm>
            <a:off x="109728" y="85470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CD3F88C4-F279-8DD3-0080-F38755069E0A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61621D55-837C-0543-9F5E-F49B2CAAF255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C64A67C4-4813-1513-24CC-C8D984999654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BFE07F7B-4669-48C8-49C8-DF53FBDB521B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B333E9C4-461A-5BFE-5B53-EF44021D112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C3494C17-5CB3-D443-9B64-161582E7326D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A5B6366C-DB8D-820E-B4DD-C5695007DF39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28188089-0EA5-5F9B-E775-05C0BA896B2A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195478" y="1068451"/>
            <a:ext cx="6417945" cy="67481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89910" marR="7467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bondades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histórico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el estudiante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crítico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acercándose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intelectual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profunda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independientemente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contemporáneos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tengan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hacia </a:t>
            </a:r>
            <a:r>
              <a:rPr sz="1200" dirty="0">
                <a:latin typeface="Times New Roman"/>
                <a:cs typeface="Times New Roman"/>
              </a:rPr>
              <a:t>este.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historiográfica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partiendo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Venezuela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país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enmarcada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abstractos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realidad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observando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etapa </a:t>
            </a:r>
            <a:r>
              <a:rPr sz="1200" dirty="0">
                <a:latin typeface="Times New Roman"/>
                <a:cs typeface="Times New Roman"/>
              </a:rPr>
              <a:t>prehispánica,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pasando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conquista,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colonización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independencia,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allá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ir </a:t>
            </a:r>
            <a:r>
              <a:rPr sz="1200" dirty="0">
                <a:latin typeface="Times New Roman"/>
                <a:cs typeface="Times New Roman"/>
              </a:rPr>
              <a:t>señalando,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ejemplificando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enseñando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esos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coyunturales,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mostrando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ídolos,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exponiendo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grupos </a:t>
            </a:r>
            <a:r>
              <a:rPr sz="1200" dirty="0">
                <a:latin typeface="Times New Roman"/>
                <a:cs typeface="Times New Roman"/>
              </a:rPr>
              <a:t>sociales: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unos buenos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malos, vinculado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 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escrito los </a:t>
            </a:r>
            <a:r>
              <a:rPr sz="1200" spc="-10" dirty="0">
                <a:latin typeface="Times New Roman"/>
                <a:cs typeface="Times New Roman"/>
              </a:rPr>
              <a:t>gobernantes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turno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liderazgo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buena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mediática,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omitía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maquillaba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magnitud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vacíos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ausencia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acontecimientos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desenvuelto.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Febvre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(1975)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“la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 </a:t>
            </a:r>
            <a:r>
              <a:rPr sz="1200" dirty="0">
                <a:latin typeface="Times New Roman"/>
                <a:cs typeface="Times New Roman"/>
              </a:rPr>
              <a:t>científicamente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creaciones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hombres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 tiempos, captadas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fecha,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extremo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obstante,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comparables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sí”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(p. </a:t>
            </a:r>
            <a:r>
              <a:rPr sz="1200" dirty="0">
                <a:latin typeface="Times New Roman"/>
                <a:cs typeface="Times New Roman"/>
              </a:rPr>
              <a:t>34).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método,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denomina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periodo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transcurre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aparición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ende,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 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hombre;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actúa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humanidad.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palabra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definir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periódico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histórico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aparición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referirse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pasado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mismo.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consecuencia,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temas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propuestos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Bolivariano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Venezolana,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país,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difícil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identificar </a:t>
            </a:r>
            <a:r>
              <a:rPr sz="1200" dirty="0">
                <a:latin typeface="Times New Roman"/>
                <a:cs typeface="Times New Roman"/>
              </a:rPr>
              <a:t>algunos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históricos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Venezuela,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héroes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luchado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libertad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conociendo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ideologizada,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enmarcada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batallas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gran </a:t>
            </a:r>
            <a:r>
              <a:rPr sz="1200" dirty="0">
                <a:latin typeface="Times New Roman"/>
                <a:cs typeface="Times New Roman"/>
              </a:rPr>
              <a:t>envergadura,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grandes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detallada,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envuelve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acontecimiento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demás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hecho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casi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quienes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ganan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disyuntivas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acontecer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98800"/>
              </a:lnSpc>
              <a:spcBef>
                <a:spcPts val="20"/>
              </a:spcBef>
            </a:pPr>
            <a:r>
              <a:rPr sz="1200" spc="-10" dirty="0">
                <a:latin typeface="Times New Roman"/>
                <a:cs typeface="Times New Roman"/>
              </a:rPr>
              <a:t>También,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trascendencia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reclama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Venezuela,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entraña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intervienen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educativo: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maestros,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directivos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escolares 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autoridades 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distintos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82649" y="8256658"/>
            <a:ext cx="4159885" cy="68770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Historia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Regional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Local: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Conocimientos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Esenciales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Dentro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Media</a:t>
            </a:r>
            <a:endParaRPr sz="12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955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Jesús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Gerónimo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146050">
              <a:lnSpc>
                <a:spcPts val="1410"/>
              </a:lnSpc>
            </a:pPr>
            <a:fld id="{81D60167-4931-47E6-BA6A-407CBD079E47}" type="slidenum">
              <a:rPr spc="-25" dirty="0"/>
              <a:t>182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0D464350-A263-44B4-B280-81BE91979AD8}"/>
              </a:ext>
            </a:extLst>
          </p:cNvPr>
          <p:cNvGrpSpPr/>
          <p:nvPr/>
        </p:nvGrpSpPr>
        <p:grpSpPr>
          <a:xfrm>
            <a:off x="109728" y="86994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4F832F9B-D64F-2632-9844-EDB26812510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2C53C093-B2B5-ED43-7CD2-EBC9BA8CB201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358A65B4-AFED-CFA0-28C4-C9FB6C0FB6EF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C0D12744-E719-57F5-FCDB-A3A1C0D8CCCC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36F1E512-EB6A-C334-6D4D-F7CFC665405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D1556398-FFE4-7B73-2CC0-CD4715912649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F32FC102-8840-3D54-081A-8428062DB67F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2C9AAA55-BCDE-9B63-367B-87C1AD3180F9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414135" cy="66795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6898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8460" marR="5080" indent="-365760" algn="just">
              <a:lnSpc>
                <a:spcPct val="99500"/>
              </a:lnSpc>
              <a:spcBef>
                <a:spcPts val="1125"/>
              </a:spcBef>
            </a:pP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gobierno,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verse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involucrado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son </a:t>
            </a:r>
            <a:r>
              <a:rPr sz="1200" dirty="0">
                <a:latin typeface="Times New Roman"/>
                <a:cs typeface="Times New Roman"/>
              </a:rPr>
              <a:t>participes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constructores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estudiantes, 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identidad </a:t>
            </a:r>
            <a:r>
              <a:rPr sz="1200" dirty="0">
                <a:latin typeface="Times New Roman"/>
                <a:cs typeface="Times New Roman"/>
              </a:rPr>
              <a:t>personal,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latinoamericana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defender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 país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humanidad,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</a:t>
            </a:r>
            <a:r>
              <a:rPr sz="1200" spc="-10" dirty="0">
                <a:latin typeface="Times New Roman"/>
                <a:cs typeface="Times New Roman"/>
              </a:rPr>
              <a:t>comprender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Pietri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(1978)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afirmó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tenían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imagen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errada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retrato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antihistoria,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escribió:</a:t>
            </a:r>
            <a:endParaRPr sz="1200">
              <a:latin typeface="Times New Roman"/>
              <a:cs typeface="Times New Roman"/>
            </a:endParaRPr>
          </a:p>
          <a:p>
            <a:pPr marL="880110" marR="539115" algn="just">
              <a:lnSpc>
                <a:spcPct val="100000"/>
              </a:lnSpc>
              <a:spcBef>
                <a:spcPts val="470"/>
              </a:spcBef>
            </a:pPr>
            <a:r>
              <a:rPr sz="1200" dirty="0">
                <a:latin typeface="Times New Roman"/>
                <a:cs typeface="Times New Roman"/>
              </a:rPr>
              <a:t>…La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imagen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sucinta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superficial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inmensa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mayoría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venezolanos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insuficiente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fragmentaria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contraria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verdad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imposible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explicarse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sucesos,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dirty="0">
                <a:latin typeface="Times New Roman"/>
                <a:cs typeface="Times New Roman"/>
              </a:rPr>
              <a:t>protagonistas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motivos.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casi,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antihistoria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3).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9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3937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será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fácil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modificar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esquema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inculcado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décadas,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algún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habrá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encauzar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asunto.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Arturo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Uslar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Pietri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utilizó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término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antihistoria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historiografía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venezolana.</a:t>
            </a:r>
            <a:r>
              <a:rPr sz="1200" spc="2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referente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Venezuela,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temáticas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valoración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personalidades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históricas,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liberación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atiende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juegan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masas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historia.</a:t>
            </a:r>
            <a:endParaRPr sz="1200">
              <a:latin typeface="Times New Roman"/>
              <a:cs typeface="Times New Roman"/>
            </a:endParaRPr>
          </a:p>
          <a:p>
            <a:pPr marL="375285" marR="3746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escapa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transformación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esté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planificada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interpretativos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incluyentes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visiones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conocimiento,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aproximación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objetivos </a:t>
            </a:r>
            <a:r>
              <a:rPr sz="1200" dirty="0">
                <a:latin typeface="Times New Roman"/>
                <a:cs typeface="Times New Roman"/>
              </a:rPr>
              <a:t>idóneos,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claros,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ajustados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partida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adaptadas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construir.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derivada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práctica educativa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holístico,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liberador.</a:t>
            </a:r>
            <a:endParaRPr sz="1200">
              <a:latin typeface="Times New Roman"/>
              <a:cs typeface="Times New Roman"/>
            </a:endParaRPr>
          </a:p>
          <a:p>
            <a:pPr marL="375285" marR="4000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radica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comprendan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sociedad,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criado 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amor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cariño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territorio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 historia, viviendo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democrática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–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pacífica,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cultive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ciudadanía </a:t>
            </a:r>
            <a:r>
              <a:rPr sz="1200" dirty="0">
                <a:latin typeface="Times New Roman"/>
                <a:cs typeface="Times New Roman"/>
              </a:rPr>
              <a:t>básica.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desestimar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orígenes,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plato </a:t>
            </a:r>
            <a:r>
              <a:rPr sz="1200" dirty="0">
                <a:latin typeface="Times New Roman"/>
                <a:cs typeface="Times New Roman"/>
              </a:rPr>
              <a:t>cocinado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gobiernos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socializar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juventud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conciencia </a:t>
            </a:r>
            <a:r>
              <a:rPr sz="1200" dirty="0">
                <a:latin typeface="Times New Roman"/>
                <a:cs typeface="Times New Roman"/>
              </a:rPr>
              <a:t>nacional.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sido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siéndolo,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prácticamente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mundo.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rasgos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fundamentales,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valiosos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estratégicos,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82649" y="8256658"/>
            <a:ext cx="4159885" cy="68770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Historia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Regional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Local: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Conocimientos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Esenciales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Dentro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Media</a:t>
            </a:r>
            <a:endParaRPr sz="12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955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Jesús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Gerónimo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146050">
              <a:lnSpc>
                <a:spcPts val="1410"/>
              </a:lnSpc>
            </a:pPr>
            <a:fld id="{81D60167-4931-47E6-BA6A-407CBD079E47}" type="slidenum">
              <a:rPr spc="-25" dirty="0"/>
              <a:t>183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01EF10F0-5CAF-79F6-A448-DCC5576505CB}"/>
              </a:ext>
            </a:extLst>
          </p:cNvPr>
          <p:cNvGrpSpPr/>
          <p:nvPr/>
        </p:nvGrpSpPr>
        <p:grpSpPr>
          <a:xfrm>
            <a:off x="105691" y="110491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20A9CA01-A7D6-778B-B265-28F091AD75AE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3A466C1D-27C3-63D6-E185-0B05B4C7E84E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24200933-FFBE-2F93-31DD-CE07DA44BDAD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49B1EB77-2A0D-6819-49AB-BACB388BA6E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D44F2B3E-4D05-ABD5-AC41-86D759637999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7B831776-D44B-41FA-4C3A-58DAD29CCC0A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679250FC-9378-1576-8038-6BDB439F412E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92493E35-59B9-2123-13E7-8D0598301EA5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346190" cy="6935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0104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8460" marR="5080" indent="-36576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tratarse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disciplina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quehacer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motivaciones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generaciones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cimentar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pueblos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diálogo permanente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articular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andamiaje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universal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preparar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futuro.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ineludible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edificación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histórica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estudiante, </a:t>
            </a:r>
            <a:r>
              <a:rPr sz="1200" dirty="0">
                <a:latin typeface="Times New Roman"/>
                <a:cs typeface="Times New Roman"/>
              </a:rPr>
              <a:t>haciéndole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causas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evolución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mercantiles,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políticos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referidos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protagonizado,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familiar,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localidad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donde </a:t>
            </a:r>
            <a:r>
              <a:rPr sz="1200" dirty="0">
                <a:latin typeface="Times New Roman"/>
                <a:cs typeface="Times New Roman"/>
              </a:rPr>
              <a:t>habita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luego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horizonte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histórico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latinoamericano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allá.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(2007) </a:t>
            </a:r>
            <a:r>
              <a:rPr sz="1200" dirty="0">
                <a:latin typeface="Times New Roman"/>
                <a:cs typeface="Times New Roman"/>
              </a:rPr>
              <a:t>adopta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psicológico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constructivista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fundamentos </a:t>
            </a:r>
            <a:r>
              <a:rPr sz="1200" dirty="0">
                <a:latin typeface="Times New Roman"/>
                <a:cs typeface="Times New Roman"/>
              </a:rPr>
              <a:t>pedagógicos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 aplicarlo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debidamente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estimula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educando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 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pertenece.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actualidad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evidente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agrupación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materias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áreas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conocimiento, </a:t>
            </a:r>
            <a:r>
              <a:rPr sz="1200" dirty="0">
                <a:latin typeface="Times New Roman"/>
                <a:cs typeface="Times New Roman"/>
              </a:rPr>
              <a:t>correspondiéndole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geografía,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ciudadanía,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restringiendo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horas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asignadas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extenso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dificulta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puente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indispensable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pasado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cuestión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complementa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ausencia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Venezuela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tercer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quinto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desinformación,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descontextualización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desconocimiento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raíces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transculturización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globalizado.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reducción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segmentación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parcelamiento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períodos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desconectados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dificultan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cotidianidad,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jerarquización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enseñar,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allá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desprendimiento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intelectual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cubrir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requerimientos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otorgar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completa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aunque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superficial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historia,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predomina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simple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transmisión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organizados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ningún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conexión-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restringido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extensos.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incidido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desconocimiento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raíces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antepasados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deberían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la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Nación,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Ferro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(1990),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“Los </a:t>
            </a:r>
            <a:r>
              <a:rPr sz="1200" dirty="0">
                <a:latin typeface="Times New Roman"/>
                <a:cs typeface="Times New Roman"/>
              </a:rPr>
              <a:t>antiguos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(…),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vieron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disolverse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anónimo”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(pág.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10),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debido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controlar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quiere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transmitir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pasado,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potencias </a:t>
            </a:r>
            <a:r>
              <a:rPr sz="1200" dirty="0">
                <a:latin typeface="Times New Roman"/>
                <a:cs typeface="Times New Roman"/>
              </a:rPr>
              <a:t>dominantes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encargadas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entregar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pasado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uniforme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eliminar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heterogeneidad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pueblos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legitimar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dominio.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efecto,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voluntad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esmere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pierde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gama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contrastante,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memorización,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alejándose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consolidación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spc="-10" dirty="0">
                <a:latin typeface="Times New Roman"/>
                <a:cs typeface="Times New Roman"/>
              </a:rPr>
              <a:t>conciencia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82649" y="8256658"/>
            <a:ext cx="4159885" cy="68770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Historia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Regional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Local: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Conocimientos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Esenciales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Dentro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Media</a:t>
            </a:r>
            <a:endParaRPr sz="12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955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Jesús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Gerónimo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146050">
              <a:lnSpc>
                <a:spcPts val="1410"/>
              </a:lnSpc>
            </a:pPr>
            <a:fld id="{81D60167-4931-47E6-BA6A-407CBD079E47}" type="slidenum">
              <a:rPr spc="-25" dirty="0"/>
              <a:t>184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20EE323A-C528-3D8E-5215-1DFF84486D1C}"/>
              </a:ext>
            </a:extLst>
          </p:cNvPr>
          <p:cNvGrpSpPr/>
          <p:nvPr/>
        </p:nvGrpSpPr>
        <p:grpSpPr>
          <a:xfrm>
            <a:off x="129603" y="89401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4C7C2C6C-143D-66B1-BB63-1EFF0E2F188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6EA8EC56-C391-85F4-6C02-D15E64D9D7FA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5F620551-3400-58A4-28A4-5562CA8B4607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83995BF9-E6AF-27BD-DE87-AFE3D63A082F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7C2BA95E-8606-9354-296D-34445393108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32877B3A-00E6-DFCE-431E-C8CFDD1D93DD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A471E962-990A-E2BA-A047-7DB1C1B80468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564D8971-756C-47EC-7147-DDA802BA657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195478" y="1068451"/>
            <a:ext cx="6345555" cy="68897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89910" marR="67437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8460" marR="6985" indent="-365760" algn="just">
              <a:lnSpc>
                <a:spcPct val="100000"/>
              </a:lnSpc>
              <a:spcBef>
                <a:spcPts val="755"/>
              </a:spcBef>
            </a:pPr>
            <a:r>
              <a:rPr sz="1200" dirty="0">
                <a:latin typeface="Times New Roman"/>
                <a:cs typeface="Times New Roman"/>
              </a:rPr>
              <a:t>histórica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aflorar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equivalencia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identidad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ritmos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históricos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cotidianidades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locales,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descritas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cumplidos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delinean,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Guárico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Calabozo.</a:t>
            </a:r>
            <a:endParaRPr sz="1200">
              <a:latin typeface="Times New Roman"/>
              <a:cs typeface="Times New Roman"/>
            </a:endParaRPr>
          </a:p>
          <a:p>
            <a:pPr marL="378460" marR="635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interrogantes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reflexivo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conlleva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respuestas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mencionan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siguientes </a:t>
            </a:r>
            <a:r>
              <a:rPr sz="1200" dirty="0">
                <a:latin typeface="Times New Roman"/>
                <a:cs typeface="Times New Roman"/>
              </a:rPr>
              <a:t>interrogantes: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¿Cómo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concibe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histórica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media?;</a:t>
            </a:r>
            <a:endParaRPr sz="1200">
              <a:latin typeface="Times New Roman"/>
              <a:cs typeface="Times New Roman"/>
            </a:endParaRPr>
          </a:p>
          <a:p>
            <a:pPr marL="378460" marR="5715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¿Cuáles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relevantes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pedagógica?;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¿será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analizar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integradores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referentes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teóricos?;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b="1" dirty="0">
                <a:latin typeface="Times New Roman"/>
                <a:cs typeface="Times New Roman"/>
              </a:rPr>
              <a:t>Propósito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General: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 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 </a:t>
            </a:r>
            <a:r>
              <a:rPr sz="1200" spc="-10" dirty="0">
                <a:latin typeface="Times New Roman"/>
                <a:cs typeface="Times New Roman"/>
              </a:rPr>
              <a:t>conocimientos </a:t>
            </a:r>
            <a:r>
              <a:rPr sz="1200" dirty="0">
                <a:latin typeface="Times New Roman"/>
                <a:cs typeface="Times New Roman"/>
              </a:rPr>
              <a:t>esenciales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surgen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Propósitos</a:t>
            </a:r>
            <a:r>
              <a:rPr sz="1200" b="1" i="1" spc="28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Específicos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Develar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estudiantil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media;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relevantes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formativo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integradores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referentes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educación.</a:t>
            </a:r>
            <a:endParaRPr sz="1200">
              <a:latin typeface="Times New Roman"/>
              <a:cs typeface="Times New Roman"/>
            </a:endParaRPr>
          </a:p>
          <a:p>
            <a:pPr marL="378460" marR="5080" indent="-36576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Posturas</a:t>
            </a:r>
            <a:r>
              <a:rPr sz="1200" b="1" i="1" spc="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Teóricas</a:t>
            </a:r>
            <a:r>
              <a:rPr sz="1200" b="1" i="1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Socio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Vygotsky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(1977)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concibe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dirección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adultos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(padres,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sociales)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lograrla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contextualización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histórico-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Vygotsky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sostiene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social: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adquiriendo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mejores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cognoscitivas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lógico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inmersión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vida. </a:t>
            </a:r>
            <a:r>
              <a:rPr sz="1200" dirty="0">
                <a:latin typeface="Times New Roman"/>
                <a:cs typeface="Times New Roman"/>
              </a:rPr>
              <a:t>Aquellas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compartida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interiorizar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estructuras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comportamentales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rodea,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apropiándose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spc="-10" dirty="0">
                <a:latin typeface="Times New Roman"/>
                <a:cs typeface="Times New Roman"/>
              </a:rPr>
              <a:t>ellas.</a:t>
            </a:r>
            <a:endParaRPr sz="1200">
              <a:latin typeface="Times New Roman"/>
              <a:cs typeface="Times New Roman"/>
            </a:endParaRPr>
          </a:p>
          <a:p>
            <a:pPr marL="378460" marR="508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Sociocultural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psicólogo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Lev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Vygotsky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(1978)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tiene </a:t>
            </a:r>
            <a:r>
              <a:rPr sz="1200" dirty="0">
                <a:latin typeface="Times New Roman"/>
                <a:cs typeface="Times New Roman"/>
              </a:rPr>
              <a:t>implicaciones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trascendentes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cognoscitivo.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Así </a:t>
            </a:r>
            <a:r>
              <a:rPr sz="1200" dirty="0">
                <a:latin typeface="Times New Roman"/>
                <a:cs typeface="Times New Roman"/>
              </a:rPr>
              <a:t>pues,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beneficiados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gracias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sociocultural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abierta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desarrolló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Vygotsky.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consonancia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aportes </a:t>
            </a:r>
            <a:r>
              <a:rPr sz="1200" dirty="0">
                <a:latin typeface="Times New Roman"/>
                <a:cs typeface="Times New Roman"/>
              </a:rPr>
              <a:t>fundamentales 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contextual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énfasis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presunción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defiende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perteneciente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norma </a:t>
            </a:r>
            <a:r>
              <a:rPr sz="1200" dirty="0">
                <a:latin typeface="Times New Roman"/>
                <a:cs typeface="Times New Roman"/>
              </a:rPr>
              <a:t>adecuada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sociedades.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media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argot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vivido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desarrollado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localidad,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personajes,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relevantes 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tenido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82649" y="8256658"/>
            <a:ext cx="4159885" cy="68770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Historia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Regional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Local: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Conocimientos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Esenciales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Dentro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Media</a:t>
            </a:r>
            <a:endParaRPr sz="12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955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Jesús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Gerónimo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146050">
              <a:lnSpc>
                <a:spcPts val="1410"/>
              </a:lnSpc>
            </a:pPr>
            <a:fld id="{81D60167-4931-47E6-BA6A-407CBD079E47}" type="slidenum">
              <a:rPr spc="-25" dirty="0"/>
              <a:t>185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2B950155-DED5-8B3C-06D4-EB7868F20FDC}"/>
              </a:ext>
            </a:extLst>
          </p:cNvPr>
          <p:cNvGrpSpPr/>
          <p:nvPr/>
        </p:nvGrpSpPr>
        <p:grpSpPr>
          <a:xfrm>
            <a:off x="129603" y="108203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8892C871-B8E7-E260-C6C9-C423B60F03D7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F3798480-8231-E459-53E8-A5A9009E45FE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C29B7777-4C3D-D2B1-1EE9-CC84753B1EC3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A64F8B32-7E87-3C81-8CBE-691328C1D82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6281483D-1332-4872-8CEA-571148E4D0E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1E9D0B0C-4D9E-DFF3-F6F5-478501B5CE4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A95225F3-4F12-D892-149C-1BAF07ABBAC3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EADEFEA4-FBE3-BBD2-55B7-D5973AF3B97B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346190" cy="67062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0104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75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precedido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Vygotski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señalaba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inteligencia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gracias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ciertos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psicológicas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(entorno);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intelectual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apego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desarrolla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cercano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han </a:t>
            </a:r>
            <a:r>
              <a:rPr sz="1200" dirty="0">
                <a:latin typeface="Times New Roman"/>
                <a:cs typeface="Times New Roman"/>
              </a:rPr>
              <a:t>tenido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familiares.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Bandura </a:t>
            </a:r>
            <a:r>
              <a:rPr sz="1200" dirty="0">
                <a:latin typeface="Times New Roman"/>
                <a:cs typeface="Times New Roman"/>
              </a:rPr>
              <a:t>(1980)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postula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adquieren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conductas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operante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e </a:t>
            </a:r>
            <a:r>
              <a:rPr sz="1200" dirty="0">
                <a:latin typeface="Times New Roman"/>
                <a:cs typeface="Times New Roman"/>
              </a:rPr>
              <a:t>instrumental,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rechazando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realicen,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conductista.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Pone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relieve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“entre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imitación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intervienen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ayudan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decidir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observado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imita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no.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 </a:t>
            </a:r>
            <a:r>
              <a:rPr sz="1200" dirty="0">
                <a:latin typeface="Times New Roman"/>
                <a:cs typeface="Times New Roman"/>
              </a:rPr>
              <a:t>significativo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adquiere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empleando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solamente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instrumental.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dediquen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cultivar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amor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visitas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guiadas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Casco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Colonial,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Calabozo,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Generoso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Campilongo,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inspiración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 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ellos,</a:t>
            </a:r>
            <a:r>
              <a:rPr sz="1200" spc="-10" dirty="0">
                <a:latin typeface="Times New Roman"/>
                <a:cs typeface="Times New Roman"/>
              </a:rPr>
              <a:t> tiene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permanencia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tiempo.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99700"/>
              </a:lnSpc>
              <a:spcBef>
                <a:spcPts val="10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Cimiento</a:t>
            </a:r>
            <a:r>
              <a:rPr sz="1200" b="1" spc="4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Metodológico</a:t>
            </a:r>
            <a:r>
              <a:rPr sz="1200" b="1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principios </a:t>
            </a:r>
            <a:r>
              <a:rPr sz="1200" dirty="0">
                <a:latin typeface="Times New Roman"/>
                <a:cs typeface="Times New Roman"/>
              </a:rPr>
              <a:t>interpretativos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mismas;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representación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ontológico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epistemológico: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fundamenta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filosofía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práctica;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concebir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asimilar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esta </a:t>
            </a:r>
            <a:r>
              <a:rPr sz="1200" dirty="0">
                <a:latin typeface="Times New Roman"/>
                <a:cs typeface="Times New Roman"/>
              </a:rPr>
              <a:t>elección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explicarlo: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fenómeno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quiere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estudiar,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abstracto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cercano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objetos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estudiados. Depende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concepciones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 que se debe </a:t>
            </a:r>
            <a:r>
              <a:rPr sz="1200" spc="-10" dirty="0">
                <a:latin typeface="Times New Roman"/>
                <a:cs typeface="Times New Roman"/>
              </a:rPr>
              <a:t>tener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 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35"/>
              </a:spcBef>
            </a:pP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refuerza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epistémicamente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Método</a:t>
            </a:r>
            <a:r>
              <a:rPr sz="1200" b="1" i="1" spc="17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Etnográfico</a:t>
            </a:r>
            <a:r>
              <a:rPr sz="1200" b="1" i="1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él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características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seres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humanos,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desenvolvimiento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sociedad.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socioeducativa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utiliza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abanico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develar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conforman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Calabozo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participa </a:t>
            </a:r>
            <a:r>
              <a:rPr sz="1200" dirty="0">
                <a:latin typeface="Times New Roman"/>
                <a:cs typeface="Times New Roman"/>
              </a:rPr>
              <a:t>abiertamente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arrojar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luz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temas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estudien.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comportamiento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entendido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sociocultural,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etnográfica.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82649" y="8256658"/>
            <a:ext cx="4159885" cy="68770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Historia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Regional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Local: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Conocimientos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Esenciales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Dentro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Media</a:t>
            </a:r>
            <a:endParaRPr sz="12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955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Jesús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Gerónimo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146050">
              <a:lnSpc>
                <a:spcPts val="1410"/>
              </a:lnSpc>
            </a:pPr>
            <a:fld id="{81D60167-4931-47E6-BA6A-407CBD079E47}" type="slidenum">
              <a:rPr spc="-25" dirty="0"/>
              <a:t>186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4B38FBAC-D44A-D268-0DAD-7824FABE5238}"/>
              </a:ext>
            </a:extLst>
          </p:cNvPr>
          <p:cNvGrpSpPr/>
          <p:nvPr/>
        </p:nvGrpSpPr>
        <p:grpSpPr>
          <a:xfrm>
            <a:off x="89916" y="86740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E5B09A09-ED1C-828C-7FA4-5834CBC9C7AE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308437CC-1D8A-7016-FE93-AD2FFF823904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542791F7-BEC9-C238-84A2-AED6DCFBC1DB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D9CEF8C9-C606-CEB7-7F4E-B25D6BAE275E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DBE85419-74B5-3346-61AC-9628617C2306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6DA47A80-A653-AA9B-A8C3-540AF0786F76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48D70D8E-1EC8-5B42-85F0-D35BFFD8DB3E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CA81A1F3-D23B-BCC2-BC9C-515A8215C27A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93014" y="1068451"/>
            <a:ext cx="6311265" cy="6935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3723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8460" marR="8890" indent="-36576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construya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sólidas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características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investigación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marcado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carácter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 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analizada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holística,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intervienen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algunos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componentes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integran.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holístico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aborde,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sea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intervengan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éste.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Luego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 </a:t>
            </a:r>
            <a:r>
              <a:rPr sz="1200" dirty="0">
                <a:latin typeface="Times New Roman"/>
                <a:cs typeface="Times New Roman"/>
              </a:rPr>
              <a:t>pedagógica, al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complejo.</a:t>
            </a: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óptica,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utilizado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profundizar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complejidad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local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educativo;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tengan </a:t>
            </a:r>
            <a:r>
              <a:rPr sz="1200" dirty="0">
                <a:latin typeface="Times New Roman"/>
                <a:cs typeface="Times New Roman"/>
              </a:rPr>
              <a:t>motivos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axiológicos,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amar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conforman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conozcan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segunda </a:t>
            </a:r>
            <a:r>
              <a:rPr sz="1200" dirty="0">
                <a:latin typeface="Times New Roman"/>
                <a:cs typeface="Times New Roman"/>
              </a:rPr>
              <a:t>guerra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mundial,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imperativo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describan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consecuenciales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esto </a:t>
            </a:r>
            <a:r>
              <a:rPr sz="1200" dirty="0">
                <a:latin typeface="Times New Roman"/>
                <a:cs typeface="Times New Roman"/>
              </a:rPr>
              <a:t>tuvo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localidad: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llegada 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masa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extranjeros,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diversificación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economía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supuesto,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económico,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tema,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múltiples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falta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parte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 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docentes.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Visto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estudiada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aplicados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resultados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 inminente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cátedra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 regional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 sea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apartado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mayor </a:t>
            </a:r>
            <a:r>
              <a:rPr sz="1200" dirty="0">
                <a:latin typeface="Times New Roman"/>
                <a:cs typeface="Times New Roman"/>
              </a:rPr>
              <a:t>ímpetu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raíces;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observó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imperativo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busquen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fórmulas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atractiva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deje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superfluo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innovación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educativa.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profundo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terruño,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caracteriza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veces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parece </a:t>
            </a:r>
            <a:r>
              <a:rPr sz="1200" dirty="0">
                <a:latin typeface="Times New Roman"/>
                <a:cs typeface="Times New Roman"/>
              </a:rPr>
              <a:t>abstracto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comunidad,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identificarse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personalidad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sociocultural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persiguen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escolares.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palabras,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concepto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afirmación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spc="-10" dirty="0">
                <a:latin typeface="Times New Roman"/>
                <a:cs typeface="Times New Roman"/>
              </a:rPr>
              <a:t>pueblo.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82649" y="8256658"/>
            <a:ext cx="4159885" cy="68770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Historia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Regional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Local: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Conocimientos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Esenciales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Dentro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Media</a:t>
            </a:r>
            <a:endParaRPr sz="12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955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Jesús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Gerónimo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146050">
              <a:lnSpc>
                <a:spcPts val="1410"/>
              </a:lnSpc>
            </a:pPr>
            <a:fld id="{81D60167-4931-47E6-BA6A-407CBD079E47}" type="slidenum">
              <a:rPr spc="-25" dirty="0"/>
              <a:t>187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3E4D94F5-87BA-58C4-5478-79F2FC17380F}"/>
              </a:ext>
            </a:extLst>
          </p:cNvPr>
          <p:cNvGrpSpPr/>
          <p:nvPr/>
        </p:nvGrpSpPr>
        <p:grpSpPr>
          <a:xfrm>
            <a:off x="131979" y="111251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AA969C0F-F748-E2DC-022E-0D19EA5F1177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98B7A140-3133-54A6-4432-FD3B6A01FDD6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9B52394D-1160-FC6D-9487-3A6E600E5FA8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8595A841-4FFC-3A82-AF1F-2103513A088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B8EBF67E-DBAD-9DA3-7BA7-ECF3AAB8EDB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AF3C7649-624E-C31E-DEAC-E073A2A72288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A26A42EC-7F6E-F590-9D4D-BEF3F1FE7C35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76B14CC0-3075-0B8D-439F-36FF7951C0BF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234430" cy="66370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5892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10"/>
              </a:spcBef>
            </a:pPr>
            <a:endParaRPr sz="1200" dirty="0">
              <a:latin typeface="Arial"/>
              <a:cs typeface="Arial"/>
            </a:endParaRPr>
          </a:p>
          <a:p>
            <a:pPr marL="375285" marR="5715" indent="-363220" algn="just">
              <a:lnSpc>
                <a:spcPct val="998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conciencia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pertenece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cual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comparten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visiones,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sentimientos,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preceptos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morales, </a:t>
            </a:r>
            <a:r>
              <a:rPr sz="1200" spc="-10" dirty="0">
                <a:latin typeface="Times New Roman"/>
                <a:cs typeface="Times New Roman"/>
              </a:rPr>
              <a:t>estéticos, </a:t>
            </a:r>
            <a:r>
              <a:rPr sz="1200" dirty="0">
                <a:latin typeface="Times New Roman"/>
                <a:cs typeface="Times New Roman"/>
              </a:rPr>
              <a:t>religiosos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vivir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vida.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localidad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incuestionable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ineludible,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cívicos,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culturales,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contribuir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equilibrio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ciudadanos.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ilustración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idóneo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fomentar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pertenencia,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identidad </a:t>
            </a:r>
            <a:r>
              <a:rPr sz="1200" dirty="0">
                <a:latin typeface="Times New Roman"/>
                <a:cs typeface="Times New Roman"/>
              </a:rPr>
              <a:t>sociocultural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patrimonial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histórico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ligada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consecuencia,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historiadores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docentes,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sumen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esfuerzos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desde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Bloch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plantea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que,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pretensión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constituirse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obra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consiente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fines,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historia </a:t>
            </a:r>
            <a:r>
              <a:rPr sz="1200" dirty="0">
                <a:latin typeface="Times New Roman"/>
                <a:cs typeface="Times New Roman"/>
              </a:rPr>
              <a:t>produce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atracción: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distrae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placer.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35"/>
              </a:spcBef>
            </a:pP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arista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según </a:t>
            </a:r>
            <a:r>
              <a:rPr sz="1200" dirty="0">
                <a:latin typeface="Times New Roman"/>
                <a:cs typeface="Times New Roman"/>
              </a:rPr>
              <a:t>Medina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(2005)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remite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localidades,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parroquias,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barrios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urbanizaciones,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ofreciéndonos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panorama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motivaciones,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colectivas,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un gran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cultivo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general”.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 </a:t>
            </a:r>
            <a:r>
              <a:rPr sz="1200" spc="-10" dirty="0">
                <a:latin typeface="Times New Roman"/>
                <a:cs typeface="Times New Roman"/>
              </a:rPr>
              <a:t>local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especialidad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histórica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localidad.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antiguas,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origen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localidad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griega,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privilegia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historiadores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polis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tenido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continente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antiguo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extenso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social;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horizonte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suma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vocación </a:t>
            </a:r>
            <a:r>
              <a:rPr sz="1200" dirty="0">
                <a:latin typeface="Times New Roman"/>
                <a:cs typeface="Times New Roman"/>
              </a:rPr>
              <a:t>interdisciplinaria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manifestado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orientaciones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Historia.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998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complemento,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persigue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promulgación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dando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imperante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brindar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ahí,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justamente, 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 como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propiamente </a:t>
            </a:r>
            <a:r>
              <a:rPr sz="1200" dirty="0">
                <a:latin typeface="Times New Roman"/>
                <a:cs typeface="Times New Roman"/>
              </a:rPr>
              <a:t>es,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acontecimientos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distintos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tiempos.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escala,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coyuntural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distintas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ocasiones,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radica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internacional,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Casco </a:t>
            </a:r>
            <a:r>
              <a:rPr sz="1200" dirty="0">
                <a:latin typeface="Times New Roman"/>
                <a:cs typeface="Times New Roman"/>
              </a:rPr>
              <a:t>Colonial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Calabozo,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denota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zona,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indígenas,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esclavos, </a:t>
            </a:r>
            <a:r>
              <a:rPr sz="1200" dirty="0">
                <a:latin typeface="Times New Roman"/>
                <a:cs typeface="Times New Roman"/>
              </a:rPr>
              <a:t>españoles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vida;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 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 unilateral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transmisión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incorporación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82649" y="8256658"/>
            <a:ext cx="4159885" cy="68770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Historia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Regional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Local: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Conocimientos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Esenciales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Dentro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Media</a:t>
            </a:r>
            <a:endParaRPr sz="12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955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Jesús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Gerónimo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146050">
              <a:lnSpc>
                <a:spcPts val="1410"/>
              </a:lnSpc>
            </a:pPr>
            <a:fld id="{81D60167-4931-47E6-BA6A-407CBD079E47}" type="slidenum">
              <a:rPr spc="-25" dirty="0"/>
              <a:t>188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C0904285-CF42-2FA8-C18B-DC9A1C58D10F}"/>
              </a:ext>
            </a:extLst>
          </p:cNvPr>
          <p:cNvGrpSpPr/>
          <p:nvPr/>
        </p:nvGrpSpPr>
        <p:grpSpPr>
          <a:xfrm>
            <a:off x="109728" y="86740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ED3AD9BA-238B-CDEC-6007-902C91A38BFD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CAEFA168-DA50-C393-A107-49522354CA42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AAE37D92-5D15-E912-5134-2234CA8B2555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EAEB0412-3C63-E29A-AC54-F249568631B0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A039F492-6EE7-608D-E1F0-11C647610FC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922D5F95-9E6C-D5D9-B342-F781EA39F9B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8C18A398-5777-12CB-6144-E7B677F76F28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8375235A-2FE2-5AAA-93E8-9C3B05052C96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346825" cy="69735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0167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Arial"/>
              <a:cs typeface="Arial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Pasiva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conocimientos;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propio </a:t>
            </a:r>
            <a:r>
              <a:rPr sz="1200" dirty="0">
                <a:latin typeface="Times New Roman"/>
                <a:cs typeface="Times New Roman"/>
              </a:rPr>
              <a:t>sujeto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recrea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acontece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llamadas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exactas,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formalización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métodos </a:t>
            </a:r>
            <a:r>
              <a:rPr sz="1200" dirty="0">
                <a:latin typeface="Times New Roman"/>
                <a:cs typeface="Times New Roman"/>
              </a:rPr>
              <a:t>y 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juego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reinterpretación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quiere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libertad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condensan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representaciones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tradiciones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culturales,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referencias </a:t>
            </a:r>
            <a:r>
              <a:rPr sz="1200" dirty="0">
                <a:latin typeface="Times New Roman"/>
                <a:cs typeface="Times New Roman"/>
              </a:rPr>
              <a:t>éticas,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normativas,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estatuto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legalidad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suyo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más </a:t>
            </a:r>
            <a:r>
              <a:rPr sz="1200" dirty="0">
                <a:latin typeface="Times New Roman"/>
                <a:cs typeface="Times New Roman"/>
              </a:rPr>
              <a:t>problemático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falible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 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sentidos.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3274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conclusión,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están </a:t>
            </a:r>
            <a:r>
              <a:rPr sz="1200" dirty="0">
                <a:latin typeface="Times New Roman"/>
                <a:cs typeface="Times New Roman"/>
              </a:rPr>
              <a:t>establecidas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educativas.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últimas,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son </a:t>
            </a:r>
            <a:r>
              <a:rPr sz="1200" dirty="0">
                <a:latin typeface="Times New Roman"/>
                <a:cs typeface="Times New Roman"/>
              </a:rPr>
              <a:t>pilares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transmisión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 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obligadas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orientar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reorientar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cambios </a:t>
            </a:r>
            <a:r>
              <a:rPr sz="1200" dirty="0">
                <a:latin typeface="Times New Roman"/>
                <a:cs typeface="Times New Roman"/>
              </a:rPr>
              <a:t>profundos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tendientes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consolidación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positivos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brinden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armonía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general.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vincularla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acervo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desligar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educando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realidad </a:t>
            </a:r>
            <a:r>
              <a:rPr sz="1200" dirty="0">
                <a:latin typeface="Times New Roman"/>
                <a:cs typeface="Times New Roman"/>
              </a:rPr>
              <a:t>diaria,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manifestaciones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asignatura </a:t>
            </a:r>
            <a:r>
              <a:rPr sz="1200" dirty="0">
                <a:latin typeface="Times New Roman"/>
                <a:cs typeface="Times New Roman"/>
              </a:rPr>
              <a:t>vinculados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oficio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individuo </a:t>
            </a:r>
            <a:r>
              <a:rPr sz="1200" dirty="0">
                <a:latin typeface="Times New Roman"/>
                <a:cs typeface="Times New Roman"/>
              </a:rPr>
              <a:t>pleno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útil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sociedad.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promueve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socioculturales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normas,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creencias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rigen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comportamiento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aprendidos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pasiva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temprana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edad,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inculcados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dentro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núcleo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familiar,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contacto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Más </a:t>
            </a:r>
            <a:r>
              <a:rPr sz="1200" dirty="0">
                <a:latin typeface="Times New Roman"/>
                <a:cs typeface="Times New Roman"/>
              </a:rPr>
              <a:t>tarde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 siguen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aprendiendo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largo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la vida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interactúe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sociedad. En tanto,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axiología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formal para identificar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medir 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brindo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personalidad,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percepciones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spc="-10" dirty="0">
                <a:latin typeface="Times New Roman"/>
                <a:cs typeface="Times New Roman"/>
              </a:rPr>
              <a:t>decisiones.</a:t>
            </a: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finalizar,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local,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fórmula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alumnado </a:t>
            </a:r>
            <a:r>
              <a:rPr sz="1200" dirty="0">
                <a:latin typeface="Times New Roman"/>
                <a:cs typeface="Times New Roman"/>
              </a:rPr>
              <a:t>valorar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tener.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tangible,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cognoscible,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mayoría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acontecimientos,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representados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reconstruir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procesos </a:t>
            </a:r>
            <a:r>
              <a:rPr sz="1200" dirty="0">
                <a:latin typeface="Times New Roman"/>
                <a:cs typeface="Times New Roman"/>
              </a:rPr>
              <a:t>históricos,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grandiosos,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personajes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trascendencia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sectores: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maestros,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parteras,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líderes </a:t>
            </a:r>
            <a:r>
              <a:rPr sz="1200" dirty="0">
                <a:latin typeface="Times New Roman"/>
                <a:cs typeface="Times New Roman"/>
              </a:rPr>
              <a:t>comunales.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alrededor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incluso,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mismas,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asumiendo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desenvuelve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82649" y="8256658"/>
            <a:ext cx="4159885" cy="68770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Historia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Regional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Local: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Conocimientos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Esenciales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Dentro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Media</a:t>
            </a:r>
            <a:endParaRPr sz="12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955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Jesús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Gerónimo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146050">
              <a:lnSpc>
                <a:spcPts val="1410"/>
              </a:lnSpc>
            </a:pPr>
            <a:fld id="{81D60167-4931-47E6-BA6A-407CBD079E47}" type="slidenum">
              <a:rPr spc="-25" dirty="0"/>
              <a:t>189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31B06405-2E95-1E5A-0744-5614A317774A}"/>
              </a:ext>
            </a:extLst>
          </p:cNvPr>
          <p:cNvGrpSpPr/>
          <p:nvPr/>
        </p:nvGrpSpPr>
        <p:grpSpPr>
          <a:xfrm>
            <a:off x="95998" y="110491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EFEEA138-875C-1523-BE9A-D0D392F5CB9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7C2AFE09-6AF8-314C-6B6F-481045575D6F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EC82E73F-67CB-8B3F-969C-5F14E0869D75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808DDDD5-F712-CD10-B908-F8A7A32AF7BE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9B73E09D-E9C2-75DE-7181-E981A6AAF3EE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28D9C0DD-0F6A-BB85-5217-403AEE5AF3D2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9C32E6EF-E704-D17A-9E3F-C5BD902B6FE7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352EFE1B-33EC-8846-00E5-7C22A91278BC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bject 16"/>
          <p:cNvSpPr txBox="1"/>
          <p:nvPr/>
        </p:nvSpPr>
        <p:spPr>
          <a:xfrm>
            <a:off x="309282" y="1605694"/>
            <a:ext cx="6157595" cy="464229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486409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REFLEXIONES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30" dirty="0">
                <a:latin typeface="Times New Roman"/>
                <a:cs typeface="Times New Roman"/>
              </a:rPr>
              <a:t>INTERPRETATIVAS </a:t>
            </a:r>
            <a:r>
              <a:rPr sz="1200" b="1" dirty="0">
                <a:latin typeface="Times New Roman"/>
                <a:cs typeface="Times New Roman"/>
              </a:rPr>
              <a:t>SOBRE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TEMÁTICA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ESTUDIO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Reflexionar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primordiales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resulta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derivación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vividas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transcurso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abordaje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inquietante,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abordados,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coinciden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apoyada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construida,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indispensable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común.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autoestima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personalidad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fundada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transforman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virtudes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esfuerzo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después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razón,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tanto </a:t>
            </a:r>
            <a:r>
              <a:rPr sz="1200" dirty="0">
                <a:latin typeface="Times New Roman"/>
                <a:cs typeface="Times New Roman"/>
              </a:rPr>
              <a:t>aprenden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distinguir,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correcto.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consecuencia,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protagonistas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breves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consiguiente,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intelectual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desarrollo </a:t>
            </a:r>
            <a:r>
              <a:rPr sz="1200" dirty="0">
                <a:latin typeface="Times New Roman"/>
                <a:cs typeface="Times New Roman"/>
              </a:rPr>
              <a:t>potencialidades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inteligencia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cognitivas,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afectividad,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desarrollará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inteligencia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emocional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capacidades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superiores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socialización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entrega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altruismo,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espiritualidad.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Finalmente,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secreto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buena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armonía,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auténtica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jerarquía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establecida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naturaleza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hombre.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jerarquía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jerarquía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cumplimiento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esos </a:t>
            </a:r>
            <a:r>
              <a:rPr sz="1200" dirty="0">
                <a:latin typeface="Times New Roman"/>
                <a:cs typeface="Times New Roman"/>
              </a:rPr>
              <a:t>valores.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crisis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refiere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esto: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vivimos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crisis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sentido;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vivimos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invertido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jerarquía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está,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necesita,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prioridad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crecer como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ser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36065" y="8261840"/>
            <a:ext cx="4304030" cy="777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Universitaria: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Hermeneusis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Fenomenológica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</a:t>
            </a:r>
            <a:endParaRPr sz="1200">
              <a:latin typeface="Times New Roman"/>
              <a:cs typeface="Times New Roman"/>
            </a:endParaRPr>
          </a:p>
          <a:p>
            <a:pPr marL="352425" marR="342265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Humana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Egresados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Área de</a:t>
            </a:r>
            <a:r>
              <a:rPr sz="1200" b="1" spc="-10" dirty="0">
                <a:latin typeface="Times New Roman"/>
                <a:cs typeface="Times New Roman"/>
              </a:rPr>
              <a:t> Ciencias </a:t>
            </a:r>
            <a:r>
              <a:rPr sz="1200" b="1" dirty="0">
                <a:latin typeface="Times New Roman"/>
                <a:cs typeface="Times New Roman"/>
              </a:rPr>
              <a:t>Económicas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“Rómulo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Gallegos</a:t>
            </a:r>
            <a:endParaRPr sz="1200">
              <a:latin typeface="Times New Roman"/>
              <a:cs typeface="Times New Roman"/>
            </a:endParaRPr>
          </a:p>
          <a:p>
            <a:pPr marL="223520" algn="ctr">
              <a:lnSpc>
                <a:spcPct val="100000"/>
              </a:lnSpc>
              <a:spcBef>
                <a:spcPts val="265"/>
              </a:spcBef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Rolando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Allexer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Castillo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Villanueva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1544" rIns="0" bIns="0" rtlCol="0">
            <a:spAutoFit/>
          </a:bodyPr>
          <a:lstStyle/>
          <a:p>
            <a:pPr marL="25209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19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253870F6-445A-DCD3-3FB5-27B097284EC4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6C483B56-36FA-382C-7BA7-5791246D9A2D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C4088CB5-EEE6-ED68-138E-4F2F213AFF9E}"/>
                  </a:ext>
                </a:extLst>
              </p:cNvPr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544FA99D-1D12-C7D3-D802-C2FFA0DC1442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3F7077D2-5A53-7AEF-44C4-54827823E07C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7304A335-CF3D-373F-6032-2F22D7A8FF45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973BA7D3-1CED-5430-B22A-82D9A1493E32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5EE593AC-3B45-3026-1240-CC5EA3D96504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DA69DBD3-9B81-9710-EA33-1B533E5C2066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32003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23972" y="1024127"/>
              <a:ext cx="1812036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2" y="1024127"/>
              <a:ext cx="1235964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02580" y="1024127"/>
              <a:ext cx="576072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9" name="object 19"/>
          <p:cNvSpPr txBox="1"/>
          <p:nvPr/>
        </p:nvSpPr>
        <p:spPr>
          <a:xfrm>
            <a:off x="254914" y="1068451"/>
            <a:ext cx="6419215" cy="37261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30855" marR="8051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REFERENCIAS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9"/>
              </a:spcBef>
            </a:pPr>
            <a:endParaRPr sz="1200">
              <a:latin typeface="Times New Roman"/>
              <a:cs typeface="Times New Roman"/>
            </a:endParaRPr>
          </a:p>
          <a:p>
            <a:pPr marL="266700" marR="44450" indent="-216535">
              <a:lnSpc>
                <a:spcPct val="114999"/>
              </a:lnSpc>
            </a:pPr>
            <a:r>
              <a:rPr sz="1200" dirty="0">
                <a:latin typeface="Times New Roman"/>
                <a:cs typeface="Times New Roman"/>
              </a:rPr>
              <a:t>Bloch,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(1988)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Introducción</a:t>
            </a:r>
            <a:r>
              <a:rPr sz="1200" i="1" spc="2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</a:t>
            </a:r>
            <a:r>
              <a:rPr sz="1200" i="1" spc="25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5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Historia.</a:t>
            </a:r>
            <a:r>
              <a:rPr sz="1200" i="1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(14</a:t>
            </a:r>
            <a:r>
              <a:rPr sz="1200" baseline="24305" dirty="0">
                <a:latin typeface="Times New Roman"/>
                <a:cs typeface="Times New Roman"/>
              </a:rPr>
              <a:t>ta.</a:t>
            </a:r>
            <a:r>
              <a:rPr sz="1200" spc="532" baseline="24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Edic)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México: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Fondo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Económica, </a:t>
            </a:r>
            <a:r>
              <a:rPr sz="1200" dirty="0">
                <a:latin typeface="Times New Roman"/>
                <a:cs typeface="Times New Roman"/>
              </a:rPr>
              <a:t>Brevario, Nº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64.</a:t>
            </a:r>
            <a:endParaRPr sz="1200">
              <a:latin typeface="Times New Roman"/>
              <a:cs typeface="Times New Roman"/>
            </a:endParaRPr>
          </a:p>
          <a:p>
            <a:pPr marL="266700" marR="43815" indent="-216535">
              <a:lnSpc>
                <a:spcPts val="1660"/>
              </a:lnSpc>
              <a:spcBef>
                <a:spcPts val="90"/>
              </a:spcBef>
            </a:pPr>
            <a:r>
              <a:rPr sz="1200" dirty="0">
                <a:latin typeface="Times New Roman"/>
                <a:cs typeface="Times New Roman"/>
              </a:rPr>
              <a:t>Cardoso,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C.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Introducción</a:t>
            </a:r>
            <a:r>
              <a:rPr sz="1200" i="1" spc="459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al</a:t>
            </a:r>
            <a:r>
              <a:rPr sz="1200" i="1" spc="4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trabajo</a:t>
            </a:r>
            <a:r>
              <a:rPr sz="1200" i="1" spc="4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4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investigación</a:t>
            </a:r>
            <a:r>
              <a:rPr sz="1200" i="1" spc="459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histórica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Editorial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Crítica,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S.L. </a:t>
            </a:r>
            <a:r>
              <a:rPr sz="1200" dirty="0">
                <a:latin typeface="Times New Roman"/>
                <a:cs typeface="Times New Roman"/>
              </a:rPr>
              <a:t>Barcelona,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España.</a:t>
            </a:r>
            <a:endParaRPr sz="1200">
              <a:latin typeface="Times New Roman"/>
              <a:cs typeface="Times New Roman"/>
            </a:endParaRPr>
          </a:p>
          <a:p>
            <a:pPr marL="50800" marR="1950720">
              <a:lnSpc>
                <a:spcPct val="124200"/>
              </a:lnSpc>
              <a:spcBef>
                <a:spcPts val="145"/>
              </a:spcBef>
            </a:pPr>
            <a:r>
              <a:rPr sz="1200" dirty="0">
                <a:latin typeface="Times New Roman"/>
                <a:cs typeface="Times New Roman"/>
              </a:rPr>
              <a:t>Febvre,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(1975)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Combates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por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Historia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Barcelona: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Editorial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Ariel </a:t>
            </a:r>
            <a:r>
              <a:rPr sz="1200" dirty="0">
                <a:latin typeface="Times New Roman"/>
                <a:cs typeface="Times New Roman"/>
              </a:rPr>
              <a:t>Fevbre,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(1975)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Combates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por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Historia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Barcelona: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Editorial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Ariel</a:t>
            </a:r>
            <a:endParaRPr sz="1200">
              <a:latin typeface="Times New Roman"/>
              <a:cs typeface="Times New Roman"/>
            </a:endParaRPr>
          </a:p>
          <a:p>
            <a:pPr marL="50800" marR="43180">
              <a:lnSpc>
                <a:spcPct val="114999"/>
              </a:lnSpc>
            </a:pPr>
            <a:r>
              <a:rPr sz="1200" dirty="0">
                <a:latin typeface="Times New Roman"/>
                <a:cs typeface="Times New Roman"/>
              </a:rPr>
              <a:t>Irazábal,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(1974)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i="1" spc="-20" dirty="0">
                <a:latin typeface="Times New Roman"/>
                <a:cs typeface="Times New Roman"/>
              </a:rPr>
              <a:t>Venezuela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Esclava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Feudal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José</a:t>
            </a:r>
            <a:r>
              <a:rPr sz="1200" spc="-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Agustin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Catalá,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Editor.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Caracas,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Venezuela. </a:t>
            </a:r>
            <a:r>
              <a:rPr sz="1200" dirty="0">
                <a:latin typeface="Times New Roman"/>
                <a:cs typeface="Times New Roman"/>
              </a:rPr>
              <a:t>Lafaye,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(1977)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formación</a:t>
            </a:r>
            <a:r>
              <a:rPr sz="1200" i="1" spc="2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conciencia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nacional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México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Fondo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Económica.</a:t>
            </a:r>
            <a:endParaRPr sz="1200">
              <a:latin typeface="Times New Roman"/>
              <a:cs typeface="Times New Roman"/>
            </a:endParaRPr>
          </a:p>
          <a:p>
            <a:pPr marL="230504" marR="43180" indent="-180340">
              <a:lnSpc>
                <a:spcPct val="114999"/>
              </a:lnSpc>
            </a:pPr>
            <a:r>
              <a:rPr sz="1200" dirty="0">
                <a:latin typeface="Times New Roman"/>
                <a:cs typeface="Times New Roman"/>
              </a:rPr>
              <a:t>Picón,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(1998).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Tradición </a:t>
            </a:r>
            <a:r>
              <a:rPr sz="1200" i="1" dirty="0">
                <a:latin typeface="Times New Roman"/>
                <a:cs typeface="Times New Roman"/>
              </a:rPr>
              <a:t>como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nostalgia y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como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valor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histórico.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Defensa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enseñanza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10" dirty="0">
                <a:latin typeface="Times New Roman"/>
                <a:cs typeface="Times New Roman"/>
              </a:rPr>
              <a:t> historia </a:t>
            </a:r>
            <a:r>
              <a:rPr sz="1200" i="1" dirty="0">
                <a:latin typeface="Times New Roman"/>
                <a:cs typeface="Times New Roman"/>
              </a:rPr>
              <a:t>patria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spc="-20" dirty="0">
                <a:latin typeface="Times New Roman"/>
                <a:cs typeface="Times New Roman"/>
              </a:rPr>
              <a:t>Venezuela.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Fondo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Editorial 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Contraloría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República. 2ª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edición,</a:t>
            </a:r>
            <a:r>
              <a:rPr sz="1200" spc="-10" dirty="0">
                <a:latin typeface="Times New Roman"/>
                <a:cs typeface="Times New Roman"/>
              </a:rPr>
              <a:t> Caracas.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590"/>
              </a:spcBef>
            </a:pPr>
            <a:r>
              <a:rPr sz="1200" spc="-20" dirty="0">
                <a:latin typeface="Times New Roman"/>
                <a:cs typeface="Times New Roman"/>
              </a:rPr>
              <a:t>Uslar,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7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febrero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1978.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Anti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historia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Diario El </a:t>
            </a:r>
            <a:r>
              <a:rPr sz="1200" spc="-10" dirty="0">
                <a:latin typeface="Times New Roman"/>
                <a:cs typeface="Times New Roman"/>
              </a:rPr>
              <a:t>Nacional.</a:t>
            </a:r>
            <a:endParaRPr sz="12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345"/>
              </a:spcBef>
            </a:pPr>
            <a:r>
              <a:rPr sz="1200" spc="-25" dirty="0">
                <a:latin typeface="Times New Roman"/>
                <a:cs typeface="Times New Roman"/>
              </a:rPr>
              <a:t>Vygotsky,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(1978).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Pensamiento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Lenguaje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Madrid: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Paidós.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382649" y="8256658"/>
            <a:ext cx="4159885" cy="68770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Historia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Regional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Local: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Conocimientos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Esenciales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Dentro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Media</a:t>
            </a:r>
            <a:endParaRPr sz="12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955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Jesús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Gerónimo</a:t>
            </a:r>
            <a:r>
              <a:rPr sz="1200" b="1" spc="-10" dirty="0">
                <a:latin typeface="Times New Roman"/>
                <a:cs typeface="Times New Roman"/>
              </a:rPr>
              <a:t> García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146050">
              <a:lnSpc>
                <a:spcPts val="1410"/>
              </a:lnSpc>
            </a:pPr>
            <a:fld id="{81D60167-4931-47E6-BA6A-407CBD079E47}" type="slidenum">
              <a:rPr spc="-25" dirty="0"/>
              <a:t>190</a:t>
            </a:fld>
            <a:endParaRPr spc="-25" dirty="0"/>
          </a:p>
        </p:txBody>
      </p:sp>
      <p:grpSp>
        <p:nvGrpSpPr>
          <p:cNvPr id="22" name="Grupo 21">
            <a:extLst>
              <a:ext uri="{FF2B5EF4-FFF2-40B4-BE49-F238E27FC236}">
                <a16:creationId xmlns:a16="http://schemas.microsoft.com/office/drawing/2014/main" id="{758234E0-3FAA-9F5C-9AB9-9E12B7C1D52C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3" name="object 12">
              <a:extLst>
                <a:ext uri="{FF2B5EF4-FFF2-40B4-BE49-F238E27FC236}">
                  <a16:creationId xmlns:a16="http://schemas.microsoft.com/office/drawing/2014/main" id="{4D5CF457-83C3-A0BB-5474-2A2420A25F5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7" name="object 13">
                <a:extLst>
                  <a:ext uri="{FF2B5EF4-FFF2-40B4-BE49-F238E27FC236}">
                    <a16:creationId xmlns:a16="http://schemas.microsoft.com/office/drawing/2014/main" id="{CB782B1D-B286-A494-3DDE-D8898CC8240B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8" name="object 14">
                <a:extLst>
                  <a:ext uri="{FF2B5EF4-FFF2-40B4-BE49-F238E27FC236}">
                    <a16:creationId xmlns:a16="http://schemas.microsoft.com/office/drawing/2014/main" id="{BB779B3A-5C4E-DA7A-6BCB-23F9A2875F4F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9" name="object 15">
                <a:extLst>
                  <a:ext uri="{FF2B5EF4-FFF2-40B4-BE49-F238E27FC236}">
                    <a16:creationId xmlns:a16="http://schemas.microsoft.com/office/drawing/2014/main" id="{280963F4-0793-59A8-E01D-F003DBF4147C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0" name="object 16">
                <a:extLst>
                  <a:ext uri="{FF2B5EF4-FFF2-40B4-BE49-F238E27FC236}">
                    <a16:creationId xmlns:a16="http://schemas.microsoft.com/office/drawing/2014/main" id="{AA44CD03-F11C-E755-6B60-880CFDD14CBE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4" name="object 16">
              <a:extLst>
                <a:ext uri="{FF2B5EF4-FFF2-40B4-BE49-F238E27FC236}">
                  <a16:creationId xmlns:a16="http://schemas.microsoft.com/office/drawing/2014/main" id="{567ADD31-A25D-6DAC-4551-CDB3E37072A7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5" name="object 25">
              <a:extLst>
                <a:ext uri="{FF2B5EF4-FFF2-40B4-BE49-F238E27FC236}">
                  <a16:creationId xmlns:a16="http://schemas.microsoft.com/office/drawing/2014/main" id="{F4AB6C46-54DD-031A-3C4C-E03774B915E5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6" name="object 31">
              <a:extLst>
                <a:ext uri="{FF2B5EF4-FFF2-40B4-BE49-F238E27FC236}">
                  <a16:creationId xmlns:a16="http://schemas.microsoft.com/office/drawing/2014/main" id="{C3D75E74-EA2C-DDCF-94D8-B862BF010A38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197354"/>
            <a:ext cx="6647815" cy="5753100"/>
            <a:chOff x="105155" y="3197354"/>
            <a:chExt cx="6647815" cy="575310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197354"/>
              <a:ext cx="6647687" cy="5753095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216338"/>
              <a:ext cx="6572250" cy="5676138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216338"/>
              <a:ext cx="6572250" cy="5676265"/>
            </a:xfrm>
            <a:custGeom>
              <a:avLst/>
              <a:gdLst/>
              <a:ahLst/>
              <a:cxnLst/>
              <a:rect l="l" t="t" r="r" b="b"/>
              <a:pathLst>
                <a:path w="6572250" h="5676265">
                  <a:moveTo>
                    <a:pt x="0" y="5676138"/>
                  </a:moveTo>
                  <a:lnTo>
                    <a:pt x="6572250" y="5676138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676138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pic>
        <p:nvPicPr>
          <p:cNvPr id="24" name="object 24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324611" y="234695"/>
            <a:ext cx="1719072" cy="1341120"/>
          </a:xfrm>
          <a:prstGeom prst="rect">
            <a:avLst/>
          </a:prstGeom>
        </p:spPr>
      </p:pic>
      <p:sp>
        <p:nvSpPr>
          <p:cNvPr id="25" name="object 25"/>
          <p:cNvSpPr txBox="1"/>
          <p:nvPr/>
        </p:nvSpPr>
        <p:spPr>
          <a:xfrm>
            <a:off x="333629" y="1522069"/>
            <a:ext cx="6203315" cy="646430"/>
          </a:xfrm>
          <a:prstGeom prst="rect">
            <a:avLst/>
          </a:prstGeom>
          <a:solidFill>
            <a:srgbClr val="FFFFFF"/>
          </a:solidFill>
          <a:ln w="25400">
            <a:solidFill>
              <a:srgbClr val="5BD078"/>
            </a:solidFill>
          </a:ln>
        </p:spPr>
        <p:txBody>
          <a:bodyPr vert="horz" wrap="square" lIns="0" tIns="41275" rIns="0" bIns="0" rtlCol="0">
            <a:spAutoFit/>
          </a:bodyPr>
          <a:lstStyle/>
          <a:p>
            <a:pPr algn="ctr">
              <a:lnSpc>
                <a:spcPts val="1385"/>
              </a:lnSpc>
              <a:spcBef>
                <a:spcPts val="325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Erik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Siso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Navarro</a:t>
            </a:r>
            <a:endParaRPr sz="1200">
              <a:latin typeface="Times New Roman"/>
              <a:cs typeface="Times New Roman"/>
            </a:endParaRPr>
          </a:p>
          <a:p>
            <a:pPr marL="141605" algn="ctr">
              <a:lnSpc>
                <a:spcPts val="1385"/>
              </a:lnSpc>
            </a:pPr>
            <a:r>
              <a:rPr sz="1100" dirty="0">
                <a:latin typeface="Times New Roman"/>
                <a:cs typeface="Times New Roman"/>
              </a:rPr>
              <a:t>Universidad</a:t>
            </a:r>
            <a:r>
              <a:rPr sz="1100" spc="-4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Nacional</a:t>
            </a:r>
            <a:r>
              <a:rPr sz="1100" spc="-3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Experimental</a:t>
            </a:r>
            <a:r>
              <a:rPr sz="1100" spc="-5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de</a:t>
            </a:r>
            <a:r>
              <a:rPr sz="1100" spc="-2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los</a:t>
            </a:r>
            <a:r>
              <a:rPr sz="1100" spc="-2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Llanos</a:t>
            </a:r>
            <a:r>
              <a:rPr sz="1100" spc="-2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Centrales</a:t>
            </a:r>
            <a:r>
              <a:rPr sz="1100" spc="-4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Rómulo</a:t>
            </a:r>
            <a:r>
              <a:rPr sz="1100" spc="-2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Gallegos</a:t>
            </a:r>
            <a:r>
              <a:rPr sz="1100" spc="-2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(UNERG)-</a:t>
            </a:r>
            <a:r>
              <a:rPr sz="1100" spc="5" dirty="0">
                <a:latin typeface="Times New Roman"/>
                <a:cs typeface="Times New Roman"/>
              </a:rPr>
              <a:t> </a:t>
            </a:r>
            <a:r>
              <a:rPr sz="1100" spc="-10" dirty="0">
                <a:latin typeface="Times New Roman"/>
                <a:cs typeface="Times New Roman"/>
              </a:rPr>
              <a:t>Venezuela</a:t>
            </a:r>
            <a:r>
              <a:rPr sz="1200" spc="-10" dirty="0">
                <a:latin typeface="Times New Roman"/>
                <a:cs typeface="Times New Roman"/>
              </a:rPr>
              <a:t>)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105"/>
              </a:spcBef>
            </a:pPr>
            <a:r>
              <a:rPr sz="1200" b="1" dirty="0">
                <a:latin typeface="Times New Roman"/>
                <a:cs typeface="Times New Roman"/>
              </a:rPr>
              <a:t>Correo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Electrónico: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  <a:hlinkClick r:id="rId16"/>
              </a:rPr>
              <a:t>Sisoerik13@hotmail.com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22427" y="2254008"/>
            <a:ext cx="6203315" cy="931544"/>
          </a:xfrm>
          <a:prstGeom prst="rect">
            <a:avLst/>
          </a:prstGeom>
          <a:ln w="25400">
            <a:solidFill>
              <a:srgbClr val="5BD078"/>
            </a:solidFill>
          </a:ln>
        </p:spPr>
        <p:txBody>
          <a:bodyPr vert="horz" wrap="square" lIns="0" tIns="41910" rIns="0" bIns="0" rtlCol="0">
            <a:spAutoFit/>
          </a:bodyPr>
          <a:lstStyle/>
          <a:p>
            <a:pPr marL="91440" marR="80645">
              <a:lnSpc>
                <a:spcPct val="100000"/>
              </a:lnSpc>
              <a:spcBef>
                <a:spcPts val="330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</a:t>
            </a:r>
            <a:r>
              <a:rPr sz="1100" b="1" spc="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este</a:t>
            </a:r>
            <a:r>
              <a:rPr sz="1100" b="1" spc="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artículo:</a:t>
            </a:r>
            <a:r>
              <a:rPr sz="1100" b="1" spc="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Erik</a:t>
            </a:r>
            <a:r>
              <a:rPr sz="1100" b="1" spc="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M.</a:t>
            </a:r>
            <a:r>
              <a:rPr sz="1100" b="1" spc="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Siso</a:t>
            </a:r>
            <a:r>
              <a:rPr sz="1100" b="1" spc="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</a:t>
            </a:r>
            <a:r>
              <a:rPr sz="1050" b="1" dirty="0">
                <a:latin typeface="Times New Roman"/>
                <a:cs typeface="Times New Roman"/>
              </a:rPr>
              <a:t>Análisis</a:t>
            </a:r>
            <a:r>
              <a:rPr sz="1050" b="1" spc="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del</a:t>
            </a:r>
            <a:r>
              <a:rPr sz="1050" b="1" spc="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Rendimiento</a:t>
            </a:r>
            <a:r>
              <a:rPr sz="1050" b="1" spc="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Académico</a:t>
            </a:r>
            <a:r>
              <a:rPr sz="1050" b="1" spc="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Estudiantes </a:t>
            </a:r>
            <a:r>
              <a:rPr sz="1050" b="1" dirty="0">
                <a:latin typeface="Times New Roman"/>
                <a:cs typeface="Times New Roman"/>
              </a:rPr>
              <a:t>Universitarios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” I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(1-</a:t>
            </a:r>
            <a:r>
              <a:rPr sz="1050" b="1" spc="-25" dirty="0">
                <a:latin typeface="Times New Roman"/>
                <a:cs typeface="Times New Roman"/>
              </a:rPr>
              <a:t>12)</a:t>
            </a:r>
            <a:endParaRPr sz="1050">
              <a:latin typeface="Times New Roman"/>
              <a:cs typeface="Times New Roman"/>
            </a:endParaRPr>
          </a:p>
          <a:p>
            <a:pPr marL="25527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2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Septiembre</a:t>
            </a:r>
            <a:r>
              <a:rPr sz="1100" b="1" spc="229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09550" algn="ctr">
              <a:lnSpc>
                <a:spcPct val="100000"/>
              </a:lnSpc>
              <a:tabLst>
                <a:tab pos="1503045" algn="l"/>
              </a:tabLst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24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Octubre</a:t>
            </a:r>
            <a:r>
              <a:rPr sz="1100" b="1" dirty="0">
                <a:latin typeface="Times New Roman"/>
                <a:cs typeface="Times New Roman"/>
              </a:rPr>
              <a:t>	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0955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2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2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04012" y="3213608"/>
            <a:ext cx="6417945" cy="51993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23495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0" dirty="0">
                <a:latin typeface="Times New Roman"/>
                <a:cs typeface="Times New Roman"/>
              </a:rPr>
              <a:t> Rendimiento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Universitarios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7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RESUMEN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Objetivo: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rendimiento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académico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Nacional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específicamente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sistemas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arquitectura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tiene </a:t>
            </a:r>
            <a:r>
              <a:rPr sz="1200" dirty="0">
                <a:latin typeface="Times New Roman"/>
                <a:cs typeface="Times New Roman"/>
              </a:rPr>
              <a:t>las metodologías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docente que dictan 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 (matemáticas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II)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promedios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notas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significancia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 notas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estudiantes; utilizando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ello las herramientas estadísticas 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brinda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factoriales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completos.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Método: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transeccional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fue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software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SPSS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(programa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estadístico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sociales).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3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69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67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estudio. </a:t>
            </a:r>
            <a:r>
              <a:rPr sz="1200" dirty="0">
                <a:latin typeface="Times New Roman"/>
                <a:cs typeface="Times New Roman"/>
              </a:rPr>
              <a:t>Resultados: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usados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experimento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lograron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evidenciar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significativos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influencia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metodología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usada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incidencia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estudiantes.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Conclusiones: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demostró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estadísticamente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utilizando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diseño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dictan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áreas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estudiadas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variabilidad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promedios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spc="-10" dirty="0">
                <a:latin typeface="Times New Roman"/>
                <a:cs typeface="Times New Roman"/>
              </a:rPr>
              <a:t>estudiantes.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Descriptores: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experimentos,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SPSS,</a:t>
            </a:r>
            <a:r>
              <a:rPr sz="1200" spc="-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Factorial.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8255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Reseña</a:t>
            </a:r>
            <a:r>
              <a:rPr sz="1200" b="1" spc="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Biográfica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dedicación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exclusiva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promoción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informática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Magister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Scientarum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Gerencia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Administrativa,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Magister </a:t>
            </a:r>
            <a:r>
              <a:rPr sz="1200" dirty="0">
                <a:latin typeface="Times New Roman"/>
                <a:cs typeface="Times New Roman"/>
              </a:rPr>
              <a:t>Scientarum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Estadísticas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Mozambique.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Actualmente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 </a:t>
            </a:r>
            <a:r>
              <a:rPr sz="1200" spc="-10" dirty="0">
                <a:latin typeface="Times New Roman"/>
                <a:cs typeface="Times New Roman"/>
              </a:rPr>
              <a:t>desempeño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cargo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director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Investigaciones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UNERG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28" name="object 28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509134" y="143573"/>
            <a:ext cx="1805305" cy="893889"/>
          </a:xfrm>
          <a:prstGeom prst="rect">
            <a:avLst/>
          </a:prstGeom>
        </p:spPr>
      </p:pic>
      <p:sp>
        <p:nvSpPr>
          <p:cNvPr id="29" name="object 2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67361" rIns="0" bIns="0" rtlCol="0">
            <a:spAutoFit/>
          </a:bodyPr>
          <a:lstStyle/>
          <a:p>
            <a:pPr marL="1397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191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30" name="Grupo 29">
            <a:extLst>
              <a:ext uri="{FF2B5EF4-FFF2-40B4-BE49-F238E27FC236}">
                <a16:creationId xmlns:a16="http://schemas.microsoft.com/office/drawing/2014/main" id="{D0FA9D23-7FE8-C372-C078-25DB9011B0AA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1" name="object 12">
              <a:extLst>
                <a:ext uri="{FF2B5EF4-FFF2-40B4-BE49-F238E27FC236}">
                  <a16:creationId xmlns:a16="http://schemas.microsoft.com/office/drawing/2014/main" id="{0228BF12-5C0C-B16F-9673-0C2C43DF8DC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5" name="object 13">
                <a:extLst>
                  <a:ext uri="{FF2B5EF4-FFF2-40B4-BE49-F238E27FC236}">
                    <a16:creationId xmlns:a16="http://schemas.microsoft.com/office/drawing/2014/main" id="{6C87AA18-9199-3462-3E83-5570690A5241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6" name="object 14">
                <a:extLst>
                  <a:ext uri="{FF2B5EF4-FFF2-40B4-BE49-F238E27FC236}">
                    <a16:creationId xmlns:a16="http://schemas.microsoft.com/office/drawing/2014/main" id="{73ABCE56-7494-46B6-0B73-1FA4CDEB76BB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7" name="object 15">
                <a:extLst>
                  <a:ext uri="{FF2B5EF4-FFF2-40B4-BE49-F238E27FC236}">
                    <a16:creationId xmlns:a16="http://schemas.microsoft.com/office/drawing/2014/main" id="{4DBFD912-F09A-1875-5D3D-70FB1FC2C425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8" name="object 16">
                <a:extLst>
                  <a:ext uri="{FF2B5EF4-FFF2-40B4-BE49-F238E27FC236}">
                    <a16:creationId xmlns:a16="http://schemas.microsoft.com/office/drawing/2014/main" id="{F64E7B11-9C74-0184-A11B-2575A1A9AEFF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2" name="object 16">
              <a:extLst>
                <a:ext uri="{FF2B5EF4-FFF2-40B4-BE49-F238E27FC236}">
                  <a16:creationId xmlns:a16="http://schemas.microsoft.com/office/drawing/2014/main" id="{10F0FE9D-DFBE-3FD3-37A7-457479F286A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3" name="object 25">
              <a:extLst>
                <a:ext uri="{FF2B5EF4-FFF2-40B4-BE49-F238E27FC236}">
                  <a16:creationId xmlns:a16="http://schemas.microsoft.com/office/drawing/2014/main" id="{CD667E6A-F843-6263-9A50-E1C4F43AE74B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4" name="object 31">
              <a:extLst>
                <a:ext uri="{FF2B5EF4-FFF2-40B4-BE49-F238E27FC236}">
                  <a16:creationId xmlns:a16="http://schemas.microsoft.com/office/drawing/2014/main" id="{1C2728E3-AD52-EDAA-199E-FBA641D52FBD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234695"/>
            <a:ext cx="6228715" cy="2131060"/>
            <a:chOff x="320929" y="234695"/>
            <a:chExt cx="6228715" cy="213106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056"/>
              <a:ext cx="6203315" cy="831215"/>
            </a:xfrm>
            <a:custGeom>
              <a:avLst/>
              <a:gdLst/>
              <a:ahLst/>
              <a:cxnLst/>
              <a:rect l="l" t="t" r="r" b="b"/>
              <a:pathLst>
                <a:path w="6203315" h="831214">
                  <a:moveTo>
                    <a:pt x="6202934" y="0"/>
                  </a:moveTo>
                  <a:lnTo>
                    <a:pt x="0" y="0"/>
                  </a:lnTo>
                  <a:lnTo>
                    <a:pt x="0" y="830999"/>
                  </a:lnTo>
                  <a:lnTo>
                    <a:pt x="6202934" y="830999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056"/>
              <a:ext cx="6203315" cy="831215"/>
            </a:xfrm>
            <a:custGeom>
              <a:avLst/>
              <a:gdLst/>
              <a:ahLst/>
              <a:cxnLst/>
              <a:rect l="l" t="t" r="r" b="b"/>
              <a:pathLst>
                <a:path w="6203315" h="831214">
                  <a:moveTo>
                    <a:pt x="0" y="830999"/>
                  </a:moveTo>
                  <a:lnTo>
                    <a:pt x="6202934" y="830999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830999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3376295" y="2128858"/>
            <a:ext cx="118745" cy="1689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310"/>
              </a:lnSpc>
            </a:pPr>
            <a:r>
              <a:rPr sz="1200" spc="-60" dirty="0">
                <a:latin typeface="Times New Roman"/>
                <a:cs typeface="Times New Roman"/>
              </a:rPr>
              <a:t>m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320929" y="143573"/>
            <a:ext cx="6228715" cy="2947035"/>
            <a:chOff x="320929" y="143573"/>
            <a:chExt cx="6228715" cy="2947035"/>
          </a:xfrm>
        </p:grpSpPr>
        <p:sp>
          <p:nvSpPr>
            <p:cNvPr id="30" name="object 30"/>
            <p:cNvSpPr/>
            <p:nvPr/>
          </p:nvSpPr>
          <p:spPr>
            <a:xfrm>
              <a:off x="333629" y="2123732"/>
              <a:ext cx="6203315" cy="954405"/>
            </a:xfrm>
            <a:custGeom>
              <a:avLst/>
              <a:gdLst/>
              <a:ahLst/>
              <a:cxnLst/>
              <a:rect l="l" t="t" r="r" b="b"/>
              <a:pathLst>
                <a:path w="6203315" h="954405">
                  <a:moveTo>
                    <a:pt x="6202934" y="0"/>
                  </a:moveTo>
                  <a:lnTo>
                    <a:pt x="0" y="0"/>
                  </a:lnTo>
                  <a:lnTo>
                    <a:pt x="0" y="954112"/>
                  </a:lnTo>
                  <a:lnTo>
                    <a:pt x="6202934" y="954112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33629" y="2123732"/>
              <a:ext cx="6203315" cy="954405"/>
            </a:xfrm>
            <a:custGeom>
              <a:avLst/>
              <a:gdLst/>
              <a:ahLst/>
              <a:cxnLst/>
              <a:rect l="l" t="t" r="r" b="b"/>
              <a:pathLst>
                <a:path w="6203315" h="954405">
                  <a:moveTo>
                    <a:pt x="0" y="954112"/>
                  </a:moveTo>
                  <a:lnTo>
                    <a:pt x="6202934" y="954112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54112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509134" y="143573"/>
              <a:ext cx="1805305" cy="893889"/>
            </a:xfrm>
            <a:prstGeom prst="rect">
              <a:avLst/>
            </a:prstGeom>
          </p:spPr>
        </p:pic>
      </p:grpSp>
      <p:sp>
        <p:nvSpPr>
          <p:cNvPr id="33" name="object 33"/>
          <p:cNvSpPr txBox="1"/>
          <p:nvPr/>
        </p:nvSpPr>
        <p:spPr>
          <a:xfrm>
            <a:off x="192125" y="1550923"/>
            <a:ext cx="6416040" cy="67163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0485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Erik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Siso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Navarro</a:t>
            </a:r>
            <a:endParaRPr sz="1200">
              <a:latin typeface="Times New Roman"/>
              <a:cs typeface="Times New Roman"/>
            </a:endParaRPr>
          </a:p>
          <a:p>
            <a:pPr marL="71755"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Plains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Venezuela)</a:t>
            </a:r>
            <a:endParaRPr sz="1200">
              <a:latin typeface="Times New Roman"/>
              <a:cs typeface="Times New Roman"/>
            </a:endParaRPr>
          </a:p>
          <a:p>
            <a:pPr marL="70485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Email: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  <a:hlinkClick r:id="rId17"/>
              </a:rPr>
              <a:t>Sisoerik13@hotmail.com</a:t>
            </a:r>
            <a:endParaRPr sz="1200">
              <a:latin typeface="Times New Roman"/>
              <a:cs typeface="Times New Roman"/>
            </a:endParaRPr>
          </a:p>
          <a:p>
            <a:pPr marL="233045" marR="152400">
              <a:lnSpc>
                <a:spcPct val="100000"/>
              </a:lnSpc>
              <a:spcBef>
                <a:spcPts val="420"/>
              </a:spcBef>
            </a:pPr>
            <a:r>
              <a:rPr sz="1100" b="1" dirty="0">
                <a:latin typeface="Times New Roman"/>
                <a:cs typeface="Times New Roman"/>
              </a:rPr>
              <a:t>How</a:t>
            </a:r>
            <a:r>
              <a:rPr sz="1100" b="1" spc="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cite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this</a:t>
            </a:r>
            <a:r>
              <a:rPr sz="1100" b="1" spc="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article:</a:t>
            </a:r>
            <a:r>
              <a:rPr sz="1100" b="1" spc="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Erik</a:t>
            </a:r>
            <a:r>
              <a:rPr sz="1100" b="1" spc="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M.</a:t>
            </a:r>
            <a:r>
              <a:rPr sz="1100" b="1" spc="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Siso</a:t>
            </a:r>
            <a:r>
              <a:rPr sz="1100" b="1" spc="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“Analysis</a:t>
            </a:r>
            <a:r>
              <a:rPr sz="1100" b="1" spc="9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9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Academic</a:t>
            </a:r>
            <a:r>
              <a:rPr sz="1100" b="1" spc="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Performance</a:t>
            </a:r>
            <a:r>
              <a:rPr sz="1100" b="1" spc="9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9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University Students”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</a:t>
            </a:r>
            <a:r>
              <a:rPr sz="1100" b="1" spc="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(1-</a:t>
            </a:r>
            <a:r>
              <a:rPr sz="1100" b="1" spc="-25" dirty="0">
                <a:latin typeface="Times New Roman"/>
                <a:cs typeface="Times New Roman"/>
              </a:rPr>
              <a:t>12)</a:t>
            </a:r>
            <a:endParaRPr sz="1100">
              <a:latin typeface="Times New Roman"/>
              <a:cs typeface="Times New Roman"/>
            </a:endParaRPr>
          </a:p>
          <a:p>
            <a:pPr marL="267779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September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68986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64731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15"/>
              </a:spcBef>
            </a:pPr>
            <a:endParaRPr sz="1100">
              <a:latin typeface="Times New Roman"/>
              <a:cs typeface="Times New Roman"/>
            </a:endParaRPr>
          </a:p>
          <a:p>
            <a:pPr marL="104139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Analysis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the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Academic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Performance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University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Students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69"/>
              </a:spcBef>
            </a:pPr>
            <a:endParaRPr sz="1200">
              <a:latin typeface="Times New Roman"/>
              <a:cs typeface="Times New Roman"/>
            </a:endParaRPr>
          </a:p>
          <a:p>
            <a:pPr marR="77470"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ABSTRACT</a:t>
            </a:r>
            <a:endParaRPr sz="1200">
              <a:latin typeface="Times New Roman"/>
              <a:cs typeface="Times New Roman"/>
            </a:endParaRPr>
          </a:p>
          <a:p>
            <a:pPr marL="20955" marR="12700" algn="just">
              <a:lnSpc>
                <a:spcPct val="100000"/>
              </a:lnSpc>
              <a:spcBef>
                <a:spcPts val="1345"/>
              </a:spcBef>
            </a:pPr>
            <a:r>
              <a:rPr sz="1200" dirty="0">
                <a:latin typeface="Times New Roman"/>
                <a:cs typeface="Times New Roman"/>
              </a:rPr>
              <a:t>Objective: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analyze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academic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performance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Romulo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National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 Central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Plains,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specifically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 areas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 systems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engineering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civil </a:t>
            </a:r>
            <a:r>
              <a:rPr sz="1200" dirty="0">
                <a:latin typeface="Times New Roman"/>
                <a:cs typeface="Times New Roman"/>
              </a:rPr>
              <a:t>engineering,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architecture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technology,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intended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know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effect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methodologies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dictate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unit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(mathematics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II)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average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their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turn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significance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different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engineering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have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students'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grades;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using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statistical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tools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provided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by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design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through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full </a:t>
            </a:r>
            <a:r>
              <a:rPr sz="1200" dirty="0">
                <a:latin typeface="Times New Roman"/>
                <a:cs typeface="Times New Roman"/>
              </a:rPr>
              <a:t>factorial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models. Method: The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 design was field, the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non-experimental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transectional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design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analysis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through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SPSS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software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(statistical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sciences).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Taking </a:t>
            </a:r>
            <a:r>
              <a:rPr sz="1200" dirty="0">
                <a:latin typeface="Times New Roman"/>
                <a:cs typeface="Times New Roman"/>
              </a:rPr>
              <a:t>into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account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 teachers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each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69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Systems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 67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Engineering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for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Results: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comparison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between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design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were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able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show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significant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terms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influence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methodology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used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by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mathematics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incidence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grades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students. </a:t>
            </a:r>
            <a:r>
              <a:rPr sz="1200" dirty="0">
                <a:latin typeface="Times New Roman"/>
                <a:cs typeface="Times New Roman"/>
              </a:rPr>
              <a:t>Conclusions: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showed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statistically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using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analysis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design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different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dictate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Mathematics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unit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studied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Rómulo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University,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variability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averages.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20955" algn="just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Descriptor</a:t>
            </a:r>
            <a:r>
              <a:rPr sz="1200" dirty="0">
                <a:latin typeface="Times New Roman"/>
                <a:cs typeface="Times New Roman"/>
              </a:rPr>
              <a:t>s: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Design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experiments,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SPSS,</a:t>
            </a:r>
            <a:r>
              <a:rPr sz="1200" spc="-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Factorial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Design.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3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Review:</a:t>
            </a:r>
            <a:r>
              <a:rPr sz="1200" b="1" spc="3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Full-</a:t>
            </a:r>
            <a:r>
              <a:rPr sz="1200" dirty="0">
                <a:latin typeface="Times New Roman"/>
                <a:cs typeface="Times New Roman"/>
              </a:rPr>
              <a:t>time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professor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systems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engineering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1st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promotion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computer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engineering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Magister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Scientarum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Management,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Magister </a:t>
            </a:r>
            <a:r>
              <a:rPr sz="1200" dirty="0">
                <a:latin typeface="Times New Roman"/>
                <a:cs typeface="Times New Roman"/>
              </a:rPr>
              <a:t>Scientarum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Statistics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Pedagogical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Mozambique.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Currently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work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under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position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Systems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Engineering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Area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67361" rIns="0" bIns="0" rtlCol="0">
            <a:spAutoFit/>
          </a:bodyPr>
          <a:lstStyle/>
          <a:p>
            <a:pPr marL="1397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192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35" name="Grupo 34">
            <a:extLst>
              <a:ext uri="{FF2B5EF4-FFF2-40B4-BE49-F238E27FC236}">
                <a16:creationId xmlns:a16="http://schemas.microsoft.com/office/drawing/2014/main" id="{6E83FA2B-847F-2BC4-7D5C-87E86AC17166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6" name="object 12">
              <a:extLst>
                <a:ext uri="{FF2B5EF4-FFF2-40B4-BE49-F238E27FC236}">
                  <a16:creationId xmlns:a16="http://schemas.microsoft.com/office/drawing/2014/main" id="{3B10BB5D-0A61-3D13-6E6B-EA868346E87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40" name="object 13">
                <a:extLst>
                  <a:ext uri="{FF2B5EF4-FFF2-40B4-BE49-F238E27FC236}">
                    <a16:creationId xmlns:a16="http://schemas.microsoft.com/office/drawing/2014/main" id="{91A9FA07-BFF2-4A16-AE6F-6A1DE361E081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41" name="object 14">
                <a:extLst>
                  <a:ext uri="{FF2B5EF4-FFF2-40B4-BE49-F238E27FC236}">
                    <a16:creationId xmlns:a16="http://schemas.microsoft.com/office/drawing/2014/main" id="{8390A5FF-7A2D-8F5D-55FA-A3EA01091DD8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2" name="object 15">
                <a:extLst>
                  <a:ext uri="{FF2B5EF4-FFF2-40B4-BE49-F238E27FC236}">
                    <a16:creationId xmlns:a16="http://schemas.microsoft.com/office/drawing/2014/main" id="{A6875E2E-E6AA-37F5-F677-350D519B7C5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3" name="object 16">
                <a:extLst>
                  <a:ext uri="{FF2B5EF4-FFF2-40B4-BE49-F238E27FC236}">
                    <a16:creationId xmlns:a16="http://schemas.microsoft.com/office/drawing/2014/main" id="{A7F24B45-86AB-66B3-7A86-B8774092AAB0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7" name="object 16">
              <a:extLst>
                <a:ext uri="{FF2B5EF4-FFF2-40B4-BE49-F238E27FC236}">
                  <a16:creationId xmlns:a16="http://schemas.microsoft.com/office/drawing/2014/main" id="{9DCC53F1-72DE-2660-3204-EAF88F99397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8" name="object 25">
              <a:extLst>
                <a:ext uri="{FF2B5EF4-FFF2-40B4-BE49-F238E27FC236}">
                  <a16:creationId xmlns:a16="http://schemas.microsoft.com/office/drawing/2014/main" id="{EDD882FB-9EB3-7B55-1A8C-EC9E3B89B56D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9" name="object 31">
              <a:extLst>
                <a:ext uri="{FF2B5EF4-FFF2-40B4-BE49-F238E27FC236}">
                  <a16:creationId xmlns:a16="http://schemas.microsoft.com/office/drawing/2014/main" id="{1AF9805C-4DA0-7671-F827-730625BD8A43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46190" cy="696658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0104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INTRODUCCIÓN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factoriales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ampliamente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utilizados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intervienen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varios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respuesta.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casos </a:t>
            </a:r>
            <a:r>
              <a:rPr sz="1200" dirty="0">
                <a:latin typeface="Times New Roman"/>
                <a:cs typeface="Times New Roman"/>
              </a:rPr>
              <a:t>especiales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factorial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ampliamente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práctico.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ocurre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dos </a:t>
            </a:r>
            <a:r>
              <a:rPr sz="1200" dirty="0">
                <a:latin typeface="Times New Roman"/>
                <a:cs typeface="Times New Roman"/>
              </a:rPr>
              <a:t>niveles.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cuantitativos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sería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temperatura </a:t>
            </a:r>
            <a:r>
              <a:rPr sz="1200" dirty="0">
                <a:latin typeface="Times New Roman"/>
                <a:cs typeface="Times New Roman"/>
              </a:rPr>
              <a:t>presión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tiempo.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sería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máquinas,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dos </a:t>
            </a:r>
            <a:r>
              <a:rPr sz="1200" dirty="0">
                <a:latin typeface="Times New Roman"/>
                <a:cs typeface="Times New Roman"/>
              </a:rPr>
              <a:t>operadores,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"superior"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"inferior"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quizás,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ausencia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presencia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sustancia.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incluye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Universidad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(Matemáticas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II)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 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definitiva.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permitirá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caracterización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rendimiento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soporte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estadístico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robusto,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obtiene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spc="-10" dirty="0">
                <a:latin typeface="Times New Roman"/>
                <a:cs typeface="Times New Roman"/>
              </a:rPr>
              <a:t>experimentos.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MÉTODOS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660"/>
              </a:spcBef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pruebas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determinado.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diseñado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prueba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inducen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deliberados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 variables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entrada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causas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salida.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Existen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utilizados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factorial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2k,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3k,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completo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otros.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notación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letra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“k”, </a:t>
            </a:r>
            <a:r>
              <a:rPr sz="1200" dirty="0">
                <a:latin typeface="Times New Roman"/>
                <a:cs typeface="Times New Roman"/>
              </a:rPr>
              <a:t>representa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cantidad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(variables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explicativas)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inmersas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base </a:t>
            </a:r>
            <a:r>
              <a:rPr sz="1200" dirty="0">
                <a:latin typeface="Times New Roman"/>
                <a:cs typeface="Times New Roman"/>
              </a:rPr>
              <a:t>representa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cantidad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x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x......x 2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=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2kse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contemplan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cuales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 cuantitativo,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mencionó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numeral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anterior.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así,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réplica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completa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factorial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recopilen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x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x......x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= </a:t>
            </a:r>
            <a:r>
              <a:rPr sz="1200" dirty="0">
                <a:latin typeface="Times New Roman"/>
                <a:cs typeface="Times New Roman"/>
              </a:rPr>
              <a:t>2k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observaciones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2k.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segundo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k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uno,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conocido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factorial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3k.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2k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particularmente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útil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fases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probable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haya </a:t>
            </a:r>
            <a:r>
              <a:rPr sz="1200" dirty="0">
                <a:latin typeface="Times New Roman"/>
                <a:cs typeface="Times New Roman"/>
              </a:rPr>
              <a:t>muchos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 por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investigar.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09134" y="143573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658492" y="8256658"/>
            <a:ext cx="360997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63345" marR="5080" indent="-135064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Rendimiento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 </a:t>
            </a:r>
            <a:r>
              <a:rPr sz="1200" b="1" spc="-10" dirty="0">
                <a:latin typeface="Times New Roman"/>
                <a:cs typeface="Times New Roman"/>
              </a:rPr>
              <a:t>Estudiantes Universitarios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403475" y="8754397"/>
            <a:ext cx="207898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Erik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Siso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Navarro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67361" rIns="0" bIns="0" rtlCol="0">
            <a:spAutoFit/>
          </a:bodyPr>
          <a:lstStyle/>
          <a:p>
            <a:pPr marL="12065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193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8A6B4C43-C8EF-3014-56BB-AED3B09F6097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47736711-FE2F-0E86-537A-8A655273214A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75635494-E8D7-8F54-E554-9EC454DF6FA7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446AE591-A503-F0F9-B35C-A7B037705A7C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D75A4975-05DB-8EA2-3EED-062AD09397D0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2FCF6578-F9AA-472D-E34B-9EBAF47714A4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9875A2D2-DAC3-DEE4-3E3E-D583EF3E76FD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43D57BA3-7F02-F2C3-951E-8647DB60DBE8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30118A74-6CD0-B982-EE76-DFD37394F987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57750" y="251586"/>
              <a:ext cx="2214626" cy="788289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381115" cy="67424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596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8460" marR="635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conlleva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corridas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estudiarse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diseño </a:t>
            </a:r>
            <a:r>
              <a:rPr sz="1200" dirty="0">
                <a:latin typeface="Times New Roman"/>
                <a:cs typeface="Times New Roman"/>
              </a:rPr>
              <a:t>factorial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completo,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suponerse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aproximadamente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lineal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intervalo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elegidos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factores.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confiar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arroja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spc="-10" dirty="0">
                <a:latin typeface="Times New Roman"/>
                <a:cs typeface="Times New Roman"/>
              </a:rPr>
              <a:t>siguiente:</a:t>
            </a:r>
            <a:endParaRPr sz="1200">
              <a:latin typeface="Times New Roman"/>
              <a:cs typeface="Times New Roman"/>
            </a:endParaRPr>
          </a:p>
          <a:p>
            <a:pPr marL="168910" indent="-156210">
              <a:lnSpc>
                <a:spcPct val="100000"/>
              </a:lnSpc>
              <a:buAutoNum type="alphaLcParenR"/>
              <a:tabLst>
                <a:tab pos="168910" algn="l"/>
              </a:tabLst>
            </a:pPr>
            <a:r>
              <a:rPr sz="1200" dirty="0">
                <a:latin typeface="Times New Roman"/>
                <a:cs typeface="Times New Roman"/>
              </a:rPr>
              <a:t>Los factores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fijos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aleatorios</a:t>
            </a:r>
            <a:endParaRPr sz="1200">
              <a:latin typeface="Times New Roman"/>
              <a:cs typeface="Times New Roman"/>
            </a:endParaRPr>
          </a:p>
          <a:p>
            <a:pPr marL="176530" indent="-163830">
              <a:lnSpc>
                <a:spcPct val="100000"/>
              </a:lnSpc>
              <a:spcBef>
                <a:spcPts val="5"/>
              </a:spcBef>
              <a:buAutoNum type="alphaLcParenR"/>
              <a:tabLst>
                <a:tab pos="176530" algn="l"/>
              </a:tabLst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completamente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aleatorios</a:t>
            </a:r>
            <a:endParaRPr sz="1200">
              <a:latin typeface="Times New Roman"/>
              <a:cs typeface="Times New Roman"/>
            </a:endParaRPr>
          </a:p>
          <a:p>
            <a:pPr marL="168910" indent="-156210">
              <a:lnSpc>
                <a:spcPct val="100000"/>
              </a:lnSpc>
              <a:buAutoNum type="alphaLcParenR"/>
              <a:tabLst>
                <a:tab pos="168910" algn="l"/>
              </a:tabLst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satisface 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suposición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usual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normalidad</a:t>
            </a:r>
            <a:endParaRPr sz="1200">
              <a:latin typeface="Times New Roman"/>
              <a:cs typeface="Times New Roman"/>
            </a:endParaRPr>
          </a:p>
          <a:p>
            <a:pPr marL="375285" marR="9525" indent="-363220" algn="just">
              <a:lnSpc>
                <a:spcPct val="100000"/>
              </a:lnSpc>
              <a:spcBef>
                <a:spcPts val="790"/>
              </a:spcBef>
            </a:pP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explicará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numerales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través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problema: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rendimiento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catalogada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“Exigente” </a:t>
            </a:r>
            <a:r>
              <a:rPr sz="1200" dirty="0">
                <a:latin typeface="Times New Roman"/>
                <a:cs typeface="Times New Roman"/>
              </a:rPr>
              <a:t>(Matemáticas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II)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inscrito 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efecto </a:t>
            </a:r>
            <a:r>
              <a:rPr sz="1200" dirty="0">
                <a:latin typeface="Times New Roman"/>
                <a:cs typeface="Times New Roman"/>
              </a:rPr>
              <a:t>producido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metodologías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empleadas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docentes.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escogió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cuatro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semestres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dictado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unidad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(Periodos: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2018-2,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2019-</a:t>
            </a:r>
            <a:r>
              <a:rPr sz="1200" dirty="0">
                <a:latin typeface="Times New Roman"/>
                <a:cs typeface="Times New Roman"/>
              </a:rPr>
              <a:t>1,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2019-</a:t>
            </a:r>
            <a:r>
              <a:rPr sz="1200" spc="-25" dirty="0">
                <a:latin typeface="Times New Roman"/>
                <a:cs typeface="Times New Roman"/>
              </a:rPr>
              <a:t>2, </a:t>
            </a:r>
            <a:r>
              <a:rPr sz="1200" spc="-10" dirty="0">
                <a:latin typeface="Times New Roman"/>
                <a:cs typeface="Times New Roman"/>
              </a:rPr>
              <a:t>2020-</a:t>
            </a:r>
            <a:r>
              <a:rPr sz="1200" dirty="0">
                <a:latin typeface="Times New Roman"/>
                <a:cs typeface="Times New Roman"/>
              </a:rPr>
              <a:t>1)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cuatro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dígitos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electivo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dígito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cohorte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semestre.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colaboración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oficina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coordinación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dictaban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ventana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teniendo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total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36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registrados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segmentar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condicionó </a:t>
            </a:r>
            <a:r>
              <a:rPr sz="1200" dirty="0">
                <a:latin typeface="Times New Roman"/>
                <a:cs typeface="Times New Roman"/>
              </a:rPr>
              <a:t>que por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debería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periodos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encontró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varios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habían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dictado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asignatura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matemáticas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periodos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estos </a:t>
            </a:r>
            <a:r>
              <a:rPr sz="1200" dirty="0">
                <a:latin typeface="Times New Roman"/>
                <a:cs typeface="Times New Roman"/>
              </a:rPr>
              <a:t>profesores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perturbación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después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quedaron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cumplen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mencionada.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indagar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enumeró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hasta </a:t>
            </a:r>
            <a:r>
              <a:rPr sz="1200" dirty="0">
                <a:latin typeface="Times New Roman"/>
                <a:cs typeface="Times New Roman"/>
              </a:rPr>
              <a:t>20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lista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definitiva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continuó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generador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números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aleatorios.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Teniendo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(profesor)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ya </a:t>
            </a:r>
            <a:r>
              <a:rPr sz="1200" dirty="0">
                <a:latin typeface="Times New Roman"/>
                <a:cs typeface="Times New Roman"/>
              </a:rPr>
              <a:t>identificado,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indagó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listados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existentes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calificaciones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registrados: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códigos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(Generado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Dace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inscripción),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nombre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apellido,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académico,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promedio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notas,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unidades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curriculares </a:t>
            </a:r>
            <a:r>
              <a:rPr sz="1200" dirty="0">
                <a:latin typeface="Times New Roman"/>
                <a:cs typeface="Times New Roman"/>
              </a:rPr>
              <a:t>aprobadas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reprobadas,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promedio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semestre;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teniendo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identificado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conociendo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matriculados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empezó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658492" y="8256658"/>
            <a:ext cx="360997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63345" marR="5080" indent="-135064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Rendimiento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 </a:t>
            </a:r>
            <a:r>
              <a:rPr sz="1200" b="1" spc="-10" dirty="0">
                <a:latin typeface="Times New Roman"/>
                <a:cs typeface="Times New Roman"/>
              </a:rPr>
              <a:t>Estudiantes Universitarios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403475" y="8754397"/>
            <a:ext cx="207898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Erik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Siso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Navarro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67361" rIns="0" bIns="0" rtlCol="0">
            <a:spAutoFit/>
          </a:bodyPr>
          <a:lstStyle/>
          <a:p>
            <a:pPr marL="12065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194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2A7D284F-F0FD-71B3-A80D-AE026FEC61BD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697EB4BA-56D0-62FE-1932-D9D280B1797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A28AC35B-3348-A022-72B8-2F1A16430D0F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7E94B09F-F24D-CF28-D2EB-90FD70D82B9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768F1B8C-6E7C-B02C-65DD-217622C58BB0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E4E5E47F-7F84-72FB-C573-F0DC89F61F2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17B23D94-FAFF-FD1E-5E51-64D5940CFAF9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26BCFA57-F705-F335-66FF-51D7FBC6C765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837577B1-9A31-DBB4-E758-31FB0D78F8DB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265112" y="2995929"/>
          <a:ext cx="6171564" cy="13881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563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58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867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3601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6332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6332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17195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FACULTAD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158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49225">
                        <a:lnSpc>
                          <a:spcPts val="1395"/>
                        </a:lnSpc>
                      </a:pPr>
                      <a:r>
                        <a:rPr sz="12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INGENIERIA</a:t>
                      </a:r>
                      <a:r>
                        <a:rPr sz="12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</a:t>
                      </a:r>
                      <a:r>
                        <a:rPr sz="12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SISTEMAS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ts val="1395"/>
                        </a:lnSpc>
                      </a:pPr>
                      <a:r>
                        <a:rPr sz="12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INGENIERIA</a:t>
                      </a:r>
                      <a:r>
                        <a:rPr sz="1200" b="1" spc="-4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CIVIL,</a:t>
                      </a:r>
                      <a:r>
                        <a:rPr sz="12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ARQUITECTURA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2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Y</a:t>
                      </a:r>
                      <a:r>
                        <a:rPr sz="12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TECNOLOGIA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5580">
                <a:tc gridSpan="2">
                  <a:txBody>
                    <a:bodyPr/>
                    <a:lstStyle/>
                    <a:p>
                      <a:pPr algn="ctr">
                        <a:lnSpc>
                          <a:spcPts val="1395"/>
                        </a:lnSpc>
                      </a:pPr>
                      <a:r>
                        <a:rPr sz="12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SEXO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5"/>
                        </a:lnSpc>
                      </a:pPr>
                      <a:r>
                        <a:rPr sz="1200" spc="-50" dirty="0">
                          <a:latin typeface="Calibri"/>
                          <a:cs typeface="Calibri"/>
                        </a:rPr>
                        <a:t>F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1395"/>
                        </a:lnSpc>
                      </a:pPr>
                      <a:r>
                        <a:rPr sz="1200" spc="-50" dirty="0">
                          <a:latin typeface="Calibri"/>
                          <a:cs typeface="Calibri"/>
                        </a:rPr>
                        <a:t>M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5"/>
                        </a:lnSpc>
                      </a:pPr>
                      <a:r>
                        <a:rPr sz="1200" spc="-50" dirty="0">
                          <a:latin typeface="Calibri"/>
                          <a:cs typeface="Calibri"/>
                        </a:rPr>
                        <a:t>F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5"/>
                        </a:lnSpc>
                      </a:pPr>
                      <a:r>
                        <a:rPr sz="1200" spc="-50" dirty="0">
                          <a:latin typeface="Calibri"/>
                          <a:cs typeface="Calibri"/>
                        </a:rPr>
                        <a:t>M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5580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64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L="83185">
                        <a:lnSpc>
                          <a:spcPct val="100000"/>
                        </a:lnSpc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DOCENTE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81915" marB="0" vert="vert27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5"/>
                        </a:lnSpc>
                      </a:pPr>
                      <a:r>
                        <a:rPr sz="1200" spc="-50" dirty="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1395"/>
                        </a:lnSpc>
                      </a:pPr>
                      <a:r>
                        <a:rPr sz="1200" spc="-25" dirty="0">
                          <a:latin typeface="Calibri"/>
                          <a:cs typeface="Calibri"/>
                        </a:rPr>
                        <a:t>12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5"/>
                        </a:lnSpc>
                      </a:pPr>
                      <a:r>
                        <a:rPr sz="1200" spc="-50" dirty="0">
                          <a:latin typeface="Calibri"/>
                          <a:cs typeface="Calibri"/>
                        </a:rPr>
                        <a:t>9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5"/>
                        </a:lnSpc>
                      </a:pPr>
                      <a:r>
                        <a:rPr sz="1200" spc="-25" dirty="0">
                          <a:latin typeface="Calibri"/>
                          <a:cs typeface="Calibri"/>
                        </a:rPr>
                        <a:t>12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95"/>
                        </a:lnSpc>
                      </a:pPr>
                      <a:r>
                        <a:rPr sz="1200" spc="-25" dirty="0">
                          <a:latin typeface="Calibri"/>
                          <a:cs typeface="Calibri"/>
                        </a:rPr>
                        <a:t>15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558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1915" marB="0" vert="vert27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1400"/>
                        </a:lnSpc>
                      </a:pPr>
                      <a:r>
                        <a:rPr sz="1200" spc="-50" dirty="0">
                          <a:latin typeface="Calibri"/>
                          <a:cs typeface="Calibri"/>
                        </a:rPr>
                        <a:t>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</a:pPr>
                      <a:r>
                        <a:rPr sz="1200" spc="-25" dirty="0">
                          <a:latin typeface="Calibri"/>
                          <a:cs typeface="Calibri"/>
                        </a:rPr>
                        <a:t>11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</a:pPr>
                      <a:r>
                        <a:rPr sz="1200" spc="-50" dirty="0">
                          <a:latin typeface="Calibri"/>
                          <a:cs typeface="Calibri"/>
                        </a:rPr>
                        <a:t>8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</a:pPr>
                      <a:r>
                        <a:rPr sz="1200" spc="-25" dirty="0">
                          <a:latin typeface="Calibri"/>
                          <a:cs typeface="Calibri"/>
                        </a:rPr>
                        <a:t>14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400"/>
                        </a:lnSpc>
                      </a:pPr>
                      <a:r>
                        <a:rPr sz="1200" spc="-50" dirty="0">
                          <a:latin typeface="Calibri"/>
                          <a:cs typeface="Calibri"/>
                        </a:rPr>
                        <a:t>8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41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81915" marB="0" vert="vert27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</a:pPr>
                      <a:r>
                        <a:rPr sz="1200" spc="-50" dirty="0">
                          <a:latin typeface="Calibri"/>
                          <a:cs typeface="Calibri"/>
                        </a:rPr>
                        <a:t>3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1400"/>
                        </a:lnSpc>
                      </a:pPr>
                      <a:r>
                        <a:rPr sz="1200" spc="-25" dirty="0">
                          <a:latin typeface="Calibri"/>
                          <a:cs typeface="Calibri"/>
                        </a:rPr>
                        <a:t>16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ts val="1400"/>
                        </a:lnSpc>
                      </a:pPr>
                      <a:r>
                        <a:rPr sz="1200" spc="-25" dirty="0">
                          <a:latin typeface="Calibri"/>
                          <a:cs typeface="Calibri"/>
                        </a:rPr>
                        <a:t>13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400"/>
                        </a:lnSpc>
                      </a:pPr>
                      <a:r>
                        <a:rPr sz="1200" spc="-50" dirty="0">
                          <a:latin typeface="Calibri"/>
                          <a:cs typeface="Calibri"/>
                        </a:rPr>
                        <a:t>7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400"/>
                        </a:lnSpc>
                      </a:pPr>
                      <a:r>
                        <a:rPr sz="1200" spc="-25" dirty="0">
                          <a:latin typeface="Calibri"/>
                          <a:cs typeface="Calibri"/>
                        </a:rPr>
                        <a:t>11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7" name="object 17"/>
          <p:cNvSpPr txBox="1"/>
          <p:nvPr/>
        </p:nvSpPr>
        <p:spPr>
          <a:xfrm>
            <a:off x="221691" y="1068451"/>
            <a:ext cx="6413500" cy="18954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6835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8460" marR="5080" indent="-365760">
              <a:lnSpc>
                <a:spcPct val="100000"/>
              </a:lnSpc>
              <a:spcBef>
                <a:spcPts val="760"/>
              </a:spcBef>
            </a:pPr>
            <a:r>
              <a:rPr sz="1200" dirty="0">
                <a:latin typeface="Times New Roman"/>
                <a:cs typeface="Times New Roman"/>
              </a:rPr>
              <a:t>agrupándolos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instancia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luego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enumerándolos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seleccionar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 aleatoriedad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posible.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00">
              <a:latin typeface="Times New Roman"/>
              <a:cs typeface="Times New Roman"/>
            </a:endParaRPr>
          </a:p>
          <a:p>
            <a:pPr marL="2540" algn="ctr">
              <a:lnSpc>
                <a:spcPct val="100000"/>
              </a:lnSpc>
              <a:spcBef>
                <a:spcPts val="5"/>
              </a:spcBef>
            </a:pPr>
            <a:r>
              <a:rPr sz="1200" b="1" spc="-10" dirty="0">
                <a:latin typeface="Times New Roman"/>
                <a:cs typeface="Times New Roman"/>
              </a:rPr>
              <a:t>RESULTADOS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continuación,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distribución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estudiantes: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1200">
              <a:latin typeface="Times New Roman"/>
              <a:cs typeface="Times New Roman"/>
            </a:endParaRPr>
          </a:p>
          <a:p>
            <a:pPr marL="68580">
              <a:lnSpc>
                <a:spcPct val="100000"/>
              </a:lnSpc>
              <a:spcBef>
                <a:spcPts val="5"/>
              </a:spcBef>
            </a:pPr>
            <a:r>
              <a:rPr sz="1200" spc="-10" dirty="0">
                <a:latin typeface="Times New Roman"/>
                <a:cs typeface="Times New Roman"/>
              </a:rPr>
              <a:t>Tabla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1: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Distribución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Sexo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193027" y="5491098"/>
          <a:ext cx="6445883" cy="23285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293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363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35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6489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858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858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58775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635" algn="ctr">
                        <a:lnSpc>
                          <a:spcPct val="100000"/>
                        </a:lnSpc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FACULTAD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4604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56210">
                        <a:lnSpc>
                          <a:spcPts val="1285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INGENIERIA</a:t>
                      </a:r>
                      <a:r>
                        <a:rPr sz="1100" b="1" spc="-5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SISTEMAS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635" algn="ctr">
                        <a:lnSpc>
                          <a:spcPts val="1285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INGENIERIA</a:t>
                      </a:r>
                      <a:r>
                        <a:rPr sz="1100" b="1" spc="-5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CIVIL,</a:t>
                      </a:r>
                      <a:r>
                        <a:rPr sz="1100" b="1" spc="-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ARQUITECTURA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35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Y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TECNOLOGIA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9070">
                <a:tc rowSpan="1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30"/>
                        </a:spcBef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Docente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54610" marB="0" vert="vert27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sz="1100" spc="-20" dirty="0">
                          <a:latin typeface="Calibri"/>
                          <a:cs typeface="Calibri"/>
                        </a:rPr>
                        <a:t>SEXO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F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M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F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M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90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4610" marB="0" vert="vert27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4604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90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4610" marB="0" vert="vert27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4604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90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4610" marB="0" vert="vert27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90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4610" marB="0" vert="vert27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F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M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F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M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90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4610" marB="0" vert="vert27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4604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90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4610" marB="0" vert="vert27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4604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90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4610" marB="0" vert="vert27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90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4610" marB="0" vert="vert27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F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M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F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M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90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4610" marB="0" vert="vert27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14604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90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290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ts val="1290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1290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907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4610" marB="0" vert="vert27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14604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ts val="1285"/>
                        </a:lnSpc>
                      </a:pPr>
                      <a:r>
                        <a:rPr sz="1100" spc="-5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19" name="object 19"/>
          <p:cNvSpPr txBox="1"/>
          <p:nvPr/>
        </p:nvSpPr>
        <p:spPr>
          <a:xfrm>
            <a:off x="298805" y="4385309"/>
            <a:ext cx="6075680" cy="10026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03860" marR="5080" indent="-363220" algn="just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tabla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distribuido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diferenciado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teniendo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total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136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b="1" spc="-20" dirty="0">
                <a:latin typeface="Times New Roman"/>
                <a:cs typeface="Times New Roman"/>
              </a:rPr>
              <a:t>Tabla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2: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Notas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finales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por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género.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20" name="object 20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09134" y="143573"/>
            <a:ext cx="1805305" cy="893889"/>
          </a:xfrm>
          <a:prstGeom prst="rect">
            <a:avLst/>
          </a:prstGeom>
        </p:spPr>
      </p:pic>
      <p:sp>
        <p:nvSpPr>
          <p:cNvPr id="21" name="object 21"/>
          <p:cNvSpPr txBox="1"/>
          <p:nvPr/>
        </p:nvSpPr>
        <p:spPr>
          <a:xfrm>
            <a:off x="1658492" y="8256658"/>
            <a:ext cx="360997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63345" marR="5080" indent="-135064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Rendimiento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 </a:t>
            </a:r>
            <a:r>
              <a:rPr sz="1200" b="1" spc="-10" dirty="0">
                <a:latin typeface="Times New Roman"/>
                <a:cs typeface="Times New Roman"/>
              </a:rPr>
              <a:t>Estudiantes Universitarios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403475" y="8754397"/>
            <a:ext cx="207898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Erik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Siso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Navarro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67361" rIns="0" bIns="0" rtlCol="0">
            <a:spAutoFit/>
          </a:bodyPr>
          <a:lstStyle/>
          <a:p>
            <a:pPr marL="12065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195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4" name="Grupo 23">
            <a:extLst>
              <a:ext uri="{FF2B5EF4-FFF2-40B4-BE49-F238E27FC236}">
                <a16:creationId xmlns:a16="http://schemas.microsoft.com/office/drawing/2014/main" id="{EF87D8A4-10D9-9C96-3877-9C386066ADA7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5" name="object 12">
              <a:extLst>
                <a:ext uri="{FF2B5EF4-FFF2-40B4-BE49-F238E27FC236}">
                  <a16:creationId xmlns:a16="http://schemas.microsoft.com/office/drawing/2014/main" id="{29DC04C4-DBB6-6DC9-7C38-7155EA58C45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9" name="object 13">
                <a:extLst>
                  <a:ext uri="{FF2B5EF4-FFF2-40B4-BE49-F238E27FC236}">
                    <a16:creationId xmlns:a16="http://schemas.microsoft.com/office/drawing/2014/main" id="{E07962AB-49A6-157F-E9DB-2BB28D8E89EA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0" name="object 14">
                <a:extLst>
                  <a:ext uri="{FF2B5EF4-FFF2-40B4-BE49-F238E27FC236}">
                    <a16:creationId xmlns:a16="http://schemas.microsoft.com/office/drawing/2014/main" id="{9B3F22B8-B5E4-A765-7C1E-72E296E69923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1" name="object 15">
                <a:extLst>
                  <a:ext uri="{FF2B5EF4-FFF2-40B4-BE49-F238E27FC236}">
                    <a16:creationId xmlns:a16="http://schemas.microsoft.com/office/drawing/2014/main" id="{0ECFB5EA-7DCE-3393-1698-A7DCE5C4583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2" name="object 16">
                <a:extLst>
                  <a:ext uri="{FF2B5EF4-FFF2-40B4-BE49-F238E27FC236}">
                    <a16:creationId xmlns:a16="http://schemas.microsoft.com/office/drawing/2014/main" id="{CB21514F-7F7F-73D6-745E-09E3BEA7304D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6" name="object 16">
              <a:extLst>
                <a:ext uri="{FF2B5EF4-FFF2-40B4-BE49-F238E27FC236}">
                  <a16:creationId xmlns:a16="http://schemas.microsoft.com/office/drawing/2014/main" id="{1FF11713-DD6C-1754-BAF9-FB0D08B72311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7" name="object 25">
              <a:extLst>
                <a:ext uri="{FF2B5EF4-FFF2-40B4-BE49-F238E27FC236}">
                  <a16:creationId xmlns:a16="http://schemas.microsoft.com/office/drawing/2014/main" id="{DD60E2B9-D5BC-643B-5658-2D5E4F0CEF00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8" name="object 31">
              <a:extLst>
                <a:ext uri="{FF2B5EF4-FFF2-40B4-BE49-F238E27FC236}">
                  <a16:creationId xmlns:a16="http://schemas.microsoft.com/office/drawing/2014/main" id="{9712366F-FC71-455D-1479-4BC52B65D701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80480" cy="41929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53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5285" marR="5080" indent="-363220" algn="just">
              <a:lnSpc>
                <a:spcPct val="107100"/>
              </a:lnSpc>
              <a:spcBef>
                <a:spcPts val="640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tabla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promedio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distribuido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estudios,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teniendo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total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24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promedios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notas.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unidad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4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periodos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académicos.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probar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hipótesis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planteadas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influencia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determinada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Unidad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(Matemáticas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II),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diseñan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deslegitimar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probando 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influencia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género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matriculada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específicas,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comparando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profesores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escogidos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aleatoriamente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metodologías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ellas.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(Ver</a:t>
            </a:r>
            <a:r>
              <a:rPr sz="1200" b="1" i="1" spc="29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tabla</a:t>
            </a:r>
            <a:r>
              <a:rPr sz="1200" b="1" i="1" spc="29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2).</a:t>
            </a:r>
            <a:r>
              <a:rPr sz="1200" b="1" i="1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experimento </a:t>
            </a:r>
            <a:r>
              <a:rPr sz="1200" dirty="0">
                <a:latin typeface="Times New Roman"/>
                <a:cs typeface="Times New Roman"/>
              </a:rPr>
              <a:t>planteado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aceptado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(fiable)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estadísticas </a:t>
            </a:r>
            <a:r>
              <a:rPr sz="1200" dirty="0">
                <a:latin typeface="Times New Roman"/>
                <a:cs typeface="Times New Roman"/>
              </a:rPr>
              <a:t>importantes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dadas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aleatoriedad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errores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distribución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cero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varianza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constante,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independientes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esta </a:t>
            </a:r>
            <a:r>
              <a:rPr sz="1200" dirty="0">
                <a:latin typeface="Times New Roman"/>
                <a:cs typeface="Times New Roman"/>
              </a:rPr>
              <a:t>manera,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hipótesis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varianza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es:</a:t>
            </a:r>
            <a:endParaRPr sz="1200">
              <a:latin typeface="Times New Roman"/>
              <a:cs typeface="Times New Roman"/>
            </a:endParaRPr>
          </a:p>
          <a:p>
            <a:pPr marL="413384">
              <a:lnSpc>
                <a:spcPct val="100000"/>
              </a:lnSpc>
              <a:spcBef>
                <a:spcPts val="95"/>
              </a:spcBef>
            </a:pPr>
            <a:r>
              <a:rPr sz="1200" dirty="0">
                <a:latin typeface="Times New Roman"/>
                <a:cs typeface="Times New Roman"/>
              </a:rPr>
              <a:t>a.-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varianza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errores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residuos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iguales:</a:t>
            </a:r>
            <a:endParaRPr sz="1200">
              <a:latin typeface="Times New Roman"/>
              <a:cs typeface="Times New Roman"/>
            </a:endParaRPr>
          </a:p>
          <a:p>
            <a:pPr marL="413384">
              <a:lnSpc>
                <a:spcPct val="100000"/>
              </a:lnSpc>
              <a:spcBef>
                <a:spcPts val="110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plantean 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hipótesis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prueba:</a:t>
            </a:r>
            <a:endParaRPr sz="1200">
              <a:latin typeface="Times New Roman"/>
              <a:cs typeface="Times New Roman"/>
            </a:endParaRPr>
          </a:p>
          <a:p>
            <a:pPr marL="375285" marR="2960370" indent="38100">
              <a:lnSpc>
                <a:spcPts val="1550"/>
              </a:lnSpc>
              <a:spcBef>
                <a:spcPts val="55"/>
              </a:spcBef>
            </a:pPr>
            <a:r>
              <a:rPr sz="1200" b="1" i="1" dirty="0">
                <a:latin typeface="Times New Roman"/>
                <a:cs typeface="Times New Roman"/>
              </a:rPr>
              <a:t>H0: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 varianza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los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residuos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es</a:t>
            </a:r>
            <a:r>
              <a:rPr sz="1200" b="1" i="1" spc="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constante. </a:t>
            </a:r>
            <a:r>
              <a:rPr sz="1200" b="1" i="1" dirty="0">
                <a:latin typeface="Times New Roman"/>
                <a:cs typeface="Times New Roman"/>
              </a:rPr>
              <a:t>H1: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 varianza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los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residuos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no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es</a:t>
            </a:r>
            <a:r>
              <a:rPr sz="1200" b="1" i="1" spc="-10" dirty="0">
                <a:latin typeface="Times New Roman"/>
                <a:cs typeface="Times New Roman"/>
              </a:rPr>
              <a:t> constante.</a:t>
            </a:r>
            <a:endParaRPr sz="120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  <a:spcBef>
                <a:spcPts val="25"/>
              </a:spcBef>
            </a:pP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prueba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varianza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estadísticos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prueba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Bartlett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Levene.</a:t>
            </a:r>
            <a:endParaRPr sz="1200">
              <a:latin typeface="Times New Roman"/>
              <a:cs typeface="Times New Roman"/>
            </a:endParaRPr>
          </a:p>
          <a:p>
            <a:pPr marL="375285" marR="6985">
              <a:lnSpc>
                <a:spcPts val="1550"/>
              </a:lnSpc>
              <a:spcBef>
                <a:spcPts val="5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estadístico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Bartlett</a:t>
            </a:r>
            <a:r>
              <a:rPr sz="1200" b="1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fórmula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prueba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investigación: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1578610" y="143573"/>
            <a:ext cx="4735830" cy="6135370"/>
            <a:chOff x="1578610" y="143573"/>
            <a:chExt cx="4735830" cy="6135370"/>
          </a:xfrm>
        </p:grpSpPr>
        <p:pic>
          <p:nvPicPr>
            <p:cNvPr id="18" name="object 1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578610" y="5364099"/>
              <a:ext cx="2840990" cy="914400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09135" y="143573"/>
              <a:ext cx="1805305" cy="893889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196291" y="6458457"/>
            <a:ext cx="6465570" cy="139763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400685" marR="30480" indent="-363220" algn="just">
              <a:lnSpc>
                <a:spcPct val="107100"/>
              </a:lnSpc>
              <a:spcBef>
                <a:spcPts val="105"/>
              </a:spcBef>
            </a:pP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S</a:t>
            </a:r>
            <a:r>
              <a:rPr sz="1200" b="1" i="1" baseline="-20833" dirty="0">
                <a:latin typeface="Times New Roman"/>
                <a:cs typeface="Times New Roman"/>
              </a:rPr>
              <a:t>i</a:t>
            </a:r>
            <a:r>
              <a:rPr sz="1200" b="1" i="1" baseline="24305" dirty="0">
                <a:latin typeface="Times New Roman"/>
                <a:cs typeface="Times New Roman"/>
              </a:rPr>
              <a:t>2</a:t>
            </a:r>
            <a:r>
              <a:rPr sz="1200" b="1" i="1" spc="330" baseline="24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varianza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tratamiento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i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hipótesis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igualdad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varianza,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estadístico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χ</a:t>
            </a:r>
            <a:r>
              <a:rPr sz="1200" b="1" i="1" baseline="-20833" dirty="0">
                <a:latin typeface="Times New Roman"/>
                <a:cs typeface="Times New Roman"/>
              </a:rPr>
              <a:t>0</a:t>
            </a:r>
            <a:r>
              <a:rPr sz="1200" b="1" i="1" baseline="24305" dirty="0">
                <a:latin typeface="Times New Roman"/>
                <a:cs typeface="Times New Roman"/>
              </a:rPr>
              <a:t>2</a:t>
            </a:r>
            <a:r>
              <a:rPr sz="1200" b="1" i="1" spc="172" baseline="24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sigue una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distribución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ji-</a:t>
            </a:r>
            <a:r>
              <a:rPr sz="1200" dirty="0">
                <a:latin typeface="Times New Roman"/>
                <a:cs typeface="Times New Roman"/>
              </a:rPr>
              <a:t>cuadrada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k-</a:t>
            </a:r>
            <a:r>
              <a:rPr sz="1200" b="1" i="1" dirty="0">
                <a:latin typeface="Times New Roman"/>
                <a:cs typeface="Times New Roman"/>
              </a:rPr>
              <a:t>1</a:t>
            </a:r>
            <a:r>
              <a:rPr sz="1200" b="1" i="1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libertad.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rechaza </a:t>
            </a:r>
            <a:r>
              <a:rPr sz="1200" b="1" i="1" dirty="0">
                <a:latin typeface="Times New Roman"/>
                <a:cs typeface="Times New Roman"/>
              </a:rPr>
              <a:t>H0</a:t>
            </a:r>
            <a:r>
              <a:rPr sz="1200" b="1" i="1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X</a:t>
            </a:r>
            <a:r>
              <a:rPr sz="1200" b="1" i="1" baseline="-20833" dirty="0">
                <a:latin typeface="Times New Roman"/>
                <a:cs typeface="Times New Roman"/>
              </a:rPr>
              <a:t>0</a:t>
            </a:r>
            <a:r>
              <a:rPr sz="1200" b="1" i="1" baseline="24305" dirty="0">
                <a:latin typeface="Times New Roman"/>
                <a:cs typeface="Times New Roman"/>
              </a:rPr>
              <a:t>2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χ</a:t>
            </a:r>
            <a:r>
              <a:rPr sz="1200" b="1" baseline="24305" dirty="0">
                <a:latin typeface="Times New Roman"/>
                <a:cs typeface="Times New Roman"/>
              </a:rPr>
              <a:t>2</a:t>
            </a:r>
            <a:r>
              <a:rPr sz="1200" b="1" spc="345" baseline="2430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(α,</a:t>
            </a:r>
            <a:r>
              <a:rPr sz="1200" b="1" i="1" spc="114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k</a:t>
            </a:r>
            <a:r>
              <a:rPr sz="1200" b="1" i="1" spc="1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-</a:t>
            </a:r>
            <a:r>
              <a:rPr sz="1200" b="1" i="1" dirty="0">
                <a:latin typeface="Times New Roman"/>
                <a:cs typeface="Times New Roman"/>
              </a:rPr>
              <a:t>1)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k</a:t>
            </a:r>
            <a:r>
              <a:rPr sz="1200" b="1" i="1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aleatorias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tamaños </a:t>
            </a:r>
            <a:r>
              <a:rPr sz="1200" b="1" i="1" dirty="0">
                <a:latin typeface="Times New Roman"/>
                <a:cs typeface="Times New Roman"/>
              </a:rPr>
              <a:t>n</a:t>
            </a:r>
            <a:r>
              <a:rPr sz="1200" b="1" i="1" baseline="-20833" dirty="0">
                <a:latin typeface="Times New Roman"/>
                <a:cs typeface="Times New Roman"/>
              </a:rPr>
              <a:t>i</a:t>
            </a:r>
            <a:r>
              <a:rPr sz="1200" dirty="0">
                <a:latin typeface="Times New Roman"/>
                <a:cs typeface="Times New Roman"/>
              </a:rPr>
              <a:t>(i=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2,..,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k).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prueba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(ver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gráfica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1),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concluir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través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Valor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(0.500)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suficiente para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rechazar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hipótesis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nula,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tanto,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varianza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constante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residuos.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serán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arrojados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software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denominado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(Spss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20.1)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658492" y="8256658"/>
            <a:ext cx="360997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63345" marR="5080" indent="-135064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Rendimiento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 </a:t>
            </a:r>
            <a:r>
              <a:rPr sz="1200" b="1" spc="-10" dirty="0">
                <a:latin typeface="Times New Roman"/>
                <a:cs typeface="Times New Roman"/>
              </a:rPr>
              <a:t>Estudiantes Universitarios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403475" y="8754397"/>
            <a:ext cx="207898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Erik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Siso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Navarro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67361" rIns="0" bIns="0" rtlCol="0">
            <a:spAutoFit/>
          </a:bodyPr>
          <a:lstStyle/>
          <a:p>
            <a:pPr marL="12065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196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4" name="Grupo 23">
            <a:extLst>
              <a:ext uri="{FF2B5EF4-FFF2-40B4-BE49-F238E27FC236}">
                <a16:creationId xmlns:a16="http://schemas.microsoft.com/office/drawing/2014/main" id="{0998DEFB-2BDC-9491-F97A-237C08319DFF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5" name="object 12">
              <a:extLst>
                <a:ext uri="{FF2B5EF4-FFF2-40B4-BE49-F238E27FC236}">
                  <a16:creationId xmlns:a16="http://schemas.microsoft.com/office/drawing/2014/main" id="{F34EA4F6-4CCE-9E54-6423-25273A2432E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9" name="object 13">
                <a:extLst>
                  <a:ext uri="{FF2B5EF4-FFF2-40B4-BE49-F238E27FC236}">
                    <a16:creationId xmlns:a16="http://schemas.microsoft.com/office/drawing/2014/main" id="{9EA01A2E-3555-BA8D-0757-FA374430AD52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0" name="object 14">
                <a:extLst>
                  <a:ext uri="{FF2B5EF4-FFF2-40B4-BE49-F238E27FC236}">
                    <a16:creationId xmlns:a16="http://schemas.microsoft.com/office/drawing/2014/main" id="{D35D97FF-2886-C7DA-FCB0-72CC1FDA1F6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1" name="object 15">
                <a:extLst>
                  <a:ext uri="{FF2B5EF4-FFF2-40B4-BE49-F238E27FC236}">
                    <a16:creationId xmlns:a16="http://schemas.microsoft.com/office/drawing/2014/main" id="{FB01F6EE-06C2-4FF4-80CD-53635B92E24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2" name="object 16">
                <a:extLst>
                  <a:ext uri="{FF2B5EF4-FFF2-40B4-BE49-F238E27FC236}">
                    <a16:creationId xmlns:a16="http://schemas.microsoft.com/office/drawing/2014/main" id="{6740EC3F-C72C-B8E4-382B-AB77F5652A41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6" name="object 16">
              <a:extLst>
                <a:ext uri="{FF2B5EF4-FFF2-40B4-BE49-F238E27FC236}">
                  <a16:creationId xmlns:a16="http://schemas.microsoft.com/office/drawing/2014/main" id="{6907F867-5C2A-3381-0EFB-C0A03F37A0B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7" name="object 25">
              <a:extLst>
                <a:ext uri="{FF2B5EF4-FFF2-40B4-BE49-F238E27FC236}">
                  <a16:creationId xmlns:a16="http://schemas.microsoft.com/office/drawing/2014/main" id="{4F72A4DC-F1F4-953A-DD4A-96B2E8E07A36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8" name="object 31">
              <a:extLst>
                <a:ext uri="{FF2B5EF4-FFF2-40B4-BE49-F238E27FC236}">
                  <a16:creationId xmlns:a16="http://schemas.microsoft.com/office/drawing/2014/main" id="{317AE695-ED0E-AD84-B358-508E3534ACC5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200799" y="2037460"/>
          <a:ext cx="6357619" cy="7327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475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629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471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46685">
                <a:tc gridSpan="3">
                  <a:txBody>
                    <a:bodyPr/>
                    <a:lstStyle/>
                    <a:p>
                      <a:pPr algn="ctr">
                        <a:lnSpc>
                          <a:spcPts val="1045"/>
                        </a:lnSpc>
                      </a:pPr>
                      <a:r>
                        <a:rPr sz="900" b="1" dirty="0">
                          <a:latin typeface="Arial"/>
                          <a:cs typeface="Arial"/>
                        </a:rPr>
                        <a:t>KMO</a:t>
                      </a:r>
                      <a:r>
                        <a:rPr sz="900" b="1" spc="-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00" b="1" dirty="0">
                          <a:latin typeface="Arial"/>
                          <a:cs typeface="Arial"/>
                        </a:rPr>
                        <a:t>y</a:t>
                      </a:r>
                      <a:r>
                        <a:rPr sz="900" b="1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00" b="1" dirty="0">
                          <a:latin typeface="Arial"/>
                          <a:cs typeface="Arial"/>
                        </a:rPr>
                        <a:t>prueba</a:t>
                      </a:r>
                      <a:r>
                        <a:rPr sz="900" b="1" spc="-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00" b="1" dirty="0">
                          <a:latin typeface="Arial"/>
                          <a:cs typeface="Arial"/>
                        </a:rPr>
                        <a:t>de</a:t>
                      </a:r>
                      <a:r>
                        <a:rPr sz="900" b="1" spc="-10" dirty="0">
                          <a:latin typeface="Arial"/>
                          <a:cs typeface="Arial"/>
                        </a:rPr>
                        <a:t> Bartlett</a:t>
                      </a:r>
                      <a:endParaRPr sz="9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28575">
                      <a:solidFill>
                        <a:srgbClr val="000000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3510">
                <a:tc gridSpan="2">
                  <a:txBody>
                    <a:bodyPr/>
                    <a:lstStyle/>
                    <a:p>
                      <a:pPr marL="38100">
                        <a:lnSpc>
                          <a:spcPts val="1035"/>
                        </a:lnSpc>
                      </a:pPr>
                      <a:r>
                        <a:rPr sz="900" dirty="0">
                          <a:latin typeface="Arial MT"/>
                          <a:cs typeface="Arial MT"/>
                        </a:rPr>
                        <a:t>Medida</a:t>
                      </a:r>
                      <a:r>
                        <a:rPr sz="900" spc="-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900" dirty="0">
                          <a:latin typeface="Arial MT"/>
                          <a:cs typeface="Arial MT"/>
                        </a:rPr>
                        <a:t>de</a:t>
                      </a:r>
                      <a:r>
                        <a:rPr sz="900" spc="-1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900" dirty="0">
                          <a:latin typeface="Arial MT"/>
                          <a:cs typeface="Arial MT"/>
                        </a:rPr>
                        <a:t>adecuación</a:t>
                      </a:r>
                      <a:r>
                        <a:rPr sz="900" spc="-3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900" dirty="0">
                          <a:latin typeface="Arial MT"/>
                          <a:cs typeface="Arial MT"/>
                        </a:rPr>
                        <a:t>muestral</a:t>
                      </a:r>
                      <a:r>
                        <a:rPr sz="900" spc="-4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900" dirty="0">
                          <a:latin typeface="Arial MT"/>
                          <a:cs typeface="Arial MT"/>
                        </a:rPr>
                        <a:t>de Kaiser-</a:t>
                      </a:r>
                      <a:r>
                        <a:rPr sz="900" spc="-10" dirty="0">
                          <a:latin typeface="Arial MT"/>
                          <a:cs typeface="Arial MT"/>
                        </a:rPr>
                        <a:t>Meyer-Olkin.</a:t>
                      </a:r>
                      <a:endParaRPr sz="900">
                        <a:latin typeface="Arial MT"/>
                        <a:cs typeface="Arial MT"/>
                      </a:endParaRPr>
                    </a:p>
                  </a:txBody>
                  <a:tcPr marL="0" marR="0" marT="0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1035"/>
                        </a:lnSpc>
                      </a:pPr>
                      <a:r>
                        <a:rPr sz="900" spc="-20" dirty="0">
                          <a:latin typeface="Arial MT"/>
                          <a:cs typeface="Arial MT"/>
                        </a:rPr>
                        <a:t>,500</a:t>
                      </a:r>
                      <a:endParaRPr sz="900">
                        <a:latin typeface="Arial MT"/>
                        <a:cs typeface="Arial MT"/>
                      </a:endParaRPr>
                    </a:p>
                  </a:txBody>
                  <a:tcPr marL="0" marR="0" marT="0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T w="28575">
                      <a:solidFill>
                        <a:srgbClr val="000000"/>
                      </a:solidFill>
                      <a:prstDash val="solid"/>
                    </a:lnT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66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000000"/>
                      </a:solidFill>
                      <a:prstDash val="solid"/>
                    </a:lnL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ts val="1055"/>
                        </a:lnSpc>
                      </a:pPr>
                      <a:r>
                        <a:rPr sz="900" spc="-10" dirty="0">
                          <a:latin typeface="Arial MT"/>
                          <a:cs typeface="Arial MT"/>
                        </a:rPr>
                        <a:t>Chi-</a:t>
                      </a:r>
                      <a:r>
                        <a:rPr sz="900" dirty="0">
                          <a:latin typeface="Arial MT"/>
                          <a:cs typeface="Arial MT"/>
                        </a:rPr>
                        <a:t>cuadrado</a:t>
                      </a:r>
                      <a:r>
                        <a:rPr sz="900" spc="-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900" spc="-10" dirty="0">
                          <a:latin typeface="Arial MT"/>
                          <a:cs typeface="Arial MT"/>
                        </a:rPr>
                        <a:t>aproximado</a:t>
                      </a:r>
                      <a:endParaRPr sz="900">
                        <a:latin typeface="Arial MT"/>
                        <a:cs typeface="Arial MT"/>
                      </a:endParaRPr>
                    </a:p>
                  </a:txBody>
                  <a:tcPr marL="0" marR="0" marT="0" marB="0">
                    <a:lnR w="285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1055"/>
                        </a:lnSpc>
                      </a:pPr>
                      <a:r>
                        <a:rPr sz="900" spc="-20" dirty="0">
                          <a:latin typeface="Arial MT"/>
                          <a:cs typeface="Arial MT"/>
                        </a:rPr>
                        <a:t>,000</a:t>
                      </a:r>
                      <a:endParaRPr sz="900">
                        <a:latin typeface="Arial MT"/>
                        <a:cs typeface="Arial MT"/>
                      </a:endParaRPr>
                    </a:p>
                  </a:txBody>
                  <a:tcPr marL="0" marR="0" marT="0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6685">
                <a:tc>
                  <a:txBody>
                    <a:bodyPr/>
                    <a:lstStyle/>
                    <a:p>
                      <a:pPr marL="38100">
                        <a:lnSpc>
                          <a:spcPts val="1055"/>
                        </a:lnSpc>
                      </a:pPr>
                      <a:r>
                        <a:rPr sz="900" dirty="0">
                          <a:latin typeface="Arial MT"/>
                          <a:cs typeface="Arial MT"/>
                        </a:rPr>
                        <a:t>Prueba</a:t>
                      </a:r>
                      <a:r>
                        <a:rPr sz="900" spc="-30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900" dirty="0">
                          <a:latin typeface="Arial MT"/>
                          <a:cs typeface="Arial MT"/>
                        </a:rPr>
                        <a:t>de</a:t>
                      </a:r>
                      <a:r>
                        <a:rPr sz="900" spc="-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900" dirty="0">
                          <a:latin typeface="Arial MT"/>
                          <a:cs typeface="Arial MT"/>
                        </a:rPr>
                        <a:t>esfericidad</a:t>
                      </a:r>
                      <a:r>
                        <a:rPr sz="900" spc="-4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900" dirty="0">
                          <a:latin typeface="Arial MT"/>
                          <a:cs typeface="Arial MT"/>
                        </a:rPr>
                        <a:t>de</a:t>
                      </a:r>
                      <a:r>
                        <a:rPr sz="900" spc="-15" dirty="0">
                          <a:latin typeface="Arial MT"/>
                          <a:cs typeface="Arial MT"/>
                        </a:rPr>
                        <a:t> </a:t>
                      </a:r>
                      <a:r>
                        <a:rPr sz="900" spc="-10" dirty="0">
                          <a:latin typeface="Arial MT"/>
                          <a:cs typeface="Arial MT"/>
                        </a:rPr>
                        <a:t>Bartlett</a:t>
                      </a:r>
                      <a:endParaRPr sz="900">
                        <a:latin typeface="Arial MT"/>
                        <a:cs typeface="Arial MT"/>
                      </a:endParaRPr>
                    </a:p>
                  </a:txBody>
                  <a:tcPr marL="0" marR="0" marT="0" marB="0">
                    <a:lnL w="28575">
                      <a:solidFill>
                        <a:srgbClr val="000000"/>
                      </a:solidFill>
                      <a:prstDash val="solid"/>
                    </a:lnL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ts val="1055"/>
                        </a:lnSpc>
                      </a:pPr>
                      <a:r>
                        <a:rPr sz="900" spc="-25" dirty="0">
                          <a:latin typeface="Arial MT"/>
                          <a:cs typeface="Arial MT"/>
                        </a:rPr>
                        <a:t>gl</a:t>
                      </a:r>
                      <a:endParaRPr sz="900">
                        <a:latin typeface="Arial MT"/>
                        <a:cs typeface="Arial MT"/>
                      </a:endParaRPr>
                    </a:p>
                  </a:txBody>
                  <a:tcPr marL="0" marR="0" marT="0" marB="0">
                    <a:lnR w="285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1055"/>
                        </a:lnSpc>
                      </a:pPr>
                      <a:r>
                        <a:rPr sz="900" spc="-50" dirty="0">
                          <a:latin typeface="Arial MT"/>
                          <a:cs typeface="Arial MT"/>
                        </a:rPr>
                        <a:t>3</a:t>
                      </a:r>
                      <a:endParaRPr sz="900">
                        <a:latin typeface="Arial MT"/>
                        <a:cs typeface="Arial MT"/>
                      </a:endParaRPr>
                    </a:p>
                  </a:txBody>
                  <a:tcPr marL="0" marR="0" marT="0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92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000000"/>
                      </a:solidFill>
                      <a:prstDash val="solid"/>
                    </a:lnL>
                    <a:lnB w="28575">
                      <a:solidFill>
                        <a:srgbClr val="000000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ts val="1070"/>
                        </a:lnSpc>
                      </a:pPr>
                      <a:r>
                        <a:rPr sz="900" spc="-20" dirty="0">
                          <a:latin typeface="Arial MT"/>
                          <a:cs typeface="Arial MT"/>
                        </a:rPr>
                        <a:t>Sig.</a:t>
                      </a:r>
                      <a:endParaRPr sz="900">
                        <a:latin typeface="Arial MT"/>
                        <a:cs typeface="Arial MT"/>
                      </a:endParaRPr>
                    </a:p>
                  </a:txBody>
                  <a:tcPr marL="0" marR="0" marT="0" marB="0">
                    <a:lnR w="28575">
                      <a:solidFill>
                        <a:srgbClr val="000000"/>
                      </a:solidFill>
                      <a:prstDash val="solid"/>
                    </a:lnR>
                    <a:lnB w="28575">
                      <a:solidFill>
                        <a:srgbClr val="000000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R="29845" algn="r">
                        <a:lnSpc>
                          <a:spcPts val="1070"/>
                        </a:lnSpc>
                      </a:pPr>
                      <a:r>
                        <a:rPr sz="900" spc="-10" dirty="0">
                          <a:latin typeface="Arial MT"/>
                          <a:cs typeface="Arial MT"/>
                        </a:rPr>
                        <a:t>1,000</a:t>
                      </a:r>
                      <a:endParaRPr sz="900">
                        <a:latin typeface="Arial MT"/>
                        <a:cs typeface="Arial MT"/>
                      </a:endParaRPr>
                    </a:p>
                  </a:txBody>
                  <a:tcPr marL="0" marR="0" marT="0" marB="0">
                    <a:lnL w="28575">
                      <a:solidFill>
                        <a:srgbClr val="000000"/>
                      </a:solidFill>
                      <a:prstDash val="solid"/>
                    </a:lnL>
                    <a:lnR w="28575">
                      <a:solidFill>
                        <a:srgbClr val="000000"/>
                      </a:solidFill>
                      <a:prstDash val="solid"/>
                    </a:lnR>
                    <a:lnB w="28575">
                      <a:solidFill>
                        <a:srgbClr val="000000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7" name="object 17"/>
          <p:cNvSpPr txBox="1"/>
          <p:nvPr/>
        </p:nvSpPr>
        <p:spPr>
          <a:xfrm>
            <a:off x="624636" y="1068451"/>
            <a:ext cx="5247005" cy="8756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661285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990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sz="1200" b="1" spc="-20" dirty="0">
                <a:latin typeface="Times New Roman"/>
                <a:cs typeface="Times New Roman"/>
              </a:rPr>
              <a:t>Tabla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3: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Test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Bartlett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242239" y="4045584"/>
          <a:ext cx="6174104" cy="276923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246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467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753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5753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159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5752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2867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2357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156845">
                <a:tc gridSpan="9"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sz="900" dirty="0">
                          <a:latin typeface="Times New Roman"/>
                          <a:cs typeface="Times New Roman"/>
                        </a:rPr>
                        <a:t>Variable</a:t>
                      </a:r>
                      <a:r>
                        <a:rPr sz="9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dependiente:</a:t>
                      </a:r>
                      <a:r>
                        <a:rPr sz="900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nota</a:t>
                      </a:r>
                      <a:r>
                        <a:rPr sz="9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definitiva</a:t>
                      </a:r>
                      <a:r>
                        <a:rPr sz="9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9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estudiante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698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64184">
                <a:tc>
                  <a:txBody>
                    <a:bodyPr/>
                    <a:lstStyle/>
                    <a:p>
                      <a:pPr marL="38100">
                        <a:lnSpc>
                          <a:spcPts val="935"/>
                        </a:lnSpc>
                      </a:pPr>
                      <a:r>
                        <a:rPr sz="800" spc="-10" dirty="0">
                          <a:latin typeface="Times New Roman"/>
                          <a:cs typeface="Times New Roman"/>
                        </a:rPr>
                        <a:t>Origen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35"/>
                        </a:lnSpc>
                      </a:pPr>
                      <a:r>
                        <a:rPr sz="800" dirty="0">
                          <a:latin typeface="Times New Roman"/>
                          <a:cs typeface="Times New Roman"/>
                        </a:rPr>
                        <a:t>Suma</a:t>
                      </a:r>
                      <a:r>
                        <a:rPr sz="8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800" spc="-25" dirty="0">
                          <a:latin typeface="Times New Roman"/>
                          <a:cs typeface="Times New Roman"/>
                        </a:rPr>
                        <a:t>de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82550" marR="76200" algn="ctr">
                        <a:lnSpc>
                          <a:spcPct val="106200"/>
                        </a:lnSpc>
                        <a:spcBef>
                          <a:spcPts val="10"/>
                        </a:spcBef>
                      </a:pPr>
                      <a:r>
                        <a:rPr sz="800" spc="-10" dirty="0">
                          <a:latin typeface="Times New Roman"/>
                          <a:cs typeface="Times New Roman"/>
                        </a:rPr>
                        <a:t>cuadrados</a:t>
                      </a:r>
                      <a:r>
                        <a:rPr sz="8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800" spc="-20" dirty="0">
                          <a:latin typeface="Times New Roman"/>
                          <a:cs typeface="Times New Roman"/>
                        </a:rPr>
                        <a:t>tipo</a:t>
                      </a:r>
                      <a:r>
                        <a:rPr sz="800" spc="5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800" spc="-25" dirty="0">
                          <a:latin typeface="Times New Roman"/>
                          <a:cs typeface="Times New Roman"/>
                        </a:rPr>
                        <a:t>III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935"/>
                        </a:lnSpc>
                      </a:pPr>
                      <a:r>
                        <a:rPr sz="800" spc="-25" dirty="0">
                          <a:latin typeface="Times New Roman"/>
                          <a:cs typeface="Times New Roman"/>
                        </a:rPr>
                        <a:t>gl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35"/>
                        </a:lnSpc>
                      </a:pPr>
                      <a:r>
                        <a:rPr sz="800" spc="-10" dirty="0">
                          <a:latin typeface="Times New Roman"/>
                          <a:cs typeface="Times New Roman"/>
                        </a:rPr>
                        <a:t>Media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2540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10" dirty="0">
                          <a:latin typeface="Times New Roman"/>
                          <a:cs typeface="Times New Roman"/>
                        </a:rPr>
                        <a:t>cuadrática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ts val="935"/>
                        </a:lnSpc>
                      </a:pPr>
                      <a:r>
                        <a:rPr sz="800" spc="-50" dirty="0">
                          <a:latin typeface="Times New Roman"/>
                          <a:cs typeface="Times New Roman"/>
                        </a:rPr>
                        <a:t>F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ts val="935"/>
                        </a:lnSpc>
                      </a:pPr>
                      <a:r>
                        <a:rPr sz="800" spc="-20" dirty="0">
                          <a:latin typeface="Times New Roman"/>
                          <a:cs typeface="Times New Roman"/>
                        </a:rPr>
                        <a:t>Sig.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ts val="935"/>
                        </a:lnSpc>
                      </a:pPr>
                      <a:r>
                        <a:rPr sz="800" dirty="0">
                          <a:latin typeface="Times New Roman"/>
                          <a:cs typeface="Times New Roman"/>
                        </a:rPr>
                        <a:t>Eta</a:t>
                      </a:r>
                      <a:r>
                        <a:rPr sz="8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800" spc="-25" dirty="0">
                          <a:latin typeface="Times New Roman"/>
                          <a:cs typeface="Times New Roman"/>
                        </a:rPr>
                        <a:t>al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92710" marR="82550" algn="ctr">
                        <a:lnSpc>
                          <a:spcPct val="106200"/>
                        </a:lnSpc>
                        <a:spcBef>
                          <a:spcPts val="10"/>
                        </a:spcBef>
                      </a:pPr>
                      <a:r>
                        <a:rPr sz="800" spc="-10" dirty="0">
                          <a:latin typeface="Times New Roman"/>
                          <a:cs typeface="Times New Roman"/>
                        </a:rPr>
                        <a:t>cuadrado</a:t>
                      </a:r>
                      <a:r>
                        <a:rPr sz="800" spc="5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800" spc="-10" dirty="0">
                          <a:latin typeface="Times New Roman"/>
                          <a:cs typeface="Times New Roman"/>
                        </a:rPr>
                        <a:t>parcial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35"/>
                        </a:lnSpc>
                      </a:pPr>
                      <a:r>
                        <a:rPr sz="800" dirty="0">
                          <a:latin typeface="Times New Roman"/>
                          <a:cs typeface="Times New Roman"/>
                        </a:rPr>
                        <a:t>Parámetro</a:t>
                      </a:r>
                      <a:r>
                        <a:rPr sz="8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8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8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800" spc="-25" dirty="0">
                          <a:latin typeface="Times New Roman"/>
                          <a:cs typeface="Times New Roman"/>
                        </a:rPr>
                        <a:t>no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87325" marR="180340" algn="ctr">
                        <a:lnSpc>
                          <a:spcPct val="106200"/>
                        </a:lnSpc>
                        <a:spcBef>
                          <a:spcPts val="10"/>
                        </a:spcBef>
                      </a:pPr>
                      <a:r>
                        <a:rPr sz="800" spc="-10" dirty="0">
                          <a:latin typeface="Times New Roman"/>
                          <a:cs typeface="Times New Roman"/>
                        </a:rPr>
                        <a:t>centralidad</a:t>
                      </a:r>
                      <a:r>
                        <a:rPr sz="800" spc="5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800" spc="-10" dirty="0">
                          <a:latin typeface="Times New Roman"/>
                          <a:cs typeface="Times New Roman"/>
                        </a:rPr>
                        <a:t>Parámetro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ts val="935"/>
                        </a:lnSpc>
                      </a:pPr>
                      <a:r>
                        <a:rPr sz="800" spc="-10" dirty="0">
                          <a:latin typeface="Times New Roman"/>
                          <a:cs typeface="Times New Roman"/>
                        </a:rPr>
                        <a:t>Potencia</a:t>
                      </a: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8826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10" dirty="0">
                          <a:latin typeface="Times New Roman"/>
                          <a:cs typeface="Times New Roman"/>
                        </a:rPr>
                        <a:t>observada</a:t>
                      </a:r>
                      <a:r>
                        <a:rPr sz="750" spc="-15" baseline="27777" dirty="0">
                          <a:latin typeface="Times New Roman"/>
                          <a:cs typeface="Times New Roman"/>
                        </a:rPr>
                        <a:t>b</a:t>
                      </a:r>
                      <a:endParaRPr sz="750" baseline="27777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0495">
                <a:tc>
                  <a:txBody>
                    <a:bodyPr/>
                    <a:lstStyle/>
                    <a:p>
                      <a:pPr marL="38100">
                        <a:lnSpc>
                          <a:spcPts val="1065"/>
                        </a:lnSpc>
                      </a:pPr>
                      <a:r>
                        <a:rPr sz="900" dirty="0">
                          <a:latin typeface="Times New Roman"/>
                          <a:cs typeface="Times New Roman"/>
                        </a:rPr>
                        <a:t>Modelo</a:t>
                      </a:r>
                      <a:r>
                        <a:rPr sz="9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corregido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ts val="1065"/>
                        </a:lnSpc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5,333</a:t>
                      </a:r>
                      <a:r>
                        <a:rPr sz="900" spc="-15" baseline="27777" dirty="0">
                          <a:latin typeface="Times New Roman"/>
                          <a:cs typeface="Times New Roman"/>
                        </a:rPr>
                        <a:t>a</a:t>
                      </a:r>
                      <a:endParaRPr sz="900" baseline="27777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65"/>
                        </a:lnSpc>
                      </a:pPr>
                      <a:r>
                        <a:rPr sz="900" spc="-25" dirty="0">
                          <a:latin typeface="Times New Roman"/>
                          <a:cs typeface="Times New Roman"/>
                        </a:rPr>
                        <a:t>11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750" algn="r">
                        <a:lnSpc>
                          <a:spcPts val="1065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,485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65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,291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65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,975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65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,211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65"/>
                        </a:lnSpc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3,200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750" algn="r">
                        <a:lnSpc>
                          <a:spcPts val="1065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,107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7480"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Intersección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2384" algn="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522,667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900" spc="-50" dirty="0">
                          <a:latin typeface="Times New Roman"/>
                          <a:cs typeface="Times New Roman"/>
                        </a:rPr>
                        <a:t>1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750" algn="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522,667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750" algn="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313,600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,000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,963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313,600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3020" algn="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1,000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0495">
                <a:tc>
                  <a:txBody>
                    <a:bodyPr/>
                    <a:lstStyle/>
                    <a:p>
                      <a:pPr marL="38100">
                        <a:lnSpc>
                          <a:spcPts val="1065"/>
                        </a:lnSpc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Carrera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2384" algn="r">
                        <a:lnSpc>
                          <a:spcPts val="1065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,000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65"/>
                        </a:lnSpc>
                      </a:pPr>
                      <a:r>
                        <a:rPr sz="900" spc="-50" dirty="0">
                          <a:latin typeface="Times New Roman"/>
                          <a:cs typeface="Times New Roman"/>
                        </a:rPr>
                        <a:t>1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750" algn="r">
                        <a:lnSpc>
                          <a:spcPts val="1065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,000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65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,000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2384" algn="r">
                        <a:lnSpc>
                          <a:spcPts val="1065"/>
                        </a:lnSpc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1,000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65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,000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65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,000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750" algn="r">
                        <a:lnSpc>
                          <a:spcPts val="1065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,050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56845"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Sexo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2384" algn="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,667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900" spc="-50" dirty="0">
                          <a:latin typeface="Times New Roman"/>
                          <a:cs typeface="Times New Roman"/>
                        </a:rPr>
                        <a:t>1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750" algn="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,667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,400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,539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,032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,400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750" algn="r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,090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27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0495">
                <a:tc>
                  <a:txBody>
                    <a:bodyPr/>
                    <a:lstStyle/>
                    <a:p>
                      <a:pPr marL="38100">
                        <a:lnSpc>
                          <a:spcPts val="1070"/>
                        </a:lnSpc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Docente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2384" algn="r">
                        <a:lnSpc>
                          <a:spcPts val="1070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,333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70"/>
                        </a:lnSpc>
                      </a:pPr>
                      <a:r>
                        <a:rPr sz="900" spc="-50" dirty="0">
                          <a:latin typeface="Times New Roman"/>
                          <a:cs typeface="Times New Roman"/>
                        </a:rPr>
                        <a:t>2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750" algn="r">
                        <a:lnSpc>
                          <a:spcPts val="1070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,167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70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,100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70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,906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70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,016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70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,200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750" algn="r">
                        <a:lnSpc>
                          <a:spcPts val="1070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,062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57480"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900" dirty="0">
                          <a:latin typeface="Times New Roman"/>
                          <a:cs typeface="Times New Roman"/>
                        </a:rPr>
                        <a:t>Carrera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*</a:t>
                      </a:r>
                      <a:r>
                        <a:rPr sz="9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20" dirty="0">
                          <a:latin typeface="Times New Roman"/>
                          <a:cs typeface="Times New Roman"/>
                        </a:rPr>
                        <a:t>Sexo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2384" algn="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,667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900" spc="-50" dirty="0">
                          <a:latin typeface="Times New Roman"/>
                          <a:cs typeface="Times New Roman"/>
                        </a:rPr>
                        <a:t>1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750" algn="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,667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,400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,539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,032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,400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750" algn="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,090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50495">
                <a:tc>
                  <a:txBody>
                    <a:bodyPr/>
                    <a:lstStyle/>
                    <a:p>
                      <a:pPr marL="38100">
                        <a:lnSpc>
                          <a:spcPts val="1070"/>
                        </a:lnSpc>
                      </a:pPr>
                      <a:r>
                        <a:rPr sz="900" dirty="0">
                          <a:latin typeface="Times New Roman"/>
                          <a:cs typeface="Times New Roman"/>
                        </a:rPr>
                        <a:t>Carrera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*</a:t>
                      </a:r>
                      <a:r>
                        <a:rPr sz="9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Docente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2384" algn="r">
                        <a:lnSpc>
                          <a:spcPts val="1070"/>
                        </a:lnSpc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1,000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70"/>
                        </a:lnSpc>
                      </a:pPr>
                      <a:r>
                        <a:rPr sz="900" spc="-50" dirty="0">
                          <a:latin typeface="Times New Roman"/>
                          <a:cs typeface="Times New Roman"/>
                        </a:rPr>
                        <a:t>2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750" algn="r">
                        <a:lnSpc>
                          <a:spcPts val="1070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,500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70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,300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70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,746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70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,048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70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,600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750" algn="r">
                        <a:lnSpc>
                          <a:spcPts val="1070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,087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50495">
                <a:tc>
                  <a:txBody>
                    <a:bodyPr/>
                    <a:lstStyle/>
                    <a:p>
                      <a:pPr marL="38100">
                        <a:lnSpc>
                          <a:spcPts val="1070"/>
                        </a:lnSpc>
                      </a:pPr>
                      <a:r>
                        <a:rPr sz="900" dirty="0">
                          <a:latin typeface="Times New Roman"/>
                          <a:cs typeface="Times New Roman"/>
                        </a:rPr>
                        <a:t>Sexo</a:t>
                      </a:r>
                      <a:r>
                        <a:rPr sz="9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*</a:t>
                      </a:r>
                      <a:r>
                        <a:rPr sz="9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Docente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2384" algn="r">
                        <a:lnSpc>
                          <a:spcPts val="1070"/>
                        </a:lnSpc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2,333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70"/>
                        </a:lnSpc>
                      </a:pPr>
                      <a:r>
                        <a:rPr sz="900" spc="-50" dirty="0">
                          <a:latin typeface="Times New Roman"/>
                          <a:cs typeface="Times New Roman"/>
                        </a:rPr>
                        <a:t>2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750" algn="r">
                        <a:lnSpc>
                          <a:spcPts val="1070"/>
                        </a:lnSpc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1,167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70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,700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70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,516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70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,104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70"/>
                        </a:lnSpc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1,400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750" algn="r">
                        <a:lnSpc>
                          <a:spcPts val="1070"/>
                        </a:lnSpc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,141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57480"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900" dirty="0">
                          <a:latin typeface="Times New Roman"/>
                          <a:cs typeface="Times New Roman"/>
                        </a:rPr>
                        <a:t>Carrera</a:t>
                      </a:r>
                      <a:r>
                        <a:rPr sz="9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*</a:t>
                      </a:r>
                      <a:r>
                        <a:rPr sz="9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Sexo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*</a:t>
                      </a:r>
                      <a:r>
                        <a:rPr sz="9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Docente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2384" algn="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,333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900" spc="-50" dirty="0">
                          <a:latin typeface="Times New Roman"/>
                          <a:cs typeface="Times New Roman"/>
                        </a:rPr>
                        <a:t>2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750" algn="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,167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,100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,906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,016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,200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750" algn="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,062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50495">
                <a:tc>
                  <a:txBody>
                    <a:bodyPr/>
                    <a:lstStyle/>
                    <a:p>
                      <a:pPr marL="38100">
                        <a:lnSpc>
                          <a:spcPts val="1070"/>
                        </a:lnSpc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Error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2384" algn="r">
                        <a:lnSpc>
                          <a:spcPts val="1070"/>
                        </a:lnSpc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20,000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70"/>
                        </a:lnSpc>
                      </a:pPr>
                      <a:r>
                        <a:rPr sz="900" spc="-25" dirty="0">
                          <a:latin typeface="Times New Roman"/>
                          <a:cs typeface="Times New Roman"/>
                        </a:rPr>
                        <a:t>12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750" algn="r">
                        <a:lnSpc>
                          <a:spcPts val="1070"/>
                        </a:lnSpc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1,667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57480"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Total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2384" algn="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548,000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900" spc="-25" dirty="0">
                          <a:latin typeface="Times New Roman"/>
                          <a:cs typeface="Times New Roman"/>
                        </a:rPr>
                        <a:t>24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50495">
                <a:tc>
                  <a:txBody>
                    <a:bodyPr/>
                    <a:lstStyle/>
                    <a:p>
                      <a:pPr marL="38100">
                        <a:lnSpc>
                          <a:spcPts val="1070"/>
                        </a:lnSpc>
                      </a:pPr>
                      <a:r>
                        <a:rPr sz="900" dirty="0">
                          <a:latin typeface="Times New Roman"/>
                          <a:cs typeface="Times New Roman"/>
                        </a:rPr>
                        <a:t>Total</a:t>
                      </a:r>
                      <a:r>
                        <a:rPr sz="9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corregida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2384" algn="r">
                        <a:lnSpc>
                          <a:spcPts val="1070"/>
                        </a:lnSpc>
                      </a:pPr>
                      <a:r>
                        <a:rPr sz="900" spc="-10" dirty="0">
                          <a:latin typeface="Times New Roman"/>
                          <a:cs typeface="Times New Roman"/>
                        </a:rPr>
                        <a:t>25,333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ts val="1070"/>
                        </a:lnSpc>
                      </a:pPr>
                      <a:r>
                        <a:rPr sz="900" spc="-25" dirty="0">
                          <a:latin typeface="Times New Roman"/>
                          <a:cs typeface="Times New Roman"/>
                        </a:rPr>
                        <a:t>23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7480">
                <a:tc gridSpan="9">
                  <a:txBody>
                    <a:bodyPr/>
                    <a:lstStyle/>
                    <a:p>
                      <a:pPr marL="38100">
                        <a:lnSpc>
                          <a:spcPts val="1055"/>
                        </a:lnSpc>
                      </a:pPr>
                      <a:r>
                        <a:rPr sz="900" dirty="0">
                          <a:latin typeface="Times New Roman"/>
                          <a:cs typeface="Times New Roman"/>
                        </a:rPr>
                        <a:t>a.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9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cuadrado</a:t>
                      </a:r>
                      <a:r>
                        <a:rPr sz="9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= ,211</a:t>
                      </a:r>
                      <a:r>
                        <a:rPr sz="9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(R</a:t>
                      </a:r>
                      <a:r>
                        <a:rPr sz="9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cuadrado</a:t>
                      </a:r>
                      <a:r>
                        <a:rPr sz="9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corregida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9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spc="-10" dirty="0">
                          <a:latin typeface="Times New Roman"/>
                          <a:cs typeface="Times New Roman"/>
                        </a:rPr>
                        <a:t>-</a:t>
                      </a:r>
                      <a:r>
                        <a:rPr sz="900" spc="-20" dirty="0">
                          <a:latin typeface="Times New Roman"/>
                          <a:cs typeface="Times New Roman"/>
                        </a:rPr>
                        <a:t>,513)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50495">
                <a:tc gridSpan="9">
                  <a:txBody>
                    <a:bodyPr/>
                    <a:lstStyle/>
                    <a:p>
                      <a:pPr marL="38100">
                        <a:lnSpc>
                          <a:spcPts val="1055"/>
                        </a:lnSpc>
                      </a:pPr>
                      <a:r>
                        <a:rPr sz="900" dirty="0">
                          <a:latin typeface="Times New Roman"/>
                          <a:cs typeface="Times New Roman"/>
                        </a:rPr>
                        <a:t>b.</a:t>
                      </a:r>
                      <a:r>
                        <a:rPr sz="9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Calculado</a:t>
                      </a:r>
                      <a:r>
                        <a:rPr sz="9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con</a:t>
                      </a:r>
                      <a:r>
                        <a:rPr sz="9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alfa</a:t>
                      </a:r>
                      <a:r>
                        <a:rPr sz="9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900" dirty="0">
                          <a:latin typeface="Times New Roman"/>
                          <a:cs typeface="Times New Roman"/>
                        </a:rPr>
                        <a:t>= </a:t>
                      </a:r>
                      <a:r>
                        <a:rPr sz="900" spc="-25" dirty="0">
                          <a:latin typeface="Times New Roman"/>
                          <a:cs typeface="Times New Roman"/>
                        </a:rPr>
                        <a:t>,05</a:t>
                      </a: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</a:tbl>
          </a:graphicData>
        </a:graphic>
      </p:graphicFrame>
      <p:sp>
        <p:nvSpPr>
          <p:cNvPr id="19" name="object 19"/>
          <p:cNvSpPr txBox="1"/>
          <p:nvPr/>
        </p:nvSpPr>
        <p:spPr>
          <a:xfrm>
            <a:off x="278688" y="2850641"/>
            <a:ext cx="6270625" cy="11353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75285" marR="5080" indent="-363220" algn="just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presentará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tabla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Anova,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suma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cuadrados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realizar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finales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intervienen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indagar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factores.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Times New Roman"/>
              <a:cs typeface="Times New Roman"/>
            </a:endParaRPr>
          </a:p>
          <a:p>
            <a:pPr marL="99695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Pruebas de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efectos </a:t>
            </a:r>
            <a:r>
              <a:rPr sz="1200" b="1" spc="-20" dirty="0">
                <a:latin typeface="Times New Roman"/>
                <a:cs typeface="Times New Roman"/>
              </a:rPr>
              <a:t>inter-</a:t>
            </a:r>
            <a:r>
              <a:rPr sz="1200" b="1" spc="-10" dirty="0">
                <a:latin typeface="Times New Roman"/>
                <a:cs typeface="Times New Roman"/>
              </a:rPr>
              <a:t>sujetos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95147" y="6977888"/>
            <a:ext cx="6283325" cy="9404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just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Nota: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significativas,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(α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=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0,05)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establecido.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Carrera: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Sig.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(1,000),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Sexo: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(0,539),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Docente: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(0,906), </a:t>
            </a:r>
            <a:r>
              <a:rPr sz="1200" dirty="0">
                <a:latin typeface="Times New Roman"/>
                <a:cs typeface="Times New Roman"/>
              </a:rPr>
              <a:t>Carrera*Sexo: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(0,539),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Carrera*Docente: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(0,300),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Sexo*Docente: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(0,516),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Carrera*Sexo*Docente: </a:t>
            </a:r>
            <a:r>
              <a:rPr sz="1200" dirty="0">
                <a:latin typeface="Times New Roman"/>
                <a:cs typeface="Times New Roman"/>
              </a:rPr>
              <a:t>(0,906).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acepta 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hipótesis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varianza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residuos,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constante para todos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factores.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21" name="object 21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09134" y="143573"/>
            <a:ext cx="1805305" cy="893889"/>
          </a:xfrm>
          <a:prstGeom prst="rect">
            <a:avLst/>
          </a:prstGeom>
        </p:spPr>
      </p:pic>
      <p:sp>
        <p:nvSpPr>
          <p:cNvPr id="22" name="object 22"/>
          <p:cNvSpPr txBox="1"/>
          <p:nvPr/>
        </p:nvSpPr>
        <p:spPr>
          <a:xfrm>
            <a:off x="1658492" y="8256658"/>
            <a:ext cx="360997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63345" marR="5080" indent="-135064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Rendimiento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 </a:t>
            </a:r>
            <a:r>
              <a:rPr sz="1200" b="1" spc="-10" dirty="0">
                <a:latin typeface="Times New Roman"/>
                <a:cs typeface="Times New Roman"/>
              </a:rPr>
              <a:t>Estudiantes Universitarios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403475" y="8754397"/>
            <a:ext cx="207898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Erik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Siso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Navarro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67361" rIns="0" bIns="0" rtlCol="0">
            <a:spAutoFit/>
          </a:bodyPr>
          <a:lstStyle/>
          <a:p>
            <a:pPr marL="12065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197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5" name="Grupo 24">
            <a:extLst>
              <a:ext uri="{FF2B5EF4-FFF2-40B4-BE49-F238E27FC236}">
                <a16:creationId xmlns:a16="http://schemas.microsoft.com/office/drawing/2014/main" id="{D9EDAB1F-704F-A2FF-1505-2E8FE84640F5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6" name="object 12">
              <a:extLst>
                <a:ext uri="{FF2B5EF4-FFF2-40B4-BE49-F238E27FC236}">
                  <a16:creationId xmlns:a16="http://schemas.microsoft.com/office/drawing/2014/main" id="{9BA220F6-A203-C790-A3CC-C21E901BF668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0" name="object 13">
                <a:extLst>
                  <a:ext uri="{FF2B5EF4-FFF2-40B4-BE49-F238E27FC236}">
                    <a16:creationId xmlns:a16="http://schemas.microsoft.com/office/drawing/2014/main" id="{E92127EE-31AE-BA53-0DE5-D4C6847150DF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1" name="object 14">
                <a:extLst>
                  <a:ext uri="{FF2B5EF4-FFF2-40B4-BE49-F238E27FC236}">
                    <a16:creationId xmlns:a16="http://schemas.microsoft.com/office/drawing/2014/main" id="{F43FD6BE-CABC-2FB7-FE34-4275DFEF5D19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2" name="object 15">
                <a:extLst>
                  <a:ext uri="{FF2B5EF4-FFF2-40B4-BE49-F238E27FC236}">
                    <a16:creationId xmlns:a16="http://schemas.microsoft.com/office/drawing/2014/main" id="{2A10BB7C-40F5-0ECC-276B-ABAF509D1476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3" name="object 16">
                <a:extLst>
                  <a:ext uri="{FF2B5EF4-FFF2-40B4-BE49-F238E27FC236}">
                    <a16:creationId xmlns:a16="http://schemas.microsoft.com/office/drawing/2014/main" id="{F792C282-2204-E244-994C-DDDD50B5FCA8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7" name="object 16">
              <a:extLst>
                <a:ext uri="{FF2B5EF4-FFF2-40B4-BE49-F238E27FC236}">
                  <a16:creationId xmlns:a16="http://schemas.microsoft.com/office/drawing/2014/main" id="{A6030FB4-7E61-FDA3-3B44-79092814F829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8" name="object 25">
              <a:extLst>
                <a:ext uri="{FF2B5EF4-FFF2-40B4-BE49-F238E27FC236}">
                  <a16:creationId xmlns:a16="http://schemas.microsoft.com/office/drawing/2014/main" id="{FD98446F-14CE-D66E-7AA3-73BBFA17F7BD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9" name="object 31">
              <a:extLst>
                <a:ext uri="{FF2B5EF4-FFF2-40B4-BE49-F238E27FC236}">
                  <a16:creationId xmlns:a16="http://schemas.microsoft.com/office/drawing/2014/main" id="{888C67A9-A139-DBED-43C0-49348EE41EF2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43015" cy="9836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69786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85"/>
              </a:spcBef>
            </a:pPr>
            <a:endParaRPr sz="1200">
              <a:latin typeface="Arial"/>
              <a:cs typeface="Arial"/>
            </a:endParaRPr>
          </a:p>
          <a:p>
            <a:pPr marL="375285" marR="5080" indent="-363220">
              <a:lnSpc>
                <a:spcPct val="107500"/>
              </a:lnSpc>
            </a:pP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continuación,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realizaremos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gráficos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 de las medias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marginales 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 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045387" y="2195702"/>
            <a:ext cx="4419600" cy="2304288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256133" y="4529150"/>
            <a:ext cx="6344285" cy="9404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Gráfico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1: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marginales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estudios.</a:t>
            </a:r>
            <a:endParaRPr sz="12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Nota:</a:t>
            </a:r>
            <a:r>
              <a:rPr sz="1200" b="1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gráfico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claramente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mantiene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promedio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notas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4,67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puntos,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diferencias </a:t>
            </a:r>
            <a:r>
              <a:rPr sz="1200" dirty="0">
                <a:latin typeface="Times New Roman"/>
                <a:cs typeface="Times New Roman"/>
              </a:rPr>
              <a:t>significativas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permanecen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constantes.</a:t>
            </a: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Medias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marginales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sexo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definitivas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836714" y="143573"/>
            <a:ext cx="5478145" cy="7604759"/>
            <a:chOff x="836714" y="143573"/>
            <a:chExt cx="5478145" cy="7604759"/>
          </a:xfrm>
        </p:grpSpPr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36714" y="5515609"/>
              <a:ext cx="4484243" cy="2232279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509134" y="143573"/>
              <a:ext cx="1805305" cy="893889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34188" y="7814259"/>
            <a:ext cx="482854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Gráfico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2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marginales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género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definitivas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658492" y="8256658"/>
            <a:ext cx="360997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63345" marR="5080" indent="-135064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Rendimiento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 </a:t>
            </a:r>
            <a:r>
              <a:rPr sz="1200" b="1" spc="-10" dirty="0">
                <a:latin typeface="Times New Roman"/>
                <a:cs typeface="Times New Roman"/>
              </a:rPr>
              <a:t>Estudiantes Universitarios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403475" y="8754397"/>
            <a:ext cx="207898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Erik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Siso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Navarro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67361" rIns="0" bIns="0" rtlCol="0">
            <a:spAutoFit/>
          </a:bodyPr>
          <a:lstStyle/>
          <a:p>
            <a:pPr marL="12065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198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6" name="Grupo 25">
            <a:extLst>
              <a:ext uri="{FF2B5EF4-FFF2-40B4-BE49-F238E27FC236}">
                <a16:creationId xmlns:a16="http://schemas.microsoft.com/office/drawing/2014/main" id="{6B42DD00-A29B-6293-A687-004EDB4FA30D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7" name="object 12">
              <a:extLst>
                <a:ext uri="{FF2B5EF4-FFF2-40B4-BE49-F238E27FC236}">
                  <a16:creationId xmlns:a16="http://schemas.microsoft.com/office/drawing/2014/main" id="{40CF7762-5AAA-BD29-9B66-2ECE0285460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1" name="object 13">
                <a:extLst>
                  <a:ext uri="{FF2B5EF4-FFF2-40B4-BE49-F238E27FC236}">
                    <a16:creationId xmlns:a16="http://schemas.microsoft.com/office/drawing/2014/main" id="{01F5F1F5-65DF-D9EB-3954-94EE47475EF6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2" name="object 14">
                <a:extLst>
                  <a:ext uri="{FF2B5EF4-FFF2-40B4-BE49-F238E27FC236}">
                    <a16:creationId xmlns:a16="http://schemas.microsoft.com/office/drawing/2014/main" id="{18F35F2B-501E-3AA5-B0A6-E00214E2F656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3" name="object 15">
                <a:extLst>
                  <a:ext uri="{FF2B5EF4-FFF2-40B4-BE49-F238E27FC236}">
                    <a16:creationId xmlns:a16="http://schemas.microsoft.com/office/drawing/2014/main" id="{3FC5CCC4-06F9-0308-417C-01B8BB93A25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4" name="object 16">
                <a:extLst>
                  <a:ext uri="{FF2B5EF4-FFF2-40B4-BE49-F238E27FC236}">
                    <a16:creationId xmlns:a16="http://schemas.microsoft.com/office/drawing/2014/main" id="{802869DF-FD77-5754-85F2-1E5BABB1109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8" name="object 16">
              <a:extLst>
                <a:ext uri="{FF2B5EF4-FFF2-40B4-BE49-F238E27FC236}">
                  <a16:creationId xmlns:a16="http://schemas.microsoft.com/office/drawing/2014/main" id="{0E156286-8089-7484-A412-05807A0EFD0B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9" name="object 25">
              <a:extLst>
                <a:ext uri="{FF2B5EF4-FFF2-40B4-BE49-F238E27FC236}">
                  <a16:creationId xmlns:a16="http://schemas.microsoft.com/office/drawing/2014/main" id="{211F1DE2-8201-8CBA-EE8F-7AECED7D4BE7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0" name="object 31">
              <a:extLst>
                <a:ext uri="{FF2B5EF4-FFF2-40B4-BE49-F238E27FC236}">
                  <a16:creationId xmlns:a16="http://schemas.microsoft.com/office/drawing/2014/main" id="{B2C1D0FE-1FC1-29A0-2217-064896ECABD6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07455" cy="17030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3342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12700" marR="635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Nota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chicas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Género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Femenino,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promedio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(4,83),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chicos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género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masculino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(4,5),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(Ing. </a:t>
            </a:r>
            <a:r>
              <a:rPr sz="1200" dirty="0">
                <a:latin typeface="Times New Roman"/>
                <a:cs typeface="Times New Roman"/>
              </a:rPr>
              <a:t>Civil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Sistemas)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chicas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inteligente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chicos,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promedio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notas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II.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Aquí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marginales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estimadas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definitivas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3 </a:t>
            </a:r>
            <a:r>
              <a:rPr sz="1200" dirty="0">
                <a:latin typeface="Times New Roman"/>
                <a:cs typeface="Times New Roman"/>
              </a:rPr>
              <a:t>tipos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estudios.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1139939" y="143573"/>
            <a:ext cx="5174615" cy="5796280"/>
            <a:chOff x="1139939" y="143573"/>
            <a:chExt cx="5174615" cy="5796280"/>
          </a:xfrm>
        </p:grpSpPr>
        <p:pic>
          <p:nvPicPr>
            <p:cNvPr id="18" name="object 1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139939" y="2843403"/>
              <a:ext cx="4207256" cy="3096387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09134" y="143573"/>
              <a:ext cx="1805305" cy="893889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240284" y="6041897"/>
            <a:ext cx="6380480" cy="18548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927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Grafico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3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marginales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estimadas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 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definitivas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los </a:t>
            </a:r>
            <a:r>
              <a:rPr sz="1200" spc="-10" dirty="0">
                <a:latin typeface="Times New Roman"/>
                <a:cs typeface="Times New Roman"/>
              </a:rPr>
              <a:t>estudiantes.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Nota:</a:t>
            </a:r>
            <a:r>
              <a:rPr sz="1200" b="1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2)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mantienen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promedio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(4,75)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pasado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(matemáticas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II),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mientras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(3),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promedio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(4,50)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embargo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incidencia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diferencias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promedios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notas.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6040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continuación,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observará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gráfica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medias </a:t>
            </a:r>
            <a:r>
              <a:rPr sz="1200" dirty="0">
                <a:latin typeface="Times New Roman"/>
                <a:cs typeface="Times New Roman"/>
              </a:rPr>
              <a:t>marginales estimadas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definitiva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658492" y="8256658"/>
            <a:ext cx="360997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63345" marR="5080" indent="-135064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Rendimiento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 </a:t>
            </a:r>
            <a:r>
              <a:rPr sz="1200" b="1" spc="-10" dirty="0">
                <a:latin typeface="Times New Roman"/>
                <a:cs typeface="Times New Roman"/>
              </a:rPr>
              <a:t>Estudiantes Universitarios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403475" y="8754397"/>
            <a:ext cx="207898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Erik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Siso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Navarro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67361" rIns="0" bIns="0" rtlCol="0">
            <a:spAutoFit/>
          </a:bodyPr>
          <a:lstStyle/>
          <a:p>
            <a:pPr marL="12065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199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4" name="Grupo 23">
            <a:extLst>
              <a:ext uri="{FF2B5EF4-FFF2-40B4-BE49-F238E27FC236}">
                <a16:creationId xmlns:a16="http://schemas.microsoft.com/office/drawing/2014/main" id="{0FA9341D-D316-8FC7-F92B-33091B3C57FE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5" name="object 12">
              <a:extLst>
                <a:ext uri="{FF2B5EF4-FFF2-40B4-BE49-F238E27FC236}">
                  <a16:creationId xmlns:a16="http://schemas.microsoft.com/office/drawing/2014/main" id="{6E0D6F70-922D-E1E3-4DFE-A46FC694209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9" name="object 13">
                <a:extLst>
                  <a:ext uri="{FF2B5EF4-FFF2-40B4-BE49-F238E27FC236}">
                    <a16:creationId xmlns:a16="http://schemas.microsoft.com/office/drawing/2014/main" id="{2D4B0C1A-1B89-A709-EEA5-708A749F543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0" name="object 14">
                <a:extLst>
                  <a:ext uri="{FF2B5EF4-FFF2-40B4-BE49-F238E27FC236}">
                    <a16:creationId xmlns:a16="http://schemas.microsoft.com/office/drawing/2014/main" id="{228803F7-BE8B-2376-E71D-3CDAD986DF40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1" name="object 15">
                <a:extLst>
                  <a:ext uri="{FF2B5EF4-FFF2-40B4-BE49-F238E27FC236}">
                    <a16:creationId xmlns:a16="http://schemas.microsoft.com/office/drawing/2014/main" id="{4C723652-544D-0AAF-2B4B-82D93BC4025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2" name="object 16">
                <a:extLst>
                  <a:ext uri="{FF2B5EF4-FFF2-40B4-BE49-F238E27FC236}">
                    <a16:creationId xmlns:a16="http://schemas.microsoft.com/office/drawing/2014/main" id="{9BB85208-B4A1-D622-F91E-352B2C792601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6" name="object 16">
              <a:extLst>
                <a:ext uri="{FF2B5EF4-FFF2-40B4-BE49-F238E27FC236}">
                  <a16:creationId xmlns:a16="http://schemas.microsoft.com/office/drawing/2014/main" id="{23FA5B86-BBD0-549F-E699-F578DA3A2898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7" name="object 25">
              <a:extLst>
                <a:ext uri="{FF2B5EF4-FFF2-40B4-BE49-F238E27FC236}">
                  <a16:creationId xmlns:a16="http://schemas.microsoft.com/office/drawing/2014/main" id="{CA968058-6BB9-FBE0-B792-8494FD7C4548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8" name="object 31">
              <a:extLst>
                <a:ext uri="{FF2B5EF4-FFF2-40B4-BE49-F238E27FC236}">
                  <a16:creationId xmlns:a16="http://schemas.microsoft.com/office/drawing/2014/main" id="{5EA85FF6-238D-C8E8-3645-DD04F609A4EB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-4762" y="-4762"/>
            <a:ext cx="6867525" cy="9153525"/>
            <a:chOff x="-4762" y="-4762"/>
            <a:chExt cx="6867525" cy="915352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0"/>
              <a:ext cx="6858000" cy="9144000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0" y="0"/>
              <a:ext cx="6858000" cy="9144000"/>
            </a:xfrm>
            <a:custGeom>
              <a:avLst/>
              <a:gdLst/>
              <a:ahLst/>
              <a:cxnLst/>
              <a:rect l="l" t="t" r="r" b="b"/>
              <a:pathLst>
                <a:path w="6858000" h="9144000">
                  <a:moveTo>
                    <a:pt x="0" y="9144000"/>
                  </a:moveTo>
                  <a:lnTo>
                    <a:pt x="6858000" y="9144000"/>
                  </a:lnTo>
                  <a:lnTo>
                    <a:pt x="6858000" y="0"/>
                  </a:lnTo>
                  <a:lnTo>
                    <a:pt x="0" y="0"/>
                  </a:lnTo>
                  <a:lnTo>
                    <a:pt x="0" y="9144000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5" name="object 5"/>
            <p:cNvSpPr/>
            <p:nvPr/>
          </p:nvSpPr>
          <p:spPr>
            <a:xfrm>
              <a:off x="428599" y="2071624"/>
              <a:ext cx="6001385" cy="7007859"/>
            </a:xfrm>
            <a:custGeom>
              <a:avLst/>
              <a:gdLst/>
              <a:ahLst/>
              <a:cxnLst/>
              <a:rect l="l" t="t" r="r" b="b"/>
              <a:pathLst>
                <a:path w="6001385" h="7007859">
                  <a:moveTo>
                    <a:pt x="0" y="1000251"/>
                  </a:moveTo>
                  <a:lnTo>
                    <a:pt x="1153" y="951786"/>
                  </a:lnTo>
                  <a:lnTo>
                    <a:pt x="4578" y="903916"/>
                  </a:lnTo>
                  <a:lnTo>
                    <a:pt x="10222" y="856695"/>
                  </a:lnTo>
                  <a:lnTo>
                    <a:pt x="18034" y="810173"/>
                  </a:lnTo>
                  <a:lnTo>
                    <a:pt x="27960" y="764404"/>
                  </a:lnTo>
                  <a:lnTo>
                    <a:pt x="39948" y="719441"/>
                  </a:lnTo>
                  <a:lnTo>
                    <a:pt x="53946" y="675334"/>
                  </a:lnTo>
                  <a:lnTo>
                    <a:pt x="69902" y="632138"/>
                  </a:lnTo>
                  <a:lnTo>
                    <a:pt x="87762" y="589904"/>
                  </a:lnTo>
                  <a:lnTo>
                    <a:pt x="107475" y="548684"/>
                  </a:lnTo>
                  <a:lnTo>
                    <a:pt x="128989" y="508532"/>
                  </a:lnTo>
                  <a:lnTo>
                    <a:pt x="152250" y="469498"/>
                  </a:lnTo>
                  <a:lnTo>
                    <a:pt x="177206" y="431637"/>
                  </a:lnTo>
                  <a:lnTo>
                    <a:pt x="203806" y="395000"/>
                  </a:lnTo>
                  <a:lnTo>
                    <a:pt x="231996" y="359639"/>
                  </a:lnTo>
                  <a:lnTo>
                    <a:pt x="261725" y="325607"/>
                  </a:lnTo>
                  <a:lnTo>
                    <a:pt x="292939" y="292957"/>
                  </a:lnTo>
                  <a:lnTo>
                    <a:pt x="325587" y="261740"/>
                  </a:lnTo>
                  <a:lnTo>
                    <a:pt x="359616" y="232009"/>
                  </a:lnTo>
                  <a:lnTo>
                    <a:pt x="394974" y="203817"/>
                  </a:lnTo>
                  <a:lnTo>
                    <a:pt x="431608" y="177216"/>
                  </a:lnTo>
                  <a:lnTo>
                    <a:pt x="469465" y="152257"/>
                  </a:lnTo>
                  <a:lnTo>
                    <a:pt x="508495" y="128995"/>
                  </a:lnTo>
                  <a:lnTo>
                    <a:pt x="548643" y="107480"/>
                  </a:lnTo>
                  <a:lnTo>
                    <a:pt x="589858" y="87766"/>
                  </a:lnTo>
                  <a:lnTo>
                    <a:pt x="632087" y="69905"/>
                  </a:lnTo>
                  <a:lnTo>
                    <a:pt x="675279" y="53949"/>
                  </a:lnTo>
                  <a:lnTo>
                    <a:pt x="719379" y="39950"/>
                  </a:lnTo>
                  <a:lnTo>
                    <a:pt x="764337" y="27961"/>
                  </a:lnTo>
                  <a:lnTo>
                    <a:pt x="810100" y="18035"/>
                  </a:lnTo>
                  <a:lnTo>
                    <a:pt x="856615" y="10223"/>
                  </a:lnTo>
                  <a:lnTo>
                    <a:pt x="903830" y="4578"/>
                  </a:lnTo>
                  <a:lnTo>
                    <a:pt x="951692" y="1153"/>
                  </a:lnTo>
                  <a:lnTo>
                    <a:pt x="1000150" y="0"/>
                  </a:lnTo>
                  <a:lnTo>
                    <a:pt x="5000650" y="0"/>
                  </a:lnTo>
                  <a:lnTo>
                    <a:pt x="5049104" y="1153"/>
                  </a:lnTo>
                  <a:lnTo>
                    <a:pt x="5096964" y="4578"/>
                  </a:lnTo>
                  <a:lnTo>
                    <a:pt x="5144176" y="10223"/>
                  </a:lnTo>
                  <a:lnTo>
                    <a:pt x="5190688" y="18035"/>
                  </a:lnTo>
                  <a:lnTo>
                    <a:pt x="5236449" y="27961"/>
                  </a:lnTo>
                  <a:lnTo>
                    <a:pt x="5281405" y="39950"/>
                  </a:lnTo>
                  <a:lnTo>
                    <a:pt x="5325504" y="53949"/>
                  </a:lnTo>
                  <a:lnTo>
                    <a:pt x="5368693" y="69905"/>
                  </a:lnTo>
                  <a:lnTo>
                    <a:pt x="5410921" y="87766"/>
                  </a:lnTo>
                  <a:lnTo>
                    <a:pt x="5452135" y="107480"/>
                  </a:lnTo>
                  <a:lnTo>
                    <a:pt x="5492282" y="128995"/>
                  </a:lnTo>
                  <a:lnTo>
                    <a:pt x="5531310" y="152257"/>
                  </a:lnTo>
                  <a:lnTo>
                    <a:pt x="5569167" y="177216"/>
                  </a:lnTo>
                  <a:lnTo>
                    <a:pt x="5605801" y="203817"/>
                  </a:lnTo>
                  <a:lnTo>
                    <a:pt x="5641158" y="232009"/>
                  </a:lnTo>
                  <a:lnTo>
                    <a:pt x="5675186" y="261740"/>
                  </a:lnTo>
                  <a:lnTo>
                    <a:pt x="5707834" y="292957"/>
                  </a:lnTo>
                  <a:lnTo>
                    <a:pt x="5739048" y="325607"/>
                  </a:lnTo>
                  <a:lnTo>
                    <a:pt x="5768776" y="359639"/>
                  </a:lnTo>
                  <a:lnTo>
                    <a:pt x="5796966" y="395000"/>
                  </a:lnTo>
                  <a:lnTo>
                    <a:pt x="5823566" y="431637"/>
                  </a:lnTo>
                  <a:lnTo>
                    <a:pt x="5848523" y="469498"/>
                  </a:lnTo>
                  <a:lnTo>
                    <a:pt x="5871784" y="508532"/>
                  </a:lnTo>
                  <a:lnTo>
                    <a:pt x="5893297" y="548684"/>
                  </a:lnTo>
                  <a:lnTo>
                    <a:pt x="5913011" y="589904"/>
                  </a:lnTo>
                  <a:lnTo>
                    <a:pt x="5930871" y="632138"/>
                  </a:lnTo>
                  <a:lnTo>
                    <a:pt x="5946827" y="675334"/>
                  </a:lnTo>
                  <a:lnTo>
                    <a:pt x="5960825" y="719441"/>
                  </a:lnTo>
                  <a:lnTo>
                    <a:pt x="5972814" y="764404"/>
                  </a:lnTo>
                  <a:lnTo>
                    <a:pt x="5982740" y="810173"/>
                  </a:lnTo>
                  <a:lnTo>
                    <a:pt x="5990552" y="856695"/>
                  </a:lnTo>
                  <a:lnTo>
                    <a:pt x="5996196" y="903916"/>
                  </a:lnTo>
                  <a:lnTo>
                    <a:pt x="5999622" y="951786"/>
                  </a:lnTo>
                  <a:lnTo>
                    <a:pt x="6000775" y="1000251"/>
                  </a:lnTo>
                  <a:lnTo>
                    <a:pt x="6000775" y="6007138"/>
                  </a:lnTo>
                  <a:lnTo>
                    <a:pt x="5999622" y="6055596"/>
                  </a:lnTo>
                  <a:lnTo>
                    <a:pt x="5996196" y="6103460"/>
                  </a:lnTo>
                  <a:lnTo>
                    <a:pt x="5990552" y="6150675"/>
                  </a:lnTo>
                  <a:lnTo>
                    <a:pt x="5982740" y="6197191"/>
                  </a:lnTo>
                  <a:lnTo>
                    <a:pt x="5972814" y="6242954"/>
                  </a:lnTo>
                  <a:lnTo>
                    <a:pt x="5960825" y="6287913"/>
                  </a:lnTo>
                  <a:lnTo>
                    <a:pt x="5946827" y="6332014"/>
                  </a:lnTo>
                  <a:lnTo>
                    <a:pt x="5930871" y="6375206"/>
                  </a:lnTo>
                  <a:lnTo>
                    <a:pt x="5913011" y="6417435"/>
                  </a:lnTo>
                  <a:lnTo>
                    <a:pt x="5893297" y="6458650"/>
                  </a:lnTo>
                  <a:lnTo>
                    <a:pt x="5871784" y="6498799"/>
                  </a:lnTo>
                  <a:lnTo>
                    <a:pt x="5848523" y="6537828"/>
                  </a:lnTo>
                  <a:lnTo>
                    <a:pt x="5823566" y="6575686"/>
                  </a:lnTo>
                  <a:lnTo>
                    <a:pt x="5796966" y="6612320"/>
                  </a:lnTo>
                  <a:lnTo>
                    <a:pt x="5768776" y="6647677"/>
                  </a:lnTo>
                  <a:lnTo>
                    <a:pt x="5739048" y="6681706"/>
                  </a:lnTo>
                  <a:lnTo>
                    <a:pt x="5707834" y="6714354"/>
                  </a:lnTo>
                  <a:lnTo>
                    <a:pt x="5675186" y="6745568"/>
                  </a:lnTo>
                  <a:lnTo>
                    <a:pt x="5641158" y="6775296"/>
                  </a:lnTo>
                  <a:lnTo>
                    <a:pt x="5605801" y="6803486"/>
                  </a:lnTo>
                  <a:lnTo>
                    <a:pt x="5569167" y="6830085"/>
                  </a:lnTo>
                  <a:lnTo>
                    <a:pt x="5531310" y="6855042"/>
                  </a:lnTo>
                  <a:lnTo>
                    <a:pt x="5492282" y="6878302"/>
                  </a:lnTo>
                  <a:lnTo>
                    <a:pt x="5452135" y="6899815"/>
                  </a:lnTo>
                  <a:lnTo>
                    <a:pt x="5410921" y="6919528"/>
                  </a:lnTo>
                  <a:lnTo>
                    <a:pt x="5368693" y="6937388"/>
                  </a:lnTo>
                  <a:lnTo>
                    <a:pt x="5325504" y="6953344"/>
                  </a:lnTo>
                  <a:lnTo>
                    <a:pt x="5281405" y="6967341"/>
                  </a:lnTo>
                  <a:lnTo>
                    <a:pt x="5236449" y="6979329"/>
                  </a:lnTo>
                  <a:lnTo>
                    <a:pt x="5190688" y="6989255"/>
                  </a:lnTo>
                  <a:lnTo>
                    <a:pt x="5144176" y="6997067"/>
                  </a:lnTo>
                  <a:lnTo>
                    <a:pt x="5096964" y="7002711"/>
                  </a:lnTo>
                  <a:lnTo>
                    <a:pt x="5049104" y="7006136"/>
                  </a:lnTo>
                  <a:lnTo>
                    <a:pt x="5000650" y="7007289"/>
                  </a:lnTo>
                  <a:lnTo>
                    <a:pt x="1000150" y="7007289"/>
                  </a:lnTo>
                  <a:lnTo>
                    <a:pt x="951692" y="7006136"/>
                  </a:lnTo>
                  <a:lnTo>
                    <a:pt x="903830" y="7002711"/>
                  </a:lnTo>
                  <a:lnTo>
                    <a:pt x="856615" y="6997067"/>
                  </a:lnTo>
                  <a:lnTo>
                    <a:pt x="810100" y="6989255"/>
                  </a:lnTo>
                  <a:lnTo>
                    <a:pt x="764337" y="6979329"/>
                  </a:lnTo>
                  <a:lnTo>
                    <a:pt x="719379" y="6967341"/>
                  </a:lnTo>
                  <a:lnTo>
                    <a:pt x="675279" y="6953344"/>
                  </a:lnTo>
                  <a:lnTo>
                    <a:pt x="632087" y="6937388"/>
                  </a:lnTo>
                  <a:lnTo>
                    <a:pt x="589858" y="6919528"/>
                  </a:lnTo>
                  <a:lnTo>
                    <a:pt x="548643" y="6899815"/>
                  </a:lnTo>
                  <a:lnTo>
                    <a:pt x="508495" y="6878302"/>
                  </a:lnTo>
                  <a:lnTo>
                    <a:pt x="469465" y="6855042"/>
                  </a:lnTo>
                  <a:lnTo>
                    <a:pt x="431608" y="6830085"/>
                  </a:lnTo>
                  <a:lnTo>
                    <a:pt x="394974" y="6803486"/>
                  </a:lnTo>
                  <a:lnTo>
                    <a:pt x="359616" y="6775296"/>
                  </a:lnTo>
                  <a:lnTo>
                    <a:pt x="325587" y="6745568"/>
                  </a:lnTo>
                  <a:lnTo>
                    <a:pt x="292939" y="6714354"/>
                  </a:lnTo>
                  <a:lnTo>
                    <a:pt x="261725" y="6681706"/>
                  </a:lnTo>
                  <a:lnTo>
                    <a:pt x="231996" y="6647677"/>
                  </a:lnTo>
                  <a:lnTo>
                    <a:pt x="203806" y="6612320"/>
                  </a:lnTo>
                  <a:lnTo>
                    <a:pt x="177206" y="6575686"/>
                  </a:lnTo>
                  <a:lnTo>
                    <a:pt x="152250" y="6537828"/>
                  </a:lnTo>
                  <a:lnTo>
                    <a:pt x="128989" y="6498799"/>
                  </a:lnTo>
                  <a:lnTo>
                    <a:pt x="107475" y="6458650"/>
                  </a:lnTo>
                  <a:lnTo>
                    <a:pt x="87762" y="6417435"/>
                  </a:lnTo>
                  <a:lnTo>
                    <a:pt x="69902" y="6375206"/>
                  </a:lnTo>
                  <a:lnTo>
                    <a:pt x="53946" y="6332014"/>
                  </a:lnTo>
                  <a:lnTo>
                    <a:pt x="39948" y="6287913"/>
                  </a:lnTo>
                  <a:lnTo>
                    <a:pt x="27960" y="6242954"/>
                  </a:lnTo>
                  <a:lnTo>
                    <a:pt x="18034" y="6197191"/>
                  </a:lnTo>
                  <a:lnTo>
                    <a:pt x="10222" y="6150675"/>
                  </a:lnTo>
                  <a:lnTo>
                    <a:pt x="4578" y="6103460"/>
                  </a:lnTo>
                  <a:lnTo>
                    <a:pt x="1153" y="6055596"/>
                  </a:lnTo>
                  <a:lnTo>
                    <a:pt x="0" y="6007138"/>
                  </a:lnTo>
                  <a:lnTo>
                    <a:pt x="0" y="1000251"/>
                  </a:lnTo>
                  <a:close/>
                </a:path>
              </a:pathLst>
            </a:custGeom>
            <a:ln w="9360">
              <a:solidFill>
                <a:srgbClr val="FFC000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14016" y="2055875"/>
              <a:ext cx="2150363" cy="661415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1468374" y="2737484"/>
            <a:ext cx="3779520" cy="61988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90245" marR="685165" algn="ctr">
              <a:lnSpc>
                <a:spcPct val="100000"/>
              </a:lnSpc>
              <a:spcBef>
                <a:spcPts val="100"/>
              </a:spcBef>
            </a:pPr>
            <a:r>
              <a:rPr sz="1500" b="1" spc="-40" dirty="0">
                <a:latin typeface="Calibri"/>
                <a:cs typeface="Calibri"/>
              </a:rPr>
              <a:t>Dr.</a:t>
            </a:r>
            <a:r>
              <a:rPr sz="1500" b="1" spc="-30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José</a:t>
            </a:r>
            <a:r>
              <a:rPr sz="1500" b="1" spc="-20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Luis</a:t>
            </a:r>
            <a:r>
              <a:rPr sz="1500" b="1" spc="-25" dirty="0">
                <a:latin typeface="Calibri"/>
                <a:cs typeface="Calibri"/>
              </a:rPr>
              <a:t> </a:t>
            </a:r>
            <a:r>
              <a:rPr sz="1500" b="1" spc="-10" dirty="0">
                <a:latin typeface="Calibri"/>
                <a:cs typeface="Calibri"/>
              </a:rPr>
              <a:t>Berroterán</a:t>
            </a:r>
            <a:r>
              <a:rPr sz="1500" b="1" spc="5" dirty="0">
                <a:latin typeface="Calibri"/>
                <a:cs typeface="Calibri"/>
              </a:rPr>
              <a:t> </a:t>
            </a:r>
            <a:r>
              <a:rPr sz="1500" b="1" spc="-20" dirty="0">
                <a:latin typeface="Calibri"/>
                <a:cs typeface="Calibri"/>
              </a:rPr>
              <a:t>Núñez </a:t>
            </a:r>
            <a:r>
              <a:rPr sz="1500" b="1" spc="-10" dirty="0">
                <a:latin typeface="Calibri"/>
                <a:cs typeface="Calibri"/>
              </a:rPr>
              <a:t>Rector</a:t>
            </a:r>
            <a:endParaRPr sz="1500" dirty="0">
              <a:latin typeface="Calibri"/>
              <a:cs typeface="Calibri"/>
            </a:endParaRPr>
          </a:p>
          <a:p>
            <a:pPr marL="982980" marR="977265" algn="ctr">
              <a:lnSpc>
                <a:spcPct val="100000"/>
              </a:lnSpc>
              <a:spcBef>
                <a:spcPts val="1800"/>
              </a:spcBef>
            </a:pPr>
            <a:r>
              <a:rPr sz="1500" b="1" spc="-40" dirty="0">
                <a:latin typeface="Calibri"/>
                <a:cs typeface="Calibri"/>
              </a:rPr>
              <a:t>Dr.</a:t>
            </a:r>
            <a:r>
              <a:rPr sz="1500" b="1" spc="-35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Carlos</a:t>
            </a:r>
            <a:r>
              <a:rPr sz="1500" b="1" spc="-30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José</a:t>
            </a:r>
            <a:r>
              <a:rPr sz="1500" b="1" spc="-30" dirty="0">
                <a:latin typeface="Calibri"/>
                <a:cs typeface="Calibri"/>
              </a:rPr>
              <a:t> </a:t>
            </a:r>
            <a:r>
              <a:rPr sz="1500" b="1" spc="-10" dirty="0">
                <a:latin typeface="Calibri"/>
                <a:cs typeface="Calibri"/>
              </a:rPr>
              <a:t>Jiménez Secretario</a:t>
            </a:r>
            <a:endParaRPr sz="1500" dirty="0">
              <a:latin typeface="Calibri"/>
              <a:cs typeface="Calibri"/>
            </a:endParaRPr>
          </a:p>
          <a:p>
            <a:pPr marL="347980" marR="378460" algn="ctr">
              <a:lnSpc>
                <a:spcPct val="100000"/>
              </a:lnSpc>
              <a:spcBef>
                <a:spcPts val="1800"/>
              </a:spcBef>
            </a:pPr>
            <a:r>
              <a:rPr sz="1500" b="1" spc="-40" dirty="0">
                <a:latin typeface="Calibri"/>
                <a:cs typeface="Calibri"/>
              </a:rPr>
              <a:t>Dr. </a:t>
            </a:r>
            <a:r>
              <a:rPr sz="1500" b="1" dirty="0">
                <a:latin typeface="Calibri"/>
                <a:cs typeface="Calibri"/>
              </a:rPr>
              <a:t>Severiano</a:t>
            </a:r>
            <a:r>
              <a:rPr sz="1500" b="1" spc="-45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Antonio</a:t>
            </a:r>
            <a:r>
              <a:rPr sz="1500" b="1" spc="-35" dirty="0">
                <a:latin typeface="Calibri"/>
                <a:cs typeface="Calibri"/>
              </a:rPr>
              <a:t> </a:t>
            </a:r>
            <a:r>
              <a:rPr sz="1500" b="1" spc="-10" dirty="0">
                <a:latin typeface="Calibri"/>
                <a:cs typeface="Calibri"/>
              </a:rPr>
              <a:t>Rodríguez</a:t>
            </a:r>
            <a:r>
              <a:rPr sz="1500" b="1" spc="-35" dirty="0">
                <a:latin typeface="Calibri"/>
                <a:cs typeface="Calibri"/>
              </a:rPr>
              <a:t> </a:t>
            </a:r>
            <a:r>
              <a:rPr sz="1500" b="1" spc="-10" dirty="0">
                <a:latin typeface="Calibri"/>
                <a:cs typeface="Calibri"/>
              </a:rPr>
              <a:t>Parilli </a:t>
            </a:r>
            <a:r>
              <a:rPr sz="1500" b="1" dirty="0">
                <a:latin typeface="Calibri"/>
                <a:cs typeface="Calibri"/>
              </a:rPr>
              <a:t>Vicerrector</a:t>
            </a:r>
            <a:r>
              <a:rPr sz="1500" b="1" spc="-75" dirty="0">
                <a:latin typeface="Calibri"/>
                <a:cs typeface="Calibri"/>
              </a:rPr>
              <a:t> </a:t>
            </a:r>
            <a:r>
              <a:rPr sz="1500" b="1" spc="-10" dirty="0">
                <a:latin typeface="Calibri"/>
                <a:cs typeface="Calibri"/>
              </a:rPr>
              <a:t>Académico</a:t>
            </a:r>
            <a:endParaRPr sz="1500" dirty="0">
              <a:latin typeface="Calibri"/>
              <a:cs typeface="Calibri"/>
            </a:endParaRPr>
          </a:p>
          <a:p>
            <a:pPr marL="451484" marR="446405" algn="ctr">
              <a:lnSpc>
                <a:spcPct val="100000"/>
              </a:lnSpc>
              <a:spcBef>
                <a:spcPts val="1800"/>
              </a:spcBef>
            </a:pPr>
            <a:r>
              <a:rPr sz="1500" b="1" spc="-40" dirty="0">
                <a:latin typeface="Calibri"/>
                <a:cs typeface="Calibri"/>
              </a:rPr>
              <a:t>Dr.</a:t>
            </a:r>
            <a:r>
              <a:rPr sz="1500" b="1" spc="-45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Juan</a:t>
            </a:r>
            <a:r>
              <a:rPr sz="1500" b="1" spc="-45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Antonio</a:t>
            </a:r>
            <a:r>
              <a:rPr sz="1500" b="1" spc="-40" dirty="0">
                <a:latin typeface="Calibri"/>
                <a:cs typeface="Calibri"/>
              </a:rPr>
              <a:t> </a:t>
            </a:r>
            <a:r>
              <a:rPr sz="1500" b="1" spc="-10" dirty="0">
                <a:latin typeface="Calibri"/>
                <a:cs typeface="Calibri"/>
              </a:rPr>
              <a:t>Montenegro</a:t>
            </a:r>
            <a:r>
              <a:rPr sz="1500" b="1" spc="-25" dirty="0">
                <a:latin typeface="Calibri"/>
                <a:cs typeface="Calibri"/>
              </a:rPr>
              <a:t> </a:t>
            </a:r>
            <a:r>
              <a:rPr sz="1500" b="1" spc="-20" dirty="0">
                <a:latin typeface="Calibri"/>
                <a:cs typeface="Calibri"/>
              </a:rPr>
              <a:t>Núñez </a:t>
            </a:r>
            <a:r>
              <a:rPr sz="1500" b="1" dirty="0">
                <a:latin typeface="Calibri"/>
                <a:cs typeface="Calibri"/>
              </a:rPr>
              <a:t>Vicerrector</a:t>
            </a:r>
            <a:r>
              <a:rPr sz="1500" b="1" spc="-75" dirty="0">
                <a:latin typeface="Calibri"/>
                <a:cs typeface="Calibri"/>
              </a:rPr>
              <a:t> </a:t>
            </a:r>
            <a:r>
              <a:rPr sz="1500" b="1" spc="-10" dirty="0">
                <a:latin typeface="Calibri"/>
                <a:cs typeface="Calibri"/>
              </a:rPr>
              <a:t>Administrativo</a:t>
            </a:r>
            <a:endParaRPr sz="1500" dirty="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800"/>
              </a:spcBef>
            </a:pPr>
            <a:r>
              <a:rPr sz="1500" b="1" dirty="0">
                <a:latin typeface="Calibri"/>
                <a:cs typeface="Calibri"/>
              </a:rPr>
              <a:t>MSc</a:t>
            </a:r>
            <a:r>
              <a:rPr sz="1500" b="1" spc="-15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Miguel</a:t>
            </a:r>
            <a:r>
              <a:rPr sz="1500" b="1" spc="-40" dirty="0">
                <a:latin typeface="Calibri"/>
                <a:cs typeface="Calibri"/>
              </a:rPr>
              <a:t> </a:t>
            </a:r>
            <a:r>
              <a:rPr sz="1500" b="1" spc="-10" dirty="0">
                <a:latin typeface="Calibri"/>
                <a:cs typeface="Calibri"/>
              </a:rPr>
              <a:t>Tirado</a:t>
            </a:r>
            <a:endParaRPr sz="1500" dirty="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500" b="1" dirty="0">
                <a:latin typeface="Calibri"/>
                <a:cs typeface="Calibri"/>
              </a:rPr>
              <a:t>Decano</a:t>
            </a:r>
            <a:r>
              <a:rPr sz="1500" b="1" spc="-20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del</a:t>
            </a:r>
            <a:r>
              <a:rPr sz="1500" b="1" spc="-30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Área</a:t>
            </a:r>
            <a:r>
              <a:rPr sz="1500" b="1" spc="-15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de</a:t>
            </a:r>
            <a:r>
              <a:rPr sz="1500" b="1" spc="-25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Ciencias</a:t>
            </a:r>
            <a:r>
              <a:rPr sz="1500" b="1" spc="-30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de</a:t>
            </a:r>
            <a:r>
              <a:rPr sz="1500" b="1" spc="-30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la</a:t>
            </a:r>
            <a:r>
              <a:rPr sz="1500" b="1" spc="-25" dirty="0">
                <a:latin typeface="Calibri"/>
                <a:cs typeface="Calibri"/>
              </a:rPr>
              <a:t> </a:t>
            </a:r>
            <a:r>
              <a:rPr sz="1500" b="1" spc="-10" dirty="0">
                <a:latin typeface="Calibri"/>
                <a:cs typeface="Calibri"/>
              </a:rPr>
              <a:t>Educación</a:t>
            </a:r>
            <a:endParaRPr sz="1500" dirty="0">
              <a:latin typeface="Calibri"/>
              <a:cs typeface="Calibri"/>
            </a:endParaRPr>
          </a:p>
          <a:p>
            <a:pPr marL="187325" marR="181610" indent="996315">
              <a:lnSpc>
                <a:spcPct val="100000"/>
              </a:lnSpc>
              <a:spcBef>
                <a:spcPts val="1800"/>
              </a:spcBef>
            </a:pPr>
            <a:r>
              <a:rPr sz="1500" b="1" dirty="0">
                <a:latin typeface="Calibri"/>
                <a:cs typeface="Calibri"/>
              </a:rPr>
              <a:t>MSc</a:t>
            </a:r>
            <a:r>
              <a:rPr sz="1500" b="1" spc="-35" dirty="0">
                <a:latin typeface="Calibri"/>
                <a:cs typeface="Calibri"/>
              </a:rPr>
              <a:t> </a:t>
            </a:r>
            <a:r>
              <a:rPr sz="1500" b="1" spc="-10" dirty="0">
                <a:latin typeface="Calibri"/>
                <a:cs typeface="Calibri"/>
              </a:rPr>
              <a:t>Doroteo</a:t>
            </a:r>
            <a:r>
              <a:rPr sz="1500" b="1" spc="-5" dirty="0">
                <a:latin typeface="Calibri"/>
                <a:cs typeface="Calibri"/>
              </a:rPr>
              <a:t> </a:t>
            </a:r>
            <a:r>
              <a:rPr sz="1500" b="1" spc="-20" dirty="0">
                <a:latin typeface="Calibri"/>
                <a:cs typeface="Calibri"/>
              </a:rPr>
              <a:t>Ríos</a:t>
            </a:r>
            <a:r>
              <a:rPr sz="1500" b="1" spc="500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Coordinador </a:t>
            </a:r>
            <a:r>
              <a:rPr sz="1500" b="1" spc="-20" dirty="0">
                <a:latin typeface="Calibri"/>
                <a:cs typeface="Calibri"/>
              </a:rPr>
              <a:t>Territorial </a:t>
            </a:r>
            <a:r>
              <a:rPr sz="1500" b="1" dirty="0">
                <a:latin typeface="Calibri"/>
                <a:cs typeface="Calibri"/>
              </a:rPr>
              <a:t>de</a:t>
            </a:r>
            <a:r>
              <a:rPr sz="1500" b="1" spc="-45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Núcleo</a:t>
            </a:r>
            <a:r>
              <a:rPr sz="1500" b="1" spc="-30" dirty="0">
                <a:latin typeface="Calibri"/>
                <a:cs typeface="Calibri"/>
              </a:rPr>
              <a:t> </a:t>
            </a:r>
            <a:r>
              <a:rPr sz="1500" b="1" spc="-10" dirty="0">
                <a:latin typeface="Calibri"/>
                <a:cs typeface="Calibri"/>
              </a:rPr>
              <a:t>Calabozo</a:t>
            </a:r>
            <a:endParaRPr sz="1500" dirty="0">
              <a:latin typeface="Calibri"/>
              <a:cs typeface="Calibri"/>
            </a:endParaRPr>
          </a:p>
          <a:p>
            <a:pPr marL="352425" marR="344170" indent="718820">
              <a:lnSpc>
                <a:spcPct val="100000"/>
              </a:lnSpc>
              <a:spcBef>
                <a:spcPts val="1800"/>
              </a:spcBef>
            </a:pPr>
            <a:r>
              <a:rPr sz="1500" b="1" dirty="0">
                <a:latin typeface="Calibri"/>
                <a:cs typeface="Calibri"/>
              </a:rPr>
              <a:t>MSc</a:t>
            </a:r>
            <a:r>
              <a:rPr sz="1500" b="1" spc="-10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Delfín</a:t>
            </a:r>
            <a:r>
              <a:rPr sz="1500" b="1" spc="-35" dirty="0">
                <a:latin typeface="Calibri"/>
                <a:cs typeface="Calibri"/>
              </a:rPr>
              <a:t> </a:t>
            </a:r>
            <a:r>
              <a:rPr sz="1500" b="1" spc="-10" dirty="0">
                <a:latin typeface="Calibri"/>
                <a:cs typeface="Calibri"/>
              </a:rPr>
              <a:t>Rodríguez</a:t>
            </a:r>
            <a:r>
              <a:rPr sz="1500" b="1" spc="500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Director</a:t>
            </a:r>
            <a:r>
              <a:rPr sz="1500" b="1" spc="-35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del</a:t>
            </a:r>
            <a:r>
              <a:rPr sz="1500" b="1" spc="-45" dirty="0">
                <a:latin typeface="Calibri"/>
                <a:cs typeface="Calibri"/>
              </a:rPr>
              <a:t> </a:t>
            </a:r>
            <a:r>
              <a:rPr sz="1500" b="1" spc="-10" dirty="0">
                <a:latin typeface="Calibri"/>
                <a:cs typeface="Calibri"/>
              </a:rPr>
              <a:t>Programa</a:t>
            </a:r>
            <a:r>
              <a:rPr sz="1500" b="1" spc="-15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de</a:t>
            </a:r>
            <a:r>
              <a:rPr sz="1500" b="1" spc="-40" dirty="0">
                <a:latin typeface="Calibri"/>
                <a:cs typeface="Calibri"/>
              </a:rPr>
              <a:t> </a:t>
            </a:r>
            <a:r>
              <a:rPr sz="1500" b="1" spc="-10" dirty="0">
                <a:latin typeface="Calibri"/>
                <a:cs typeface="Calibri"/>
              </a:rPr>
              <a:t>Computación</a:t>
            </a:r>
            <a:endParaRPr sz="1500" dirty="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800"/>
              </a:spcBef>
            </a:pPr>
            <a:r>
              <a:rPr sz="1500" b="1" dirty="0">
                <a:latin typeface="Calibri"/>
                <a:cs typeface="Calibri"/>
              </a:rPr>
              <a:t>Dra</a:t>
            </a:r>
            <a:r>
              <a:rPr sz="1500" b="1" spc="-20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Alba</a:t>
            </a:r>
            <a:r>
              <a:rPr sz="1500" b="1" spc="-55" dirty="0">
                <a:latin typeface="Calibri"/>
                <a:cs typeface="Calibri"/>
              </a:rPr>
              <a:t> </a:t>
            </a:r>
            <a:r>
              <a:rPr sz="1500" b="1" spc="-10" dirty="0">
                <a:latin typeface="Calibri"/>
                <a:cs typeface="Calibri"/>
              </a:rPr>
              <a:t>García</a:t>
            </a:r>
            <a:endParaRPr sz="1500" dirty="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sz="1500" b="1" spc="-10" dirty="0">
                <a:latin typeface="Calibri"/>
                <a:cs typeface="Calibri"/>
              </a:rPr>
              <a:t>Directora</a:t>
            </a:r>
            <a:r>
              <a:rPr sz="1500" b="1" spc="-20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del</a:t>
            </a:r>
            <a:r>
              <a:rPr sz="1500" b="1" spc="-45" dirty="0">
                <a:latin typeface="Calibri"/>
                <a:cs typeface="Calibri"/>
              </a:rPr>
              <a:t> </a:t>
            </a:r>
            <a:r>
              <a:rPr sz="1500" b="1" spc="-10" dirty="0">
                <a:latin typeface="Calibri"/>
                <a:cs typeface="Calibri"/>
              </a:rPr>
              <a:t>Programa </a:t>
            </a:r>
            <a:r>
              <a:rPr sz="1500" b="1" dirty="0">
                <a:latin typeface="Calibri"/>
                <a:cs typeface="Calibri"/>
              </a:rPr>
              <a:t>de</a:t>
            </a:r>
            <a:r>
              <a:rPr sz="1500" b="1" spc="-50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Educación</a:t>
            </a:r>
            <a:r>
              <a:rPr sz="1500" b="1" spc="-30" dirty="0">
                <a:latin typeface="Calibri"/>
                <a:cs typeface="Calibri"/>
              </a:rPr>
              <a:t> </a:t>
            </a:r>
            <a:r>
              <a:rPr sz="1500" b="1" spc="-10" dirty="0">
                <a:latin typeface="Calibri"/>
                <a:cs typeface="Calibri"/>
              </a:rPr>
              <a:t>Integral</a:t>
            </a:r>
            <a:endParaRPr sz="1500" dirty="0">
              <a:latin typeface="Calibri"/>
              <a:cs typeface="Calibri"/>
            </a:endParaRPr>
          </a:p>
          <a:p>
            <a:pPr marL="40640" algn="ctr">
              <a:lnSpc>
                <a:spcPct val="100000"/>
              </a:lnSpc>
              <a:spcBef>
                <a:spcPts val="1800"/>
              </a:spcBef>
            </a:pPr>
            <a:r>
              <a:rPr sz="1500" b="1" dirty="0">
                <a:latin typeface="Calibri"/>
                <a:cs typeface="Calibri"/>
              </a:rPr>
              <a:t>Dra.</a:t>
            </a:r>
            <a:r>
              <a:rPr sz="1500" b="1" spc="-55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María</a:t>
            </a:r>
            <a:r>
              <a:rPr sz="1500" b="1" spc="-55" dirty="0">
                <a:latin typeface="Calibri"/>
                <a:cs typeface="Calibri"/>
              </a:rPr>
              <a:t> </a:t>
            </a:r>
            <a:r>
              <a:rPr sz="1500" b="1" spc="-10" dirty="0">
                <a:latin typeface="Calibri"/>
                <a:cs typeface="Calibri"/>
              </a:rPr>
              <a:t>Fernández</a:t>
            </a:r>
            <a:endParaRPr sz="1500" dirty="0">
              <a:latin typeface="Calibri"/>
              <a:cs typeface="Calibri"/>
            </a:endParaRPr>
          </a:p>
          <a:p>
            <a:pPr marL="12700" marR="5080" algn="ctr">
              <a:lnSpc>
                <a:spcPct val="100000"/>
              </a:lnSpc>
            </a:pPr>
            <a:r>
              <a:rPr sz="1500" b="1" spc="-10" dirty="0">
                <a:latin typeface="Calibri"/>
                <a:cs typeface="Calibri"/>
              </a:rPr>
              <a:t>Directora</a:t>
            </a:r>
            <a:r>
              <a:rPr sz="1500" b="1" spc="-15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del</a:t>
            </a:r>
            <a:r>
              <a:rPr sz="1500" b="1" spc="-35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Centro</a:t>
            </a:r>
            <a:r>
              <a:rPr sz="1500" b="1" spc="-5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de</a:t>
            </a:r>
            <a:r>
              <a:rPr sz="1500" b="1" spc="-30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Estudios</a:t>
            </a:r>
            <a:r>
              <a:rPr sz="1500" b="1" spc="-25" dirty="0">
                <a:latin typeface="Calibri"/>
                <a:cs typeface="Calibri"/>
              </a:rPr>
              <a:t> </a:t>
            </a:r>
            <a:r>
              <a:rPr sz="1500" b="1" dirty="0">
                <a:latin typeface="Calibri"/>
                <a:cs typeface="Calibri"/>
              </a:rPr>
              <a:t>e</a:t>
            </a:r>
            <a:r>
              <a:rPr sz="1500" b="1" spc="-35" dirty="0">
                <a:latin typeface="Calibri"/>
                <a:cs typeface="Calibri"/>
              </a:rPr>
              <a:t> </a:t>
            </a:r>
            <a:r>
              <a:rPr sz="1500" b="1" spc="-10" dirty="0">
                <a:latin typeface="Calibri"/>
                <a:cs typeface="Calibri"/>
              </a:rPr>
              <a:t>Investigación (CEIACERG)</a:t>
            </a:r>
            <a:endParaRPr sz="1500" dirty="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96011" y="115823"/>
            <a:ext cx="6665976" cy="1880616"/>
            <a:chOff x="96011" y="115823"/>
            <a:chExt cx="6665976" cy="1880616"/>
          </a:xfrm>
        </p:grpSpPr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6011" y="115823"/>
              <a:ext cx="6665976" cy="1880616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785874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142849" y="142875"/>
              <a:ext cx="6572884" cy="1786255"/>
            </a:xfrm>
            <a:custGeom>
              <a:avLst/>
              <a:gdLst/>
              <a:ahLst/>
              <a:cxnLst/>
              <a:rect l="l" t="t" r="r" b="b"/>
              <a:pathLst>
                <a:path w="6572884" h="1786255">
                  <a:moveTo>
                    <a:pt x="0" y="297688"/>
                  </a:moveTo>
                  <a:lnTo>
                    <a:pt x="3896" y="249387"/>
                  </a:lnTo>
                  <a:lnTo>
                    <a:pt x="15175" y="203573"/>
                  </a:lnTo>
                  <a:lnTo>
                    <a:pt x="33225" y="160858"/>
                  </a:lnTo>
                  <a:lnTo>
                    <a:pt x="57433" y="121852"/>
                  </a:lnTo>
                  <a:lnTo>
                    <a:pt x="87185" y="87169"/>
                  </a:lnTo>
                  <a:lnTo>
                    <a:pt x="121869" y="57420"/>
                  </a:lnTo>
                  <a:lnTo>
                    <a:pt x="160872" y="33216"/>
                  </a:lnTo>
                  <a:lnTo>
                    <a:pt x="203580" y="15170"/>
                  </a:lnTo>
                  <a:lnTo>
                    <a:pt x="249381" y="3894"/>
                  </a:lnTo>
                  <a:lnTo>
                    <a:pt x="297662" y="0"/>
                  </a:lnTo>
                  <a:lnTo>
                    <a:pt x="6274587" y="0"/>
                  </a:lnTo>
                  <a:lnTo>
                    <a:pt x="6322887" y="3894"/>
                  </a:lnTo>
                  <a:lnTo>
                    <a:pt x="6368701" y="15170"/>
                  </a:lnTo>
                  <a:lnTo>
                    <a:pt x="6411417" y="33216"/>
                  </a:lnTo>
                  <a:lnTo>
                    <a:pt x="6450422" y="57420"/>
                  </a:lnTo>
                  <a:lnTo>
                    <a:pt x="6485105" y="87169"/>
                  </a:lnTo>
                  <a:lnTo>
                    <a:pt x="6514855" y="121852"/>
                  </a:lnTo>
                  <a:lnTo>
                    <a:pt x="6539058" y="160858"/>
                  </a:lnTo>
                  <a:lnTo>
                    <a:pt x="6557104" y="203573"/>
                  </a:lnTo>
                  <a:lnTo>
                    <a:pt x="6568380" y="249387"/>
                  </a:lnTo>
                  <a:lnTo>
                    <a:pt x="6572275" y="297688"/>
                  </a:lnTo>
                  <a:lnTo>
                    <a:pt x="6572275" y="1488313"/>
                  </a:lnTo>
                  <a:lnTo>
                    <a:pt x="6568380" y="1536578"/>
                  </a:lnTo>
                  <a:lnTo>
                    <a:pt x="6557104" y="1582365"/>
                  </a:lnTo>
                  <a:lnTo>
                    <a:pt x="6539058" y="1625059"/>
                  </a:lnTo>
                  <a:lnTo>
                    <a:pt x="6514855" y="1664048"/>
                  </a:lnTo>
                  <a:lnTo>
                    <a:pt x="6485105" y="1698720"/>
                  </a:lnTo>
                  <a:lnTo>
                    <a:pt x="6450422" y="1728461"/>
                  </a:lnTo>
                  <a:lnTo>
                    <a:pt x="6411417" y="1752660"/>
                  </a:lnTo>
                  <a:lnTo>
                    <a:pt x="6368701" y="1770704"/>
                  </a:lnTo>
                  <a:lnTo>
                    <a:pt x="6322887" y="1781979"/>
                  </a:lnTo>
                  <a:lnTo>
                    <a:pt x="6274587" y="1785874"/>
                  </a:lnTo>
                  <a:lnTo>
                    <a:pt x="297662" y="1785874"/>
                  </a:lnTo>
                  <a:lnTo>
                    <a:pt x="249381" y="1781979"/>
                  </a:lnTo>
                  <a:lnTo>
                    <a:pt x="203580" y="1770704"/>
                  </a:lnTo>
                  <a:lnTo>
                    <a:pt x="160872" y="1752660"/>
                  </a:lnTo>
                  <a:lnTo>
                    <a:pt x="121869" y="1728461"/>
                  </a:lnTo>
                  <a:lnTo>
                    <a:pt x="87185" y="1698720"/>
                  </a:lnTo>
                  <a:lnTo>
                    <a:pt x="57433" y="1664048"/>
                  </a:lnTo>
                  <a:lnTo>
                    <a:pt x="33225" y="1625059"/>
                  </a:lnTo>
                  <a:lnTo>
                    <a:pt x="15175" y="1582365"/>
                  </a:lnTo>
                  <a:lnTo>
                    <a:pt x="3896" y="1536578"/>
                  </a:lnTo>
                  <a:lnTo>
                    <a:pt x="0" y="1488313"/>
                  </a:lnTo>
                  <a:lnTo>
                    <a:pt x="0" y="297688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500248" y="357174"/>
              <a:ext cx="1714500" cy="1144346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24611" y="234695"/>
              <a:ext cx="1863852" cy="15727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26203" y="202438"/>
              <a:ext cx="2110231" cy="1297685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6607302" y="8976291"/>
            <a:ext cx="1016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50" dirty="0">
                <a:latin typeface="Times New Roman"/>
                <a:cs typeface="Times New Roman"/>
              </a:rPr>
              <a:t>2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CuadroTexto 17">
            <a:extLst>
              <a:ext uri="{FF2B5EF4-FFF2-40B4-BE49-F238E27FC236}">
                <a16:creationId xmlns:a16="http://schemas.microsoft.com/office/drawing/2014/main" id="{018FA8D6-9BE4-6A2F-0779-1F4FDB6DD803}"/>
              </a:ext>
            </a:extLst>
          </p:cNvPr>
          <p:cNvSpPr txBox="1"/>
          <p:nvPr/>
        </p:nvSpPr>
        <p:spPr>
          <a:xfrm>
            <a:off x="2229344" y="1540203"/>
            <a:ext cx="4247478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s-MX" sz="1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Volumen 4,  Número 1  Enero a Julio 2021</a:t>
            </a:r>
          </a:p>
          <a:p>
            <a:pPr algn="ctr"/>
            <a:r>
              <a:rPr lang="es-MX" sz="1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Revista Semestral. Venezuela</a:t>
            </a:r>
            <a:endParaRPr lang="es-ES" sz="12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bject 16"/>
          <p:cNvSpPr txBox="1"/>
          <p:nvPr/>
        </p:nvSpPr>
        <p:spPr>
          <a:xfrm>
            <a:off x="260602" y="1604521"/>
            <a:ext cx="6415405" cy="593495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REFERENCIAS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BIBLIOGRÁFICAS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Berkowitz,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(1992)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Educar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persona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moral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su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totalidad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Revista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Iberoamericana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Educación.</a:t>
            </a:r>
            <a:endParaRPr sz="1200" dirty="0">
              <a:latin typeface="Times New Roman"/>
              <a:cs typeface="Times New Roman"/>
            </a:endParaRPr>
          </a:p>
          <a:p>
            <a:pPr marL="375285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8.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Democracia.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Cantón,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(2000).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Participación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social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toma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decisiones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consejos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municipales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desarrollo </a:t>
            </a:r>
            <a:r>
              <a:rPr sz="1200" i="1" dirty="0">
                <a:latin typeface="Times New Roman"/>
                <a:cs typeface="Times New Roman"/>
              </a:rPr>
              <a:t>rural</a:t>
            </a:r>
            <a:r>
              <a:rPr sz="1200" i="1" spc="1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sustentable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1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Altos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Chiapas.</a:t>
            </a:r>
            <a:r>
              <a:rPr sz="1200" i="1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Pública.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Volumen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14,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2. </a:t>
            </a:r>
            <a:r>
              <a:rPr sz="1200" dirty="0">
                <a:latin typeface="Times New Roman"/>
                <a:cs typeface="Times New Roman"/>
              </a:rPr>
              <a:t>México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(Pp.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341-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402).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Constitución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República</a:t>
            </a:r>
            <a:r>
              <a:rPr sz="1200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Bolivariana</a:t>
            </a:r>
            <a:r>
              <a:rPr sz="1200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Venezuela.</a:t>
            </a:r>
            <a:r>
              <a:rPr sz="1200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(1999).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Gaceta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República</a:t>
            </a:r>
            <a:r>
              <a:rPr sz="1200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Venezuela,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36860.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Caracas,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30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diciembre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1999.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Corrales,</a:t>
            </a:r>
            <a:r>
              <a:rPr sz="1200" spc="3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S.</a:t>
            </a:r>
            <a:r>
              <a:rPr sz="1200" spc="2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(2009).</a:t>
            </a:r>
            <a:r>
              <a:rPr sz="1200" spc="2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2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misión</a:t>
            </a:r>
            <a:r>
              <a:rPr sz="1200" i="1" spc="2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2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2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universidad</a:t>
            </a:r>
            <a:r>
              <a:rPr sz="1200" i="1" spc="3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siglo</a:t>
            </a:r>
            <a:r>
              <a:rPr sz="1200" i="1" spc="2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XXI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3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Documento</a:t>
            </a:r>
            <a:r>
              <a:rPr sz="1200" spc="30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2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línea.</a:t>
            </a:r>
            <a:r>
              <a:rPr sz="1200" spc="2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Disponible</a:t>
            </a:r>
            <a:r>
              <a:rPr sz="1200" spc="30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en: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www.razonypalabra.org.mx/anteriores/n57/scorrales.html.</a:t>
            </a:r>
            <a:r>
              <a:rPr sz="1200" spc="4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Consulta: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30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enero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2014.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González,</a:t>
            </a:r>
            <a:r>
              <a:rPr sz="1200" spc="3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V.</a:t>
            </a:r>
            <a:r>
              <a:rPr sz="1200" spc="3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(2001).</a:t>
            </a:r>
            <a:r>
              <a:rPr sz="1200" spc="3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“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3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orientación</a:t>
            </a:r>
            <a:r>
              <a:rPr sz="1200" i="1" spc="3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profesional</a:t>
            </a:r>
            <a:r>
              <a:rPr sz="1200" i="1" spc="3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3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3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i="1" spc="3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universitaria.</a:t>
            </a:r>
            <a:r>
              <a:rPr sz="1200" i="1" spc="3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Una</a:t>
            </a:r>
            <a:r>
              <a:rPr sz="1200" i="1" spc="3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alternativa teórico-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metodológica</a:t>
            </a:r>
            <a:r>
              <a:rPr sz="1200" i="1" spc="2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para</a:t>
            </a:r>
            <a:r>
              <a:rPr sz="1200" i="1" spc="2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2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formación</a:t>
            </a:r>
            <a:r>
              <a:rPr sz="1200" i="1" spc="2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2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profesionales</a:t>
            </a:r>
            <a:r>
              <a:rPr sz="1200" i="1" spc="25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competentes”.</a:t>
            </a:r>
            <a:r>
              <a:rPr sz="1200" i="1" spc="2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Monografía.</a:t>
            </a:r>
            <a:r>
              <a:rPr sz="1200" spc="2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CEPES.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Universidad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-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Habana.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Elliot,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J.</a:t>
            </a:r>
            <a:r>
              <a:rPr sz="1200" spc="-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(1998).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-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Investigación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Acción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Educac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ión.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Madrid,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Morata.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González</a:t>
            </a:r>
            <a:r>
              <a:rPr sz="1200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R,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F.</a:t>
            </a:r>
            <a:r>
              <a:rPr sz="1200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(2007).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Los</a:t>
            </a:r>
            <a:r>
              <a:rPr sz="1200" i="1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valores</a:t>
            </a:r>
            <a:r>
              <a:rPr sz="1200" i="1" spc="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su</a:t>
            </a:r>
            <a:r>
              <a:rPr sz="1200" i="1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significación</a:t>
            </a:r>
            <a:r>
              <a:rPr sz="1200" i="1" spc="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el</a:t>
            </a:r>
            <a:r>
              <a:rPr sz="1200" i="1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desarrollo</a:t>
            </a:r>
            <a:r>
              <a:rPr sz="1200" i="1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perso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na.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Revista</a:t>
            </a:r>
            <a:r>
              <a:rPr sz="1200" spc="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Temas</a:t>
            </a:r>
            <a:r>
              <a:rPr sz="1200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50" dirty="0">
                <a:solidFill>
                  <a:schemeClr val="tx1"/>
                </a:solidFill>
                <a:latin typeface="Times New Roman"/>
                <a:cs typeface="Times New Roman"/>
              </a:rPr>
              <a:t>#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15.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 marR="59436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López,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C.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(1999).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i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Universitaria</a:t>
            </a:r>
            <a:r>
              <a:rPr sz="1200" i="1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Formación</a:t>
            </a:r>
            <a:r>
              <a:rPr sz="1200" i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del</a:t>
            </a:r>
            <a:r>
              <a:rPr sz="1200" i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Profesorado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Muralla.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Madrid.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Parra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Luna,</a:t>
            </a:r>
            <a:r>
              <a:rPr sz="1200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F.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(2003).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-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Universidad</a:t>
            </a:r>
            <a:r>
              <a:rPr sz="1200" i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Transformacional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2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Biblioteca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Casa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Nueva.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Rojas,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G.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(1998).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Paradigmas</a:t>
            </a:r>
            <a:r>
              <a:rPr sz="1200" i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Psicología</a:t>
            </a:r>
            <a:r>
              <a:rPr sz="1200" i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2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Paidós.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Madrid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Ruiz,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M.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Ispizua,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J.</a:t>
            </a:r>
            <a:r>
              <a:rPr sz="1200" spc="-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(1989).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descodificación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vida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cotidiana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Bilbao: </a:t>
            </a:r>
            <a:r>
              <a:rPr sz="1200" spc="-10" dirty="0">
                <a:latin typeface="Times New Roman"/>
                <a:cs typeface="Times New Roman"/>
              </a:rPr>
              <a:t>Deusto.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Rusque,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(2001).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diversidad</a:t>
            </a:r>
            <a:r>
              <a:rPr sz="1200" i="1" spc="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unidad</a:t>
            </a:r>
            <a:r>
              <a:rPr sz="1200" i="1" spc="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investigación</a:t>
            </a:r>
            <a:r>
              <a:rPr sz="1200" i="1" spc="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cualitativa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Central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Venezuela: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Ed.</a:t>
            </a:r>
            <a:r>
              <a:rPr sz="1200" spc="-10" dirty="0">
                <a:latin typeface="Times New Roman"/>
                <a:cs typeface="Times New Roman"/>
              </a:rPr>
              <a:t> FACES.</a:t>
            </a: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Sánchez,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-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Stephan,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Metodología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Cualitativa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Educac</a:t>
            </a:r>
            <a:r>
              <a:rPr sz="1200" dirty="0">
                <a:latin typeface="Times New Roman"/>
                <a:cs typeface="Times New Roman"/>
              </a:rPr>
              <a:t>ión.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Venezuela.</a:t>
            </a:r>
            <a:r>
              <a:rPr sz="1200" spc="-10" dirty="0">
                <a:latin typeface="Times New Roman"/>
                <a:cs typeface="Times New Roman"/>
              </a:rPr>
              <a:t> Candidus.</a:t>
            </a: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Sandín,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(2003).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Investigación</a:t>
            </a:r>
            <a:r>
              <a:rPr sz="1200" i="1" spc="20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cualitativa</a:t>
            </a:r>
            <a:r>
              <a:rPr sz="1200" i="1" spc="2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2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educación:</a:t>
            </a:r>
            <a:r>
              <a:rPr sz="1200" i="1" spc="1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fundamentos</a:t>
            </a:r>
            <a:r>
              <a:rPr sz="1200" i="1" spc="1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1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tradiciones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México.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Mc</a:t>
            </a:r>
            <a:endParaRPr sz="1200" dirty="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Graw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Hill.</a:t>
            </a: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Stoner,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(1996).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Administración.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Editorial: Pearson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 6°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Edición,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México</a:t>
            </a: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UNESCO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(1995).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Documento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política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cambio</a:t>
            </a:r>
            <a:r>
              <a:rPr sz="1200" i="1" spc="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desarrollo</a:t>
            </a:r>
            <a:r>
              <a:rPr sz="1200" i="1" spc="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Educación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universitaria.</a:t>
            </a:r>
            <a:endParaRPr sz="1200" dirty="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París.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Van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Manen,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(2003).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i="1" dirty="0">
                <a:latin typeface="Times New Roman"/>
                <a:cs typeface="Times New Roman"/>
              </a:rPr>
              <a:t>vestigación</a:t>
            </a:r>
            <a:r>
              <a:rPr sz="1200" i="1" spc="2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Educativa</a:t>
            </a:r>
            <a:r>
              <a:rPr sz="1200" i="1" spc="2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2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Experiencia</a:t>
            </a:r>
            <a:r>
              <a:rPr sz="1200" i="1" spc="2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vivida.</a:t>
            </a:r>
            <a:r>
              <a:rPr sz="1200" i="1" spc="2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Ciencia</a:t>
            </a:r>
            <a:r>
              <a:rPr sz="1200" i="1" spc="2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humana</a:t>
            </a:r>
            <a:r>
              <a:rPr sz="1200" i="1" spc="2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270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una </a:t>
            </a:r>
            <a:r>
              <a:rPr sz="1200" i="1" dirty="0">
                <a:latin typeface="Times New Roman"/>
                <a:cs typeface="Times New Roman"/>
              </a:rPr>
              <a:t>pedagogía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acción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sensi</a:t>
            </a:r>
            <a:r>
              <a:rPr sz="1200" dirty="0">
                <a:latin typeface="Times New Roman"/>
                <a:cs typeface="Times New Roman"/>
              </a:rPr>
              <a:t>bilidad.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Barcelona: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Books.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36065" y="8261840"/>
            <a:ext cx="4304030" cy="777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Universitaria: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Hermeneusis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Fenomenológica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</a:t>
            </a:r>
            <a:endParaRPr sz="1200">
              <a:latin typeface="Times New Roman"/>
              <a:cs typeface="Times New Roman"/>
            </a:endParaRPr>
          </a:p>
          <a:p>
            <a:pPr marL="352425" marR="342265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Humana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Egresados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Área de</a:t>
            </a:r>
            <a:r>
              <a:rPr sz="1200" b="1" spc="-10" dirty="0">
                <a:latin typeface="Times New Roman"/>
                <a:cs typeface="Times New Roman"/>
              </a:rPr>
              <a:t> Ciencias </a:t>
            </a:r>
            <a:r>
              <a:rPr sz="1200" b="1" dirty="0">
                <a:latin typeface="Times New Roman"/>
                <a:cs typeface="Times New Roman"/>
              </a:rPr>
              <a:t>Económicas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“Rómulo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Gallegos</a:t>
            </a:r>
            <a:endParaRPr sz="1200">
              <a:latin typeface="Times New Roman"/>
              <a:cs typeface="Times New Roman"/>
            </a:endParaRPr>
          </a:p>
          <a:p>
            <a:pPr marL="223520" algn="ctr">
              <a:lnSpc>
                <a:spcPct val="100000"/>
              </a:lnSpc>
              <a:spcBef>
                <a:spcPts val="265"/>
              </a:spcBef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Rolando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Allexer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Castillo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Villanueva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1544" rIns="0" bIns="0" rtlCol="0">
            <a:spAutoFit/>
          </a:bodyPr>
          <a:lstStyle/>
          <a:p>
            <a:pPr marL="25209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20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BF70827D-41B2-16CD-E23F-69CE24EEB8D8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000638F8-5743-F3C7-BD83-D379502ACC2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AF9AB127-956F-D839-C4F3-ECE21811FE2A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077AD15E-8089-D743-E0A7-8C5C6289930C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44BEF02A-5637-74F3-6711-6E539562DAD2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1AC6AA20-B50E-2D3A-781E-FE1F53325D1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47432F7E-9376-82BD-46E3-22A97DBA5F3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8B33D556-1DB2-6091-9770-D4481BF53D8F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0357D82B-BC47-B296-CA62-A847508597E2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14130"/>
            <a:chOff x="94485" y="115823"/>
            <a:chExt cx="6669405" cy="891413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2842005" y="1068451"/>
            <a:ext cx="30295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3865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09728" y="143573"/>
            <a:ext cx="6590030" cy="8898890"/>
            <a:chOff x="109728" y="143573"/>
            <a:chExt cx="6590030" cy="8898890"/>
          </a:xfrm>
        </p:grpSpPr>
        <p:pic>
          <p:nvPicPr>
            <p:cNvPr id="15" name="object 1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6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39152" y="1619630"/>
              <a:ext cx="5400675" cy="3456432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09135" y="143573"/>
              <a:ext cx="1805305" cy="893889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184505" y="5249417"/>
            <a:ext cx="6416040" cy="18548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algn="just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Gráfico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4: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marginales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estimadas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estudios.</a:t>
            </a:r>
            <a:endParaRPr sz="1200">
              <a:latin typeface="Times New Roman"/>
              <a:cs typeface="Times New Roman"/>
            </a:endParaRPr>
          </a:p>
          <a:p>
            <a:pPr marL="12700" marR="635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Nota:</a:t>
            </a:r>
            <a:r>
              <a:rPr sz="1200" b="1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claramente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fueron </a:t>
            </a:r>
            <a:r>
              <a:rPr sz="1200" dirty="0">
                <a:latin typeface="Times New Roman"/>
                <a:cs typeface="Times New Roman"/>
              </a:rPr>
              <a:t>atendidos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tipo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(1)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 promedio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(4,5)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vieron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tipo</a:t>
            </a:r>
            <a:endParaRPr sz="12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(1)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promedio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(5,00),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(2)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contrario,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su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promedio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equivale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(5,00) en relación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tipo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(2)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ing.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promedio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(4,50)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finalmente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evaluados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(3)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mantienen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promedio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constante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(4,5)indicando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paridad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spc="-10" dirty="0">
                <a:latin typeface="Times New Roman"/>
                <a:cs typeface="Times New Roman"/>
              </a:rPr>
              <a:t>estudios.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658492" y="8256658"/>
            <a:ext cx="360997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63345" marR="5080" indent="-135064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Rendimiento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 </a:t>
            </a:r>
            <a:r>
              <a:rPr sz="1200" b="1" spc="-10" dirty="0">
                <a:latin typeface="Times New Roman"/>
                <a:cs typeface="Times New Roman"/>
              </a:rPr>
              <a:t>Estudiantes Universitarios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403475" y="8754397"/>
            <a:ext cx="207898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Erik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Siso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Navarro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67361" rIns="0" bIns="0" rtlCol="0">
            <a:spAutoFit/>
          </a:bodyPr>
          <a:lstStyle/>
          <a:p>
            <a:pPr marL="12065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200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4" name="Grupo 23">
            <a:extLst>
              <a:ext uri="{FF2B5EF4-FFF2-40B4-BE49-F238E27FC236}">
                <a16:creationId xmlns:a16="http://schemas.microsoft.com/office/drawing/2014/main" id="{F383C10A-8759-2678-8CF2-0B1AAFC00961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5" name="object 12">
              <a:extLst>
                <a:ext uri="{FF2B5EF4-FFF2-40B4-BE49-F238E27FC236}">
                  <a16:creationId xmlns:a16="http://schemas.microsoft.com/office/drawing/2014/main" id="{CEDD87DA-5D7F-5804-1AFC-FBB74527C6E7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9" name="object 13">
                <a:extLst>
                  <a:ext uri="{FF2B5EF4-FFF2-40B4-BE49-F238E27FC236}">
                    <a16:creationId xmlns:a16="http://schemas.microsoft.com/office/drawing/2014/main" id="{CF875955-42A1-F05E-812D-EF12AF0361AF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0" name="object 14">
                <a:extLst>
                  <a:ext uri="{FF2B5EF4-FFF2-40B4-BE49-F238E27FC236}">
                    <a16:creationId xmlns:a16="http://schemas.microsoft.com/office/drawing/2014/main" id="{2D4EA071-F242-63A4-5FFE-6FACC5068DC0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1" name="object 15">
                <a:extLst>
                  <a:ext uri="{FF2B5EF4-FFF2-40B4-BE49-F238E27FC236}">
                    <a16:creationId xmlns:a16="http://schemas.microsoft.com/office/drawing/2014/main" id="{F41948A6-4BEA-D405-E4E1-6BE4B489D81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2" name="object 16">
                <a:extLst>
                  <a:ext uri="{FF2B5EF4-FFF2-40B4-BE49-F238E27FC236}">
                    <a16:creationId xmlns:a16="http://schemas.microsoft.com/office/drawing/2014/main" id="{AAFC7A68-4F28-7BDC-98A3-0449B55CB061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6" name="object 16">
              <a:extLst>
                <a:ext uri="{FF2B5EF4-FFF2-40B4-BE49-F238E27FC236}">
                  <a16:creationId xmlns:a16="http://schemas.microsoft.com/office/drawing/2014/main" id="{9B19C955-A8DD-77AD-FD46-1E10EA96485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7" name="object 25">
              <a:extLst>
                <a:ext uri="{FF2B5EF4-FFF2-40B4-BE49-F238E27FC236}">
                  <a16:creationId xmlns:a16="http://schemas.microsoft.com/office/drawing/2014/main" id="{D635D10D-E99D-4365-0E79-A3EE97669424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8" name="object 31">
              <a:extLst>
                <a:ext uri="{FF2B5EF4-FFF2-40B4-BE49-F238E27FC236}">
                  <a16:creationId xmlns:a16="http://schemas.microsoft.com/office/drawing/2014/main" id="{ECBB925B-10EF-550A-A81E-0CE9EA38DA57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75336" y="1068451"/>
            <a:ext cx="6274435" cy="62090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10535" marR="68262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CONCLUSIONES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RECOMENDACIONES</a:t>
            </a:r>
            <a:endParaRPr sz="1200">
              <a:latin typeface="Times New Roman"/>
              <a:cs typeface="Times New Roman"/>
            </a:endParaRPr>
          </a:p>
          <a:p>
            <a:pPr marL="184785" marR="7620" indent="-172720" algn="just">
              <a:lnSpc>
                <a:spcPct val="107100"/>
              </a:lnSpc>
              <a:spcBef>
                <a:spcPts val="795"/>
              </a:spcBef>
            </a:pPr>
            <a:r>
              <a:rPr sz="1200" dirty="0">
                <a:latin typeface="Times New Roman"/>
                <a:cs typeface="Times New Roman"/>
              </a:rPr>
              <a:t>−</a:t>
            </a:r>
            <a:r>
              <a:rPr sz="1200" spc="3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experimentos,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estadística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robusta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utilizarse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quiera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variables </a:t>
            </a:r>
            <a:r>
              <a:rPr sz="1200" dirty="0">
                <a:latin typeface="Times New Roman"/>
                <a:cs typeface="Times New Roman"/>
              </a:rPr>
              <a:t>explicativas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respuesta.</a:t>
            </a:r>
            <a:endParaRPr sz="1200">
              <a:latin typeface="Times New Roman"/>
              <a:cs typeface="Times New Roman"/>
            </a:endParaRPr>
          </a:p>
          <a:p>
            <a:pPr marL="184785" marR="5080" indent="-172720" algn="just">
              <a:lnSpc>
                <a:spcPct val="107300"/>
              </a:lnSpc>
              <a:spcBef>
                <a:spcPts val="795"/>
              </a:spcBef>
            </a:pPr>
            <a:r>
              <a:rPr sz="1200" dirty="0">
                <a:latin typeface="Times New Roman"/>
                <a:cs typeface="Times New Roman"/>
              </a:rPr>
              <a:t>−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demostró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estadísticamente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utilizando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experimentos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 docentes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dictan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 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Matemáticas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estudiadas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variabilidad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promedios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estudiantes.</a:t>
            </a:r>
            <a:endParaRPr sz="1200">
              <a:latin typeface="Times New Roman"/>
              <a:cs typeface="Times New Roman"/>
            </a:endParaRPr>
          </a:p>
          <a:p>
            <a:pPr marL="184785" marR="6985" indent="-172720" algn="just">
              <a:lnSpc>
                <a:spcPct val="106700"/>
              </a:lnSpc>
              <a:spcBef>
                <a:spcPts val="805"/>
              </a:spcBef>
            </a:pPr>
            <a:r>
              <a:rPr sz="1200" dirty="0">
                <a:latin typeface="Times New Roman"/>
                <a:cs typeface="Times New Roman"/>
              </a:rPr>
              <a:t>−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género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(M-</a:t>
            </a:r>
            <a:r>
              <a:rPr sz="1200" dirty="0">
                <a:latin typeface="Times New Roman"/>
                <a:cs typeface="Times New Roman"/>
              </a:rPr>
              <a:t>F),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matriculados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variable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genere significancia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curricular.</a:t>
            </a:r>
            <a:endParaRPr sz="1200">
              <a:latin typeface="Times New Roman"/>
              <a:cs typeface="Times New Roman"/>
            </a:endParaRPr>
          </a:p>
          <a:p>
            <a:pPr marL="184785" marR="6350" indent="-172720" algn="just">
              <a:lnSpc>
                <a:spcPct val="107100"/>
              </a:lnSpc>
              <a:spcBef>
                <a:spcPts val="800"/>
              </a:spcBef>
            </a:pPr>
            <a:r>
              <a:rPr sz="1200" dirty="0">
                <a:latin typeface="Times New Roman"/>
                <a:cs typeface="Times New Roman"/>
              </a:rPr>
              <a:t>−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estudiadas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(ing.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Ing.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Civil)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encontró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éstas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variabilidad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significante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promedios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teniendo </a:t>
            </a:r>
            <a:r>
              <a:rPr sz="1200" dirty="0">
                <a:latin typeface="Times New Roman"/>
                <a:cs typeface="Times New Roman"/>
              </a:rPr>
              <a:t>algunas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diferencias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 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docentes.</a:t>
            </a:r>
            <a:endParaRPr sz="1200">
              <a:latin typeface="Times New Roman"/>
              <a:cs typeface="Times New Roman"/>
            </a:endParaRPr>
          </a:p>
          <a:p>
            <a:pPr marL="184785" marR="5715" indent="-172720" algn="just">
              <a:lnSpc>
                <a:spcPct val="107200"/>
              </a:lnSpc>
              <a:spcBef>
                <a:spcPts val="795"/>
              </a:spcBef>
            </a:pPr>
            <a:r>
              <a:rPr sz="1200" dirty="0">
                <a:latin typeface="Times New Roman"/>
                <a:cs typeface="Times New Roman"/>
              </a:rPr>
              <a:t>−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pudo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gráficas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estimaban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marginales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notas </a:t>
            </a:r>
            <a:r>
              <a:rPr sz="1200" dirty="0">
                <a:latin typeface="Times New Roman"/>
                <a:cs typeface="Times New Roman"/>
              </a:rPr>
              <a:t>definitivas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sexo,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(F)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promedios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estudiantes </a:t>
            </a:r>
            <a:r>
              <a:rPr sz="1200" dirty="0">
                <a:latin typeface="Times New Roman"/>
                <a:cs typeface="Times New Roman"/>
              </a:rPr>
              <a:t>(M),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estudios.</a:t>
            </a:r>
            <a:endParaRPr sz="1200">
              <a:latin typeface="Times New Roman"/>
              <a:cs typeface="Times New Roman"/>
            </a:endParaRPr>
          </a:p>
          <a:p>
            <a:pPr marL="184785" marR="6350" indent="-172720" algn="just">
              <a:lnSpc>
                <a:spcPct val="107100"/>
              </a:lnSpc>
              <a:spcBef>
                <a:spcPts val="800"/>
              </a:spcBef>
            </a:pPr>
            <a:r>
              <a:rPr sz="1200" dirty="0">
                <a:latin typeface="Times New Roman"/>
                <a:cs typeface="Times New Roman"/>
              </a:rPr>
              <a:t>−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realizando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Test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Tukey,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Bonferroni, </a:t>
            </a:r>
            <a:r>
              <a:rPr sz="1200" dirty="0">
                <a:latin typeface="Times New Roman"/>
                <a:cs typeface="Times New Roman"/>
              </a:rPr>
              <a:t>DMS,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Duncall,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Kruskall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–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Wallis,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embargo,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arroja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spc="-10" dirty="0">
                <a:latin typeface="Times New Roman"/>
                <a:cs typeface="Times New Roman"/>
              </a:rPr>
              <a:t>estudio.</a:t>
            </a:r>
            <a:endParaRPr sz="1200">
              <a:latin typeface="Times New Roman"/>
              <a:cs typeface="Times New Roman"/>
            </a:endParaRPr>
          </a:p>
          <a:p>
            <a:pPr marL="184785" marR="6985" indent="-172720" algn="just">
              <a:lnSpc>
                <a:spcPct val="107000"/>
              </a:lnSpc>
              <a:spcBef>
                <a:spcPts val="795"/>
              </a:spcBef>
            </a:pPr>
            <a:r>
              <a:rPr sz="1200" dirty="0">
                <a:latin typeface="Times New Roman"/>
                <a:cs typeface="Times New Roman"/>
              </a:rPr>
              <a:t>−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deberá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investigaciones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interior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propias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afectando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rendimiento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relevante,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hace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perfiles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deben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ingresar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correspondiente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 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curriculares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 garantizar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rendimiento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09134" y="143573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658492" y="8256658"/>
            <a:ext cx="360997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63345" marR="5080" indent="-135064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Rendimiento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 </a:t>
            </a:r>
            <a:r>
              <a:rPr sz="1200" b="1" spc="-10" dirty="0">
                <a:latin typeface="Times New Roman"/>
                <a:cs typeface="Times New Roman"/>
              </a:rPr>
              <a:t>Estudiantes Universitarios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403475" y="8754397"/>
            <a:ext cx="207898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Erik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Siso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Navarro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67361" rIns="0" bIns="0" rtlCol="0">
            <a:spAutoFit/>
          </a:bodyPr>
          <a:lstStyle/>
          <a:p>
            <a:pPr marL="12065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201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522A2C3B-D777-65C0-175F-BD72A0BECE60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09B5CAC7-E301-9DA9-26D8-94AE43D7078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A8538B38-0BDE-6D49-0C60-960C771D0E92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4CA97DE9-42B7-3581-4E3F-233C8B852F7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0CBFAF51-DE7D-8E93-7979-B9C8972359B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3693C74E-82DD-C975-9812-C1A1C645005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7E41C86F-AA9C-3291-1D12-2CDB5097FCB5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EA5906DD-B1D7-5772-56B2-47C999E2733A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E9028CB1-13F5-0444-2E5B-C2AEB1B5DB46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226810" cy="20002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5816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95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BIBLIOGRAFÍA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>
              <a:lnSpc>
                <a:spcPct val="100000"/>
              </a:lnSpc>
              <a:spcBef>
                <a:spcPts val="910"/>
              </a:spcBef>
            </a:pPr>
            <a:r>
              <a:rPr sz="1200" dirty="0">
                <a:latin typeface="Times New Roman"/>
                <a:cs typeface="Times New Roman"/>
              </a:rPr>
              <a:t>Díaz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L.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(2009)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Estadística</a:t>
            </a:r>
            <a:r>
              <a:rPr sz="1200" i="1" spc="3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multivariada,</a:t>
            </a:r>
            <a:r>
              <a:rPr sz="1200" i="1" spc="3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inferencia</a:t>
            </a:r>
            <a:r>
              <a:rPr sz="1200" i="1" spc="3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3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métodos.</a:t>
            </a:r>
            <a:r>
              <a:rPr sz="1200" i="1" spc="3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editorial</a:t>
            </a:r>
            <a:r>
              <a:rPr sz="1200" i="1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Campusano,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Bogotá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Colombia.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3ra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edición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Gutiérrez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Análisis</a:t>
            </a:r>
            <a:r>
              <a:rPr sz="1200" i="1" spc="1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1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diseño</a:t>
            </a:r>
            <a:r>
              <a:rPr sz="1200" i="1" spc="1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experimentos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editorial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McGraw-</a:t>
            </a:r>
            <a:r>
              <a:rPr sz="1200" dirty="0">
                <a:latin typeface="Times New Roman"/>
                <a:cs typeface="Times New Roman"/>
              </a:rPr>
              <a:t>Hill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México, </a:t>
            </a:r>
            <a:r>
              <a:rPr sz="1200" dirty="0">
                <a:latin typeface="Times New Roman"/>
                <a:cs typeface="Times New Roman"/>
              </a:rPr>
              <a:t>Segunda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edición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Montgomery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D.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Diseño</a:t>
            </a:r>
            <a:r>
              <a:rPr sz="1200" i="1" spc="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análisis</a:t>
            </a:r>
            <a:r>
              <a:rPr sz="1200" i="1" spc="1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experimentos,</a:t>
            </a:r>
            <a:r>
              <a:rPr sz="1200" i="1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Editorial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Limusa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Zaragoza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España,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1ra </a:t>
            </a:r>
            <a:r>
              <a:rPr sz="1200" spc="-10" dirty="0">
                <a:latin typeface="Times New Roman"/>
                <a:cs typeface="Times New Roman"/>
              </a:rPr>
              <a:t>edición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09134" y="143573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658492" y="8256658"/>
            <a:ext cx="360997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63345" marR="5080" indent="-135064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Rendimiento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Académico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 </a:t>
            </a:r>
            <a:r>
              <a:rPr sz="1200" b="1" spc="-10" dirty="0">
                <a:latin typeface="Times New Roman"/>
                <a:cs typeface="Times New Roman"/>
              </a:rPr>
              <a:t>Estudiantes Universitarios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403475" y="8754397"/>
            <a:ext cx="207898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Erik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Siso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Navarro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67361" rIns="0" bIns="0" rtlCol="0">
            <a:spAutoFit/>
          </a:bodyPr>
          <a:lstStyle/>
          <a:p>
            <a:pPr marL="12065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202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121F6D76-C98A-6DF1-8E23-97EE595871F7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F97B3361-4611-F077-4B32-40414912957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926C5D0F-36F3-7002-389D-D2D2A338E8A5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868193C5-6EDC-C244-9DA6-1094F243FA48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12B4BA2F-C783-C8A3-7DDA-FE55292DAC0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37C2D3CE-C385-0080-AF1A-7645551EAC2A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5C81087A-2450-CE02-655B-B7A8C096352D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E3EE36BC-E31B-B479-D81F-DE3D82A9641D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B1168ADC-9CAB-82BE-A3CC-6DD7B0E7173A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197349"/>
            <a:ext cx="6647815" cy="5727700"/>
            <a:chOff x="105155" y="3197349"/>
            <a:chExt cx="6647815" cy="572770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197349"/>
              <a:ext cx="6647687" cy="57271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216389"/>
              <a:ext cx="6572250" cy="5650611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216389"/>
              <a:ext cx="6572250" cy="5650865"/>
            </a:xfrm>
            <a:custGeom>
              <a:avLst/>
              <a:gdLst/>
              <a:ahLst/>
              <a:cxnLst/>
              <a:rect l="l" t="t" r="r" b="b"/>
              <a:pathLst>
                <a:path w="6572250" h="5650865">
                  <a:moveTo>
                    <a:pt x="0" y="5650611"/>
                  </a:moveTo>
                  <a:lnTo>
                    <a:pt x="6572250" y="5650611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65061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4611" y="234695"/>
            <a:ext cx="6212205" cy="1918335"/>
            <a:chOff x="324611" y="234695"/>
            <a:chExt cx="6212205" cy="1918335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8" y="1522095"/>
              <a:ext cx="6203315" cy="631190"/>
            </a:xfrm>
            <a:custGeom>
              <a:avLst/>
              <a:gdLst/>
              <a:ahLst/>
              <a:cxnLst/>
              <a:rect l="l" t="t" r="r" b="b"/>
              <a:pathLst>
                <a:path w="6203315" h="631189">
                  <a:moveTo>
                    <a:pt x="6202934" y="0"/>
                  </a:moveTo>
                  <a:lnTo>
                    <a:pt x="0" y="0"/>
                  </a:lnTo>
                  <a:lnTo>
                    <a:pt x="0" y="630935"/>
                  </a:lnTo>
                  <a:lnTo>
                    <a:pt x="6202934" y="630935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30581" y="1522094"/>
            <a:ext cx="6203315" cy="572593"/>
          </a:xfrm>
          <a:prstGeom prst="rect">
            <a:avLst/>
          </a:prstGeom>
          <a:ln w="25400">
            <a:solidFill>
              <a:srgbClr val="5BD078"/>
            </a:solidFill>
          </a:ln>
        </p:spPr>
        <p:txBody>
          <a:bodyPr vert="horz" wrap="square" lIns="0" tIns="41275" rIns="0" bIns="0" rtlCol="0">
            <a:spAutoFit/>
          </a:bodyPr>
          <a:lstStyle/>
          <a:p>
            <a:pPr marL="5715" algn="ctr">
              <a:lnSpc>
                <a:spcPct val="100000"/>
              </a:lnSpc>
              <a:spcBef>
                <a:spcPts val="325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César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Pérez</a:t>
            </a:r>
            <a:endParaRPr sz="1200" dirty="0">
              <a:latin typeface="Times New Roman"/>
              <a:cs typeface="Times New Roman"/>
            </a:endParaRPr>
          </a:p>
          <a:p>
            <a:pPr marL="6985" algn="ctr">
              <a:lnSpc>
                <a:spcPts val="1320"/>
              </a:lnSpc>
              <a:spcBef>
                <a:spcPts val="5"/>
              </a:spcBef>
            </a:pPr>
            <a:r>
              <a:rPr sz="1100" dirty="0">
                <a:latin typeface="Times New Roman"/>
                <a:cs typeface="Times New Roman"/>
              </a:rPr>
              <a:t>Universidad</a:t>
            </a:r>
            <a:r>
              <a:rPr sz="1100" spc="-4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Nacional</a:t>
            </a:r>
            <a:r>
              <a:rPr sz="1100" spc="-3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Experimental</a:t>
            </a:r>
            <a:r>
              <a:rPr sz="1100" spc="-5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de</a:t>
            </a:r>
            <a:r>
              <a:rPr sz="1100" spc="-2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los</a:t>
            </a:r>
            <a:r>
              <a:rPr sz="1100" spc="-2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Llanos</a:t>
            </a:r>
            <a:r>
              <a:rPr sz="1100" spc="-2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Centrales</a:t>
            </a:r>
            <a:r>
              <a:rPr sz="1100" spc="-4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Rómulo</a:t>
            </a:r>
            <a:r>
              <a:rPr sz="1100" spc="-2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Gallegos</a:t>
            </a:r>
            <a:r>
              <a:rPr sz="1100" spc="-2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(UNERG)-</a:t>
            </a:r>
            <a:r>
              <a:rPr sz="1100" spc="5" dirty="0">
                <a:latin typeface="Times New Roman"/>
                <a:cs typeface="Times New Roman"/>
              </a:rPr>
              <a:t> </a:t>
            </a:r>
            <a:r>
              <a:rPr sz="1100" spc="-10" dirty="0">
                <a:latin typeface="Times New Roman"/>
                <a:cs typeface="Times New Roman"/>
              </a:rPr>
              <a:t>Venezuela)</a:t>
            </a:r>
            <a:endParaRPr sz="1100" dirty="0">
              <a:latin typeface="Times New Roman"/>
              <a:cs typeface="Times New Roman"/>
            </a:endParaRPr>
          </a:p>
          <a:p>
            <a:pPr marL="4445" algn="ctr">
              <a:lnSpc>
                <a:spcPts val="1440"/>
              </a:lnSpc>
            </a:pPr>
            <a:r>
              <a:rPr sz="1200" b="1" dirty="0">
                <a:latin typeface="Times New Roman"/>
                <a:cs typeface="Times New Roman"/>
              </a:rPr>
              <a:t>Correo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Electrónico:</a:t>
            </a:r>
            <a:r>
              <a:rPr sz="1200" b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cepeme2009@gmail.com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327533" y="2153043"/>
            <a:ext cx="6203315" cy="931544"/>
          </a:xfrm>
          <a:custGeom>
            <a:avLst/>
            <a:gdLst/>
            <a:ahLst/>
            <a:cxnLst/>
            <a:rect l="l" t="t" r="r" b="b"/>
            <a:pathLst>
              <a:path w="6203315" h="931544">
                <a:moveTo>
                  <a:pt x="6202934" y="0"/>
                </a:moveTo>
                <a:lnTo>
                  <a:pt x="0" y="0"/>
                </a:lnTo>
                <a:lnTo>
                  <a:pt x="0" y="931024"/>
                </a:lnTo>
                <a:lnTo>
                  <a:pt x="6202934" y="931024"/>
                </a:lnTo>
                <a:lnTo>
                  <a:pt x="620293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330581" y="2153037"/>
            <a:ext cx="6203315" cy="931544"/>
          </a:xfrm>
          <a:prstGeom prst="rect">
            <a:avLst/>
          </a:prstGeom>
          <a:ln w="25400">
            <a:solidFill>
              <a:srgbClr val="5BD078"/>
            </a:solidFill>
          </a:ln>
        </p:spPr>
        <p:txBody>
          <a:bodyPr vert="horz" wrap="square" lIns="0" tIns="41910" rIns="0" bIns="0" rtlCol="0">
            <a:spAutoFit/>
          </a:bodyPr>
          <a:lstStyle/>
          <a:p>
            <a:pPr marL="88265" marR="85725">
              <a:lnSpc>
                <a:spcPct val="100000"/>
              </a:lnSpc>
              <a:spcBef>
                <a:spcPts val="330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 este artículo: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César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Pérez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</a:t>
            </a:r>
            <a:r>
              <a:rPr sz="1050" b="1" dirty="0">
                <a:latin typeface="Times New Roman"/>
                <a:cs typeface="Times New Roman"/>
              </a:rPr>
              <a:t>Evaluación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Aprendizajes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Basado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Competencias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el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Ámbito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Educación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Universitaria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”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</a:t>
            </a:r>
            <a:r>
              <a:rPr sz="1050" b="1" spc="-10" dirty="0">
                <a:latin typeface="Times New Roman"/>
                <a:cs typeface="Times New Roman"/>
              </a:rPr>
              <a:t> (1-</a:t>
            </a:r>
            <a:r>
              <a:rPr sz="1050" b="1" spc="-25" dirty="0">
                <a:latin typeface="Times New Roman"/>
                <a:cs typeface="Times New Roman"/>
              </a:rPr>
              <a:t>9)</a:t>
            </a:r>
            <a:endParaRPr sz="1050">
              <a:latin typeface="Times New Roman"/>
              <a:cs typeface="Times New Roman"/>
            </a:endParaRPr>
          </a:p>
          <a:p>
            <a:pPr marL="24892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2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Septiembre</a:t>
            </a:r>
            <a:r>
              <a:rPr sz="1100" b="1" spc="2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02565" algn="ctr">
              <a:lnSpc>
                <a:spcPct val="100000"/>
              </a:lnSpc>
              <a:tabLst>
                <a:tab pos="1495425" algn="l"/>
              </a:tabLst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24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Octubre</a:t>
            </a:r>
            <a:r>
              <a:rPr sz="1100" b="1" dirty="0">
                <a:latin typeface="Times New Roman"/>
                <a:cs typeface="Times New Roman"/>
              </a:rPr>
              <a:t>	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0193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2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2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04012" y="3218179"/>
            <a:ext cx="6417945" cy="537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3540" marR="408305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Evaluación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Competencias 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Ámbito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Educación Universitaria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RESUMEN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implementación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supone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situarla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conformidad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derivan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información.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premisa,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tuvo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fundamentales: </a:t>
            </a:r>
            <a:r>
              <a:rPr sz="1200" dirty="0">
                <a:latin typeface="Times New Roman"/>
                <a:cs typeface="Times New Roman"/>
              </a:rPr>
              <a:t>Discutir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referenciales,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término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Universitaria.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Examinar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Caracterizar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universitaria.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cardinal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universitaria.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enmarco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bibliográfico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monográfica 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documental.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utilizado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analítico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deductivo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entre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usadas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</a:t>
            </a:r>
            <a:r>
              <a:rPr sz="1200" spc="-10" dirty="0">
                <a:latin typeface="Times New Roman"/>
                <a:cs typeface="Times New Roman"/>
              </a:rPr>
              <a:t>análisis </a:t>
            </a:r>
            <a:r>
              <a:rPr sz="1200" dirty="0">
                <a:latin typeface="Times New Roman"/>
                <a:cs typeface="Times New Roman"/>
              </a:rPr>
              <a:t>crítico.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colofón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cardinal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permite </a:t>
            </a:r>
            <a:r>
              <a:rPr sz="1200" dirty="0">
                <a:latin typeface="Times New Roman"/>
                <a:cs typeface="Times New Roman"/>
              </a:rPr>
              <a:t>interrelacionar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seleccionado,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planificado,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esperados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acordes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perfil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manera </a:t>
            </a:r>
            <a:r>
              <a:rPr sz="1200" dirty="0">
                <a:latin typeface="Times New Roman"/>
                <a:cs typeface="Times New Roman"/>
              </a:rPr>
              <a:t>integrada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interrelacionada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currículo.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modelos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humanistas,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dialógicos,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flexibles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permanentes,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organizativo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conceptual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expectativas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cambiantes 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 </a:t>
            </a:r>
            <a:r>
              <a:rPr sz="1200" spc="-10" dirty="0">
                <a:latin typeface="Times New Roman"/>
                <a:cs typeface="Times New Roman"/>
              </a:rPr>
              <a:t>compleja.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Descriptores: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basada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basada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competencias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635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Reseña</a:t>
            </a:r>
            <a:r>
              <a:rPr sz="1200" b="1" spc="4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Biográfica:</a:t>
            </a:r>
            <a:r>
              <a:rPr sz="1200" b="1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Ordinario,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Agregado.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Gallegos.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Integral,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mención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Matemática.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Magister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educación, </a:t>
            </a:r>
            <a:r>
              <a:rPr sz="1200" dirty="0">
                <a:latin typeface="Times New Roman"/>
                <a:cs typeface="Times New Roman"/>
              </a:rPr>
              <a:t>mención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Educativa.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32" name="object 3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45720">
              <a:lnSpc>
                <a:spcPts val="1410"/>
              </a:lnSpc>
            </a:pPr>
            <a:fld id="{81D60167-4931-47E6-BA6A-407CBD079E47}" type="slidenum">
              <a:rPr spc="-25" dirty="0"/>
              <a:t>203</a:t>
            </a:fld>
            <a:endParaRPr spc="-25" dirty="0"/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04E8F00A-D69B-2090-5052-60AB8E112EFA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3797A338-5B01-2AF8-0E34-B3C1349A8DA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7F6DF1E0-65B1-9960-0026-646E16E820CE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2F37352B-5F2E-1820-7BBC-81B48E555DEE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3D356C27-E017-5D28-E18D-07007AA4052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8B5668B6-546B-4900-689C-B45E06F59F6A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D405CEAB-0FBF-F8D6-C1B6-DF394737D1C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54A00332-3563-168D-9358-0AD306274A5D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F9488DC0-E195-7EEB-8848-504174F0D73C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234695"/>
            <a:ext cx="6228715" cy="2856230"/>
            <a:chOff x="320929" y="234695"/>
            <a:chExt cx="6228715" cy="285623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183"/>
              <a:ext cx="6203315" cy="674370"/>
            </a:xfrm>
            <a:custGeom>
              <a:avLst/>
              <a:gdLst/>
              <a:ahLst/>
              <a:cxnLst/>
              <a:rect l="l" t="t" r="r" b="b"/>
              <a:pathLst>
                <a:path w="6203315" h="674369">
                  <a:moveTo>
                    <a:pt x="6202934" y="0"/>
                  </a:moveTo>
                  <a:lnTo>
                    <a:pt x="0" y="0"/>
                  </a:lnTo>
                  <a:lnTo>
                    <a:pt x="0" y="674027"/>
                  </a:lnTo>
                  <a:lnTo>
                    <a:pt x="6202934" y="674027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183"/>
              <a:ext cx="6203315" cy="674370"/>
            </a:xfrm>
            <a:custGeom>
              <a:avLst/>
              <a:gdLst/>
              <a:ahLst/>
              <a:cxnLst/>
              <a:rect l="l" t="t" r="r" b="b"/>
              <a:pathLst>
                <a:path w="6203315" h="674369">
                  <a:moveTo>
                    <a:pt x="0" y="674027"/>
                  </a:moveTo>
                  <a:lnTo>
                    <a:pt x="6202934" y="674027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74027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2123732"/>
              <a:ext cx="6203315" cy="954405"/>
            </a:xfrm>
            <a:custGeom>
              <a:avLst/>
              <a:gdLst/>
              <a:ahLst/>
              <a:cxnLst/>
              <a:rect l="l" t="t" r="r" b="b"/>
              <a:pathLst>
                <a:path w="6203315" h="954405">
                  <a:moveTo>
                    <a:pt x="6202934" y="0"/>
                  </a:moveTo>
                  <a:lnTo>
                    <a:pt x="0" y="0"/>
                  </a:lnTo>
                  <a:lnTo>
                    <a:pt x="0" y="954112"/>
                  </a:lnTo>
                  <a:lnTo>
                    <a:pt x="6202934" y="954112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732"/>
              <a:ext cx="6203315" cy="954405"/>
            </a:xfrm>
            <a:custGeom>
              <a:avLst/>
              <a:gdLst/>
              <a:ahLst/>
              <a:cxnLst/>
              <a:rect l="l" t="t" r="r" b="b"/>
              <a:pathLst>
                <a:path w="6203315" h="954405">
                  <a:moveTo>
                    <a:pt x="0" y="954112"/>
                  </a:moveTo>
                  <a:lnTo>
                    <a:pt x="6202934" y="954112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54112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221691" y="1550923"/>
            <a:ext cx="6398895" cy="66143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7940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César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Pérez</a:t>
            </a:r>
            <a:endParaRPr sz="1200" dirty="0">
              <a:latin typeface="Times New Roman"/>
              <a:cs typeface="Times New Roman"/>
            </a:endParaRPr>
          </a:p>
          <a:p>
            <a:pPr marL="29209"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Plains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Venezuela)</a:t>
            </a:r>
            <a:endParaRPr sz="1200" dirty="0">
              <a:latin typeface="Times New Roman"/>
              <a:cs typeface="Times New Roman"/>
            </a:endParaRPr>
          </a:p>
          <a:p>
            <a:pPr marL="28575" algn="ctr">
              <a:lnSpc>
                <a:spcPct val="100000"/>
              </a:lnSpc>
              <a:spcBef>
                <a:spcPts val="85"/>
              </a:spcBef>
            </a:pPr>
            <a:r>
              <a:rPr sz="1200" b="1" dirty="0">
                <a:latin typeface="Times New Roman"/>
                <a:cs typeface="Times New Roman"/>
              </a:rPr>
              <a:t>Email: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cepeme2009@gmail.com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34010" marR="299085" algn="ctr">
              <a:lnSpc>
                <a:spcPct val="100000"/>
              </a:lnSpc>
              <a:spcBef>
                <a:spcPts val="330"/>
              </a:spcBef>
            </a:pPr>
            <a:r>
              <a:rPr sz="1100" b="1" dirty="0">
                <a:latin typeface="Times New Roman"/>
                <a:cs typeface="Times New Roman"/>
              </a:rPr>
              <a:t>How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cite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this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article: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César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Pérez</a:t>
            </a:r>
            <a:r>
              <a:rPr sz="1200" b="1" spc="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“Learning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Evaluation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Based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on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Competences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</a:t>
            </a:r>
            <a:r>
              <a:rPr sz="1100" b="1" spc="-25" dirty="0">
                <a:latin typeface="Times New Roman"/>
                <a:cs typeface="Times New Roman"/>
              </a:rPr>
              <a:t> the </a:t>
            </a:r>
            <a:r>
              <a:rPr sz="1100" b="1" dirty="0">
                <a:latin typeface="Times New Roman"/>
                <a:cs typeface="Times New Roman"/>
              </a:rPr>
              <a:t>Field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University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Education”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 (1-</a:t>
            </a:r>
            <a:r>
              <a:rPr sz="1100" b="1" spc="-25" dirty="0">
                <a:latin typeface="Times New Roman"/>
                <a:cs typeface="Times New Roman"/>
              </a:rPr>
              <a:t>9)</a:t>
            </a:r>
            <a:endParaRPr sz="1100" dirty="0">
              <a:latin typeface="Times New Roman"/>
              <a:cs typeface="Times New Roman"/>
            </a:endParaRPr>
          </a:p>
          <a:p>
            <a:pPr marL="2647950">
              <a:lnSpc>
                <a:spcPct val="100000"/>
              </a:lnSpc>
              <a:spcBef>
                <a:spcPts val="5"/>
              </a:spcBef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September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66001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61747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608330" marR="542290" algn="ctr">
              <a:lnSpc>
                <a:spcPct val="201700"/>
              </a:lnSpc>
              <a:spcBef>
                <a:spcPts val="495"/>
              </a:spcBef>
            </a:pPr>
            <a:r>
              <a:rPr sz="1200" b="1" dirty="0">
                <a:latin typeface="Times New Roman"/>
                <a:cs typeface="Times New Roman"/>
              </a:rPr>
              <a:t>Learning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Evaluation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Based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Competences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Field of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University</a:t>
            </a:r>
            <a:r>
              <a:rPr sz="1200" b="1" spc="-10" dirty="0">
                <a:latin typeface="Times New Roman"/>
                <a:cs typeface="Times New Roman"/>
              </a:rPr>
              <a:t> Education ABSTRACT</a:t>
            </a: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  <a:spcBef>
                <a:spcPts val="380"/>
              </a:spcBef>
            </a:pPr>
            <a:r>
              <a:rPr sz="1200" dirty="0">
                <a:latin typeface="Times New Roman"/>
                <a:cs typeface="Times New Roman"/>
              </a:rPr>
              <a:t>Implementing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approach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higher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supposed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place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accordance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new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needs and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demands arising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information </a:t>
            </a:r>
            <a:r>
              <a:rPr sz="1200" spc="-10" dirty="0">
                <a:latin typeface="Times New Roman"/>
                <a:cs typeface="Times New Roman"/>
              </a:rPr>
              <a:t>society.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basis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premise,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was </a:t>
            </a:r>
            <a:r>
              <a:rPr sz="1200" dirty="0">
                <a:latin typeface="Times New Roman"/>
                <a:cs typeface="Times New Roman"/>
              </a:rPr>
              <a:t>carried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out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work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had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purposes: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Discuss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theoretical </a:t>
            </a:r>
            <a:r>
              <a:rPr sz="1200" dirty="0">
                <a:latin typeface="Times New Roman"/>
                <a:cs typeface="Times New Roman"/>
              </a:rPr>
              <a:t>constructs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term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Browse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theoretical </a:t>
            </a:r>
            <a:r>
              <a:rPr sz="1200" dirty="0">
                <a:latin typeface="Times New Roman"/>
                <a:cs typeface="Times New Roman"/>
              </a:rPr>
              <a:t>point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view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field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Characterize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learning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evaluation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Analyze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 assessment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learning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outcomes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skills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cardinal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education.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methodological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point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view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work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framed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monographic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documentary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bibliographic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design.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used </a:t>
            </a:r>
            <a:r>
              <a:rPr sz="1200" dirty="0">
                <a:latin typeface="Times New Roman"/>
                <a:cs typeface="Times New Roman"/>
              </a:rPr>
              <a:t>was the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deductive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analytical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analysis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techniques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content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analysis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critical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analysis.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culmination,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cardinal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since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allows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interrelation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objectives,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contents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have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been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selected,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organized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planned,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expected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learning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in </a:t>
            </a:r>
            <a:r>
              <a:rPr sz="1200" dirty="0">
                <a:latin typeface="Times New Roman"/>
                <a:cs typeface="Times New Roman"/>
              </a:rPr>
              <a:t>accordance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professional profile and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evaluation strategies in 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integrated way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 the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processes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learning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teaching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interrelated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different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curriculum. </a:t>
            </a:r>
            <a:r>
              <a:rPr sz="1200" dirty="0">
                <a:latin typeface="Times New Roman"/>
                <a:cs typeface="Times New Roman"/>
              </a:rPr>
              <a:t>Reflections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among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must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assessment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based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competencies,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humanistic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models,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Dialogic,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flexible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within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conceptual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organizational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framework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changing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expectations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complex society.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5080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Descriptors: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Competence,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Competence-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education,</a:t>
            </a:r>
            <a:r>
              <a:rPr sz="1200" spc="-10" dirty="0">
                <a:latin typeface="Times New Roman"/>
                <a:cs typeface="Times New Roman"/>
              </a:rPr>
              <a:t> Competence-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assessment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6985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3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Review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Ordinary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Professor,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Aggregate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category.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System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Engineering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University.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Comprehensive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Mathematics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mention.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Master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education, </a:t>
            </a:r>
            <a:r>
              <a:rPr sz="1200" dirty="0">
                <a:latin typeface="Times New Roman"/>
                <a:cs typeface="Times New Roman"/>
              </a:rPr>
              <a:t>mention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-10" dirty="0">
                <a:latin typeface="Times New Roman"/>
                <a:cs typeface="Times New Roman"/>
              </a:rPr>
              <a:t> Research.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32" name="object 3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45720">
              <a:lnSpc>
                <a:spcPts val="1410"/>
              </a:lnSpc>
            </a:pPr>
            <a:fld id="{81D60167-4931-47E6-BA6A-407CBD079E47}" type="slidenum">
              <a:rPr spc="-25" dirty="0"/>
              <a:t>204</a:t>
            </a:fld>
            <a:endParaRPr spc="-25" dirty="0"/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670F8344-F379-21F5-3D48-AFD9236B4ED6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AAC035A6-2A2F-C984-92BC-C49D01190F0B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207B48F7-F133-F9DE-C42A-FC6B08DD7BF8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E3603354-2B9C-4ECF-D809-544D3FC5915E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3BF25E35-D72E-A0B3-4192-7CF568C1FD8B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4324420D-1C8C-4518-CA19-C3F8AC7124B1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76053FBE-EAFB-A9E4-ACF9-39F52E9F3FFA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C1EBC121-B7A9-7586-BFBE-A1C75F3D0D4D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B11136DC-20BD-0284-9CE2-EFB14E24573A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473710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50147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50147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88645" y="8190915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221691" y="1068451"/>
            <a:ext cx="6381750" cy="6935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660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120"/>
              </a:spcBef>
            </a:pPr>
            <a:r>
              <a:rPr sz="1200" b="1" spc="-10" dirty="0">
                <a:latin typeface="Times New Roman"/>
                <a:cs typeface="Times New Roman"/>
              </a:rPr>
              <a:t>INTRODUCCIÓN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dirigir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voluntad,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esfuerzos </a:t>
            </a:r>
            <a:r>
              <a:rPr sz="1200" dirty="0">
                <a:latin typeface="Times New Roman"/>
                <a:cs typeface="Times New Roman"/>
              </a:rPr>
              <a:t>organizacionales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misión,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metas;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sustentado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idearios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generadoras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orientaciones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criterios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brinden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esfuerzos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manifestación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actores.</a:t>
            </a: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Tobón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2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vinculación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docentes deben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asegurarse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 generados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 sea</a:t>
            </a:r>
            <a:r>
              <a:rPr sz="1200" spc="-10" dirty="0">
                <a:latin typeface="Times New Roman"/>
                <a:cs typeface="Times New Roman"/>
              </a:rPr>
              <a:t> transferido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concretos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ocurre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privilegia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transferibilidad,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adquiere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determinada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situación </a:t>
            </a:r>
            <a:r>
              <a:rPr sz="1200" dirty="0">
                <a:latin typeface="Times New Roman"/>
                <a:cs typeface="Times New Roman"/>
              </a:rPr>
              <a:t>educativa,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deberá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solucionar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enfrentarlos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manera </a:t>
            </a:r>
            <a:r>
              <a:rPr sz="1200" dirty="0">
                <a:latin typeface="Times New Roman"/>
                <a:cs typeface="Times New Roman"/>
              </a:rPr>
              <a:t>creativa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cotidianidad.</a:t>
            </a:r>
            <a:endParaRPr sz="120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consonancia,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plantearse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calidad,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funciones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gestión,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buscando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interconexión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considerando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resolver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formando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estén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contexto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Así,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impulsar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movilicen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dimensiones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solamente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clamor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naciones.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UNESCO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(1998),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venido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manejando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sostenido </a:t>
            </a:r>
            <a:r>
              <a:rPr sz="1200" dirty="0">
                <a:latin typeface="Times New Roman"/>
                <a:cs typeface="Times New Roman"/>
              </a:rPr>
              <a:t>cuyo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emprender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conviertan a 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una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cierta 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conseguir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mejoras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ciudadanos.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correspondencia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lineamientos,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replantea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educativa </a:t>
            </a:r>
            <a:r>
              <a:rPr sz="1200" dirty="0">
                <a:latin typeface="Times New Roman"/>
                <a:cs typeface="Times New Roman"/>
              </a:rPr>
              <a:t>nacional,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emprender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promover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producir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verdaderos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curriculares,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fundamentados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nuevas </a:t>
            </a:r>
            <a:r>
              <a:rPr sz="1200" dirty="0">
                <a:latin typeface="Times New Roman"/>
                <a:cs typeface="Times New Roman"/>
              </a:rPr>
              <a:t>corrientes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pensamiento pedagógico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que se destaca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existencia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evaluativo.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precisa,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autónomo,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requisito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primordial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 por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competencias.</a:t>
            </a:r>
            <a:endParaRPr sz="1200">
              <a:latin typeface="Times New Roman"/>
              <a:cs typeface="Times New Roman"/>
            </a:endParaRPr>
          </a:p>
          <a:p>
            <a:pPr marL="375285" marR="889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configuración,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pensarse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innatas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ser </a:t>
            </a:r>
            <a:r>
              <a:rPr sz="1200" dirty="0">
                <a:latin typeface="Times New Roman"/>
                <a:cs typeface="Times New Roman"/>
              </a:rPr>
              <a:t>intervenidas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21" name="object 21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22" name="object 22"/>
          <p:cNvSpPr txBox="1"/>
          <p:nvPr/>
        </p:nvSpPr>
        <p:spPr>
          <a:xfrm>
            <a:off x="1440307" y="8256658"/>
            <a:ext cx="4041775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065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Evaluación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Competencias en</a:t>
            </a:r>
            <a:r>
              <a:rPr sz="1200" b="1" spc="-25" dirty="0">
                <a:latin typeface="Times New Roman"/>
                <a:cs typeface="Times New Roman"/>
              </a:rPr>
              <a:t> el </a:t>
            </a:r>
            <a:r>
              <a:rPr sz="1200" b="1" dirty="0">
                <a:latin typeface="Times New Roman"/>
                <a:cs typeface="Times New Roman"/>
              </a:rPr>
              <a:t>Ámbito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Educación</a:t>
            </a:r>
            <a:endParaRPr sz="1200">
              <a:latin typeface="Times New Roman"/>
              <a:cs typeface="Times New Roman"/>
            </a:endParaRPr>
          </a:p>
          <a:p>
            <a:pPr marL="4445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César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Pérez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8216" rIns="0" bIns="0" rtlCol="0">
            <a:spAutoFit/>
          </a:bodyPr>
          <a:lstStyle/>
          <a:p>
            <a:pPr marL="62865">
              <a:lnSpc>
                <a:spcPts val="1410"/>
              </a:lnSpc>
            </a:pPr>
            <a:fld id="{81D60167-4931-47E6-BA6A-407CBD079E47}" type="slidenum">
              <a:rPr spc="-25" dirty="0"/>
              <a:t>205</a:t>
            </a:fld>
            <a:endParaRPr spc="-25" dirty="0"/>
          </a:p>
        </p:txBody>
      </p:sp>
      <p:grpSp>
        <p:nvGrpSpPr>
          <p:cNvPr id="24" name="Grupo 23">
            <a:extLst>
              <a:ext uri="{FF2B5EF4-FFF2-40B4-BE49-F238E27FC236}">
                <a16:creationId xmlns:a16="http://schemas.microsoft.com/office/drawing/2014/main" id="{9879D5FE-0E33-D8C4-ED90-564922871A95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5" name="object 12">
              <a:extLst>
                <a:ext uri="{FF2B5EF4-FFF2-40B4-BE49-F238E27FC236}">
                  <a16:creationId xmlns:a16="http://schemas.microsoft.com/office/drawing/2014/main" id="{7AFDAE0B-54E8-C89C-9E0C-49F57A67B847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9" name="object 13">
                <a:extLst>
                  <a:ext uri="{FF2B5EF4-FFF2-40B4-BE49-F238E27FC236}">
                    <a16:creationId xmlns:a16="http://schemas.microsoft.com/office/drawing/2014/main" id="{4EA75D1D-86C4-265C-2C79-B8CCD24E8546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0" name="object 14">
                <a:extLst>
                  <a:ext uri="{FF2B5EF4-FFF2-40B4-BE49-F238E27FC236}">
                    <a16:creationId xmlns:a16="http://schemas.microsoft.com/office/drawing/2014/main" id="{9259FD80-2C52-0119-9D4F-5C70A98FA202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1" name="object 15">
                <a:extLst>
                  <a:ext uri="{FF2B5EF4-FFF2-40B4-BE49-F238E27FC236}">
                    <a16:creationId xmlns:a16="http://schemas.microsoft.com/office/drawing/2014/main" id="{01457A3B-7353-501A-AA29-382512BAD64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2" name="object 16">
                <a:extLst>
                  <a:ext uri="{FF2B5EF4-FFF2-40B4-BE49-F238E27FC236}">
                    <a16:creationId xmlns:a16="http://schemas.microsoft.com/office/drawing/2014/main" id="{65979EB3-0A8D-D88A-B050-F340F7B83EB9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6" name="object 16">
              <a:extLst>
                <a:ext uri="{FF2B5EF4-FFF2-40B4-BE49-F238E27FC236}">
                  <a16:creationId xmlns:a16="http://schemas.microsoft.com/office/drawing/2014/main" id="{1C2D8725-EA7F-7AFF-1A7E-F9940669BF11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7" name="object 25">
              <a:extLst>
                <a:ext uri="{FF2B5EF4-FFF2-40B4-BE49-F238E27FC236}">
                  <a16:creationId xmlns:a16="http://schemas.microsoft.com/office/drawing/2014/main" id="{80A10623-74FD-C3E3-0656-3D7CDC73DA33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8" name="object 31">
              <a:extLst>
                <a:ext uri="{FF2B5EF4-FFF2-40B4-BE49-F238E27FC236}">
                  <a16:creationId xmlns:a16="http://schemas.microsoft.com/office/drawing/2014/main" id="{0F133B9F-4980-B8B6-2A25-0EE8E53037A1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57750" y="251586"/>
              <a:ext cx="2214626" cy="788289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75945" y="1068451"/>
            <a:ext cx="6309360" cy="68897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09900" marR="71818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7825" marR="5080" indent="-365760" algn="just">
              <a:lnSpc>
                <a:spcPct val="100000"/>
              </a:lnSpc>
              <a:spcBef>
                <a:spcPts val="760"/>
              </a:spcBef>
            </a:pPr>
            <a:r>
              <a:rPr sz="1200" dirty="0">
                <a:latin typeface="Times New Roman"/>
                <a:cs typeface="Times New Roman"/>
              </a:rPr>
              <a:t>Pensar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adoptar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nueva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"se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migrar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mirada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causal,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coyuntural,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artificial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totalmente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accidental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acompañamiento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proceso”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sistémico.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traduce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constituirá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libres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pensamiento,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gestores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educación.</a:t>
            </a:r>
            <a:endParaRPr sz="1200" dirty="0">
              <a:latin typeface="Times New Roman"/>
              <a:cs typeface="Times New Roman"/>
            </a:endParaRPr>
          </a:p>
          <a:p>
            <a:pPr marL="377825" marR="5715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Visto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términos,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 err="1">
                <a:latin typeface="Times New Roman"/>
                <a:cs typeface="Times New Roman"/>
              </a:rPr>
              <a:t>educación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lang="es-ES" sz="1200" dirty="0">
                <a:latin typeface="Times New Roman"/>
                <a:cs typeface="Times New Roman"/>
              </a:rPr>
              <a:t>universitaria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giro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modifica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puntos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vista </a:t>
            </a:r>
            <a:r>
              <a:rPr sz="1200" dirty="0">
                <a:latin typeface="Times New Roman"/>
                <a:cs typeface="Times New Roman"/>
              </a:rPr>
              <a:t>convencionales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enseñar y, como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lógico,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evaluar,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0" dirty="0">
                <a:latin typeface="Times New Roman"/>
                <a:cs typeface="Times New Roman"/>
              </a:rPr>
              <a:t> cuanto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estaría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hablando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implica </a:t>
            </a:r>
            <a:r>
              <a:rPr sz="1200" dirty="0">
                <a:latin typeface="Times New Roman"/>
                <a:cs typeface="Times New Roman"/>
              </a:rPr>
              <a:t>evidentemente,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evaluativo,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envergadura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metodología,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evaluativas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empleadas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docente.</a:t>
            </a:r>
            <a:endParaRPr sz="1200" dirty="0">
              <a:latin typeface="Times New Roman"/>
              <a:cs typeface="Times New Roman"/>
            </a:endParaRPr>
          </a:p>
          <a:p>
            <a:pPr marL="377825" marR="762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Catalano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resalta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esté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por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competencias,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entre </a:t>
            </a:r>
            <a:r>
              <a:rPr sz="1200" dirty="0">
                <a:latin typeface="Times New Roman"/>
                <a:cs typeface="Times New Roman"/>
              </a:rPr>
              <a:t>los procesos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 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practicas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evaluación. Ante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tales apreciaciones,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tarea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entonces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casi </a:t>
            </a:r>
            <a:r>
              <a:rPr sz="1200" dirty="0">
                <a:latin typeface="Times New Roman"/>
                <a:cs typeface="Times New Roman"/>
              </a:rPr>
              <a:t>podríamos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obligación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cualitativamente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competencias,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alternativas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-10" dirty="0">
                <a:latin typeface="Times New Roman"/>
                <a:cs typeface="Times New Roman"/>
              </a:rPr>
              <a:t> demostrar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mencionar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esto </a:t>
            </a:r>
            <a:r>
              <a:rPr sz="1200" dirty="0">
                <a:latin typeface="Times New Roman"/>
                <a:cs typeface="Times New Roman"/>
              </a:rPr>
              <a:t>partirá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evalúan 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curriculares.</a:t>
            </a:r>
            <a:endParaRPr sz="1200" dirty="0">
              <a:latin typeface="Times New Roman"/>
              <a:cs typeface="Times New Roman"/>
            </a:endParaRPr>
          </a:p>
          <a:p>
            <a:pPr marL="377825" marR="6350" indent="-36576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configuración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implementación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universitario,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supone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situarla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conformidad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nuevas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derivan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 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señalamientos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realizados,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orientó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respuesta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siguiente </a:t>
            </a:r>
            <a:r>
              <a:rPr sz="1200" dirty="0">
                <a:latin typeface="Times New Roman"/>
                <a:cs typeface="Times New Roman"/>
              </a:rPr>
              <a:t>interrogante: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¿Cuáles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constructos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referenciales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universitaria?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inquietud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formularon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propósitos: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3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2185670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Propósitos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Investigación</a:t>
            </a:r>
            <a:endParaRPr sz="1200" dirty="0">
              <a:latin typeface="Times New Roman"/>
              <a:cs typeface="Times New Roman"/>
            </a:endParaRPr>
          </a:p>
          <a:p>
            <a:pPr marL="12700" marR="7620" indent="200660">
              <a:lnSpc>
                <a:spcPct val="100000"/>
              </a:lnSpc>
              <a:spcBef>
                <a:spcPts val="260"/>
              </a:spcBef>
              <a:buAutoNum type="arabicPeriod"/>
              <a:tabLst>
                <a:tab pos="213360" algn="l"/>
              </a:tabLst>
            </a:pPr>
            <a:r>
              <a:rPr sz="1200" dirty="0">
                <a:latin typeface="Times New Roman"/>
                <a:cs typeface="Times New Roman"/>
              </a:rPr>
              <a:t>Discutir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constructos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referenciales,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término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Universitaria.</a:t>
            </a:r>
            <a:endParaRPr sz="1200" dirty="0">
              <a:latin typeface="Times New Roman"/>
              <a:cs typeface="Times New Roman"/>
            </a:endParaRPr>
          </a:p>
          <a:p>
            <a:pPr marL="12700" marR="5715" indent="162560">
              <a:lnSpc>
                <a:spcPct val="100000"/>
              </a:lnSpc>
              <a:buAutoNum type="arabicPeriod"/>
              <a:tabLst>
                <a:tab pos="175260" algn="l"/>
              </a:tabLst>
            </a:pPr>
            <a:r>
              <a:rPr sz="1200" dirty="0">
                <a:latin typeface="Times New Roman"/>
                <a:cs typeface="Times New Roman"/>
              </a:rPr>
              <a:t>Examinar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Universitaria.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440307" y="8256658"/>
            <a:ext cx="4041775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065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Evaluación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Competencias en</a:t>
            </a:r>
            <a:r>
              <a:rPr sz="1200" b="1" spc="-25" dirty="0">
                <a:latin typeface="Times New Roman"/>
                <a:cs typeface="Times New Roman"/>
              </a:rPr>
              <a:t> el </a:t>
            </a:r>
            <a:r>
              <a:rPr sz="1200" b="1" dirty="0">
                <a:latin typeface="Times New Roman"/>
                <a:cs typeface="Times New Roman"/>
              </a:rPr>
              <a:t>Ámbito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Educación</a:t>
            </a:r>
            <a:endParaRPr sz="1200">
              <a:latin typeface="Times New Roman"/>
              <a:cs typeface="Times New Roman"/>
            </a:endParaRPr>
          </a:p>
          <a:p>
            <a:pPr marL="4445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César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Pérez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8216" rIns="0" bIns="0" rtlCol="0">
            <a:spAutoFit/>
          </a:bodyPr>
          <a:lstStyle/>
          <a:p>
            <a:pPr marL="62865">
              <a:lnSpc>
                <a:spcPts val="1410"/>
              </a:lnSpc>
            </a:pPr>
            <a:fld id="{81D60167-4931-47E6-BA6A-407CBD079E47}" type="slidenum">
              <a:rPr spc="-25" dirty="0"/>
              <a:t>206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537AE6EF-1D97-F2AB-F1E4-74F279E4CDE2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32F502A8-F6B1-5F60-4B16-18A1FD23D86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874960AC-1062-9816-380A-8A44BCED7198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2D3C090C-6434-3E77-19EB-5805654A3E0A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B32CECDD-50C9-D336-AE24-A2AA2444A116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3AEA2A2E-841A-6698-8C3C-E71FB92AE42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6588D407-98C9-C403-C26E-B64CEEA1EA4D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A57E4EE9-916C-3AC9-BFBC-FDB22B34378E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EF848546-D27A-8496-DCF1-2C140A5DD7F9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7310" cy="67525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165100" indent="-152400">
              <a:lnSpc>
                <a:spcPct val="100000"/>
              </a:lnSpc>
              <a:spcBef>
                <a:spcPts val="1120"/>
              </a:spcBef>
              <a:buAutoNum type="arabicPeriod" startAt="3"/>
              <a:tabLst>
                <a:tab pos="165100" algn="l"/>
              </a:tabLst>
            </a:pPr>
            <a:r>
              <a:rPr sz="1200" dirty="0">
                <a:latin typeface="Times New Roman"/>
                <a:cs typeface="Times New Roman"/>
              </a:rPr>
              <a:t>Caracterizar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 </a:t>
            </a:r>
            <a:r>
              <a:rPr sz="1200" spc="-10" dirty="0">
                <a:latin typeface="Times New Roman"/>
                <a:cs typeface="Times New Roman"/>
              </a:rPr>
              <a:t>universitaria.</a:t>
            </a:r>
            <a:endParaRPr sz="1200">
              <a:latin typeface="Times New Roman"/>
              <a:cs typeface="Times New Roman"/>
            </a:endParaRPr>
          </a:p>
          <a:p>
            <a:pPr marL="12700" marR="5715" indent="173355">
              <a:lnSpc>
                <a:spcPct val="100000"/>
              </a:lnSpc>
              <a:buAutoNum type="arabicPeriod" startAt="3"/>
              <a:tabLst>
                <a:tab pos="186055" algn="l"/>
              </a:tabLst>
            </a:pP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cardinal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METODOLOGÍA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consideraciones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bibliográfica.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consideraron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etapas: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Elección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tema;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Acopio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bibliografía; </a:t>
            </a:r>
            <a:r>
              <a:rPr sz="1200" dirty="0">
                <a:latin typeface="Times New Roman"/>
                <a:cs typeface="Times New Roman"/>
              </a:rPr>
              <a:t>Elaboración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fichas;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material,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delimitación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tema;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Elaboración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esquema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Trabajo;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delimitado;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minuciosa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bibliografía; </a:t>
            </a:r>
            <a:r>
              <a:rPr sz="1200" dirty="0">
                <a:latin typeface="Times New Roman"/>
                <a:cs typeface="Times New Roman"/>
              </a:rPr>
              <a:t>Elaboración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fichas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Redacción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final.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asumido,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tipo </a:t>
            </a:r>
            <a:r>
              <a:rPr sz="1200" dirty="0">
                <a:latin typeface="Times New Roman"/>
                <a:cs typeface="Times New Roman"/>
              </a:rPr>
              <a:t>documental,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enmarcada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modalidad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monográfica.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hizo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analítico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deductivo.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utilizaron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contenido.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09220" algn="ctr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Análisis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Unidad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spc="-50" dirty="0">
                <a:latin typeface="Times New Roman"/>
                <a:cs typeface="Times New Roman"/>
              </a:rPr>
              <a:t>I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El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constructo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competencias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en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el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ámbito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educación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universitaria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considerarse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estrictamente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unívoca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desarrollado </a:t>
            </a:r>
            <a:r>
              <a:rPr sz="1200" dirty="0">
                <a:latin typeface="Times New Roman"/>
                <a:cs typeface="Times New Roman"/>
              </a:rPr>
              <a:t>distintas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definiciones.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conceptualización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específica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pericia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perspectiva académica.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sería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mantener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visión </a:t>
            </a:r>
            <a:r>
              <a:rPr sz="1200" dirty="0">
                <a:latin typeface="Times New Roman"/>
                <a:cs typeface="Times New Roman"/>
              </a:rPr>
              <a:t>ecosistémica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competencias;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concebirlas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conocimientos,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utilizados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interactivo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tareas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resolución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complejos 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situación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movilizando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disponibles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opera, </a:t>
            </a:r>
            <a:r>
              <a:rPr sz="1200" dirty="0">
                <a:latin typeface="Times New Roman"/>
                <a:cs typeface="Times New Roman"/>
              </a:rPr>
              <a:t>teniendo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laboral.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Tomando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argumentaciones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citados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documento </a:t>
            </a:r>
            <a:r>
              <a:rPr sz="1200" dirty="0">
                <a:latin typeface="Times New Roman"/>
                <a:cs typeface="Times New Roman"/>
              </a:rPr>
              <a:t>original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razones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citan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artículo,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contextualizado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destrezas, </a:t>
            </a:r>
            <a:r>
              <a:rPr sz="1200" dirty="0">
                <a:latin typeface="Times New Roman"/>
                <a:cs typeface="Times New Roman"/>
              </a:rPr>
              <a:t>actitudes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valores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adquieren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progresivo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resolución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eficaz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440307" y="8256658"/>
            <a:ext cx="4041775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065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Evaluación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Competencias en</a:t>
            </a:r>
            <a:r>
              <a:rPr sz="1200" b="1" spc="-25" dirty="0">
                <a:latin typeface="Times New Roman"/>
                <a:cs typeface="Times New Roman"/>
              </a:rPr>
              <a:t> el </a:t>
            </a:r>
            <a:r>
              <a:rPr sz="1200" b="1" dirty="0">
                <a:latin typeface="Times New Roman"/>
                <a:cs typeface="Times New Roman"/>
              </a:rPr>
              <a:t>Ámbito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Educación</a:t>
            </a:r>
            <a:endParaRPr sz="1200">
              <a:latin typeface="Times New Roman"/>
              <a:cs typeface="Times New Roman"/>
            </a:endParaRPr>
          </a:p>
          <a:p>
            <a:pPr marL="4445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César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Pérez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8216" rIns="0" bIns="0" rtlCol="0">
            <a:spAutoFit/>
          </a:bodyPr>
          <a:lstStyle/>
          <a:p>
            <a:pPr marL="62865">
              <a:lnSpc>
                <a:spcPts val="1410"/>
              </a:lnSpc>
            </a:pPr>
            <a:fld id="{81D60167-4931-47E6-BA6A-407CBD079E47}" type="slidenum">
              <a:rPr spc="-25" dirty="0"/>
              <a:t>207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FD6F870-A962-AF2A-6C97-E2DAF5DBE277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FE1F13EC-9672-8C74-19BA-370D0297F6BA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520EBA3B-DB8F-CE19-9E64-C4EB8DD15101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EEBE0DC1-7556-3E5E-7B0F-5445D51D418C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48E4CC23-15E6-5192-D3CF-1C32F10BE0B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182FEE2D-D770-CB8B-01B6-E0AF80AB591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7D090B6F-44DB-318B-E7A8-9D6E744A6789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FB436CB7-8BF8-8CEB-7F41-50946DD09537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2AFD307A-F7A0-7CF1-132B-D5175ADB4740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08090" cy="67525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340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8460" marR="6985" indent="-36576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pleno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repercute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Universitaria.</a:t>
            </a:r>
            <a:endParaRPr sz="1200">
              <a:latin typeface="Times New Roman"/>
              <a:cs typeface="Times New Roman"/>
            </a:endParaRPr>
          </a:p>
          <a:p>
            <a:pPr marL="12700" marR="2178685" indent="2555875">
              <a:lnSpc>
                <a:spcPct val="200000"/>
              </a:lnSpc>
            </a:pPr>
            <a:r>
              <a:rPr sz="1200" b="1" i="1" dirty="0">
                <a:latin typeface="Times New Roman"/>
                <a:cs typeface="Times New Roman"/>
              </a:rPr>
              <a:t>Análisis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Unidad </a:t>
            </a:r>
            <a:r>
              <a:rPr sz="1200" b="1" i="1" spc="-25" dirty="0">
                <a:latin typeface="Times New Roman"/>
                <a:cs typeface="Times New Roman"/>
              </a:rPr>
              <a:t>II </a:t>
            </a:r>
            <a:r>
              <a:rPr sz="1200" b="1" i="1" dirty="0">
                <a:latin typeface="Times New Roman"/>
                <a:cs typeface="Times New Roman"/>
              </a:rPr>
              <a:t>Educación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basada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en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competencias en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educación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universitaria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8460" marR="635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definiciones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académicas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desarrollan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concepto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escuelas </a:t>
            </a:r>
            <a:r>
              <a:rPr sz="1200" dirty="0">
                <a:latin typeface="Times New Roman"/>
                <a:cs typeface="Times New Roman"/>
              </a:rPr>
              <a:t>epistemológicas,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destacan:</a:t>
            </a:r>
            <a:r>
              <a:rPr sz="1200" spc="21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funcional,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función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productiva </a:t>
            </a:r>
            <a:r>
              <a:rPr sz="1200" dirty="0">
                <a:latin typeface="Times New Roman"/>
                <a:cs typeface="Times New Roman"/>
              </a:rPr>
              <a:t>determinada,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“Lo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hacer”.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conductista,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expresadas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comportamientos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están </a:t>
            </a:r>
            <a:r>
              <a:rPr sz="1200" dirty="0">
                <a:latin typeface="Times New Roman"/>
                <a:cs typeface="Times New Roman"/>
              </a:rPr>
              <a:t>causalmente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superior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cargo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ser”.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definiciones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apareciendo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definiciones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tenemos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Panamericana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(OPS,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2004),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comportamientos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denotan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capaz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llevar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 y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éxito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integrando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habilidades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corporativo</a:t>
            </a:r>
            <a:r>
              <a:rPr sz="1200" spc="-10" dirty="0">
                <a:latin typeface="Times New Roman"/>
                <a:cs typeface="Times New Roman"/>
              </a:rPr>
              <a:t> determinado.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acepciones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perfilando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e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parecen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abarcar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aspectos: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a)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específicos </a:t>
            </a:r>
            <a:r>
              <a:rPr sz="1200" dirty="0">
                <a:latin typeface="Times New Roman"/>
                <a:cs typeface="Times New Roman"/>
              </a:rPr>
              <a:t>(saberes),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b)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internalizar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(saber-</a:t>
            </a:r>
            <a:r>
              <a:rPr sz="1200" dirty="0">
                <a:latin typeface="Times New Roman"/>
                <a:cs typeface="Times New Roman"/>
              </a:rPr>
              <a:t>conocer),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c)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técnicas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procedimentales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(saber-</a:t>
            </a:r>
            <a:r>
              <a:rPr sz="1200" dirty="0">
                <a:latin typeface="Times New Roman"/>
                <a:cs typeface="Times New Roman"/>
              </a:rPr>
              <a:t>hacer)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d) Desarrollo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(saber-</a:t>
            </a:r>
            <a:r>
              <a:rPr sz="1200" dirty="0">
                <a:latin typeface="Times New Roman"/>
                <a:cs typeface="Times New Roman"/>
              </a:rPr>
              <a:t>ser),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e)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sociales </a:t>
            </a:r>
            <a:r>
              <a:rPr sz="1200" spc="-20" dirty="0">
                <a:latin typeface="Times New Roman"/>
                <a:cs typeface="Times New Roman"/>
              </a:rPr>
              <a:t>(saber-</a:t>
            </a:r>
            <a:r>
              <a:rPr sz="1200" spc="-10" dirty="0">
                <a:latin typeface="Times New Roman"/>
                <a:cs typeface="Times New Roman"/>
              </a:rPr>
              <a:t>convivir).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Análisis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Unidad </a:t>
            </a:r>
            <a:r>
              <a:rPr sz="1200" b="1" i="1" spc="-25" dirty="0">
                <a:latin typeface="Times New Roman"/>
                <a:cs typeface="Times New Roman"/>
              </a:rPr>
              <a:t>III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Evaluación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los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aprendizajes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en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el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marco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educación</a:t>
            </a:r>
            <a:r>
              <a:rPr sz="1200" b="1" i="1" spc="1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universi</a:t>
            </a:r>
            <a:r>
              <a:rPr sz="1200" i="1" spc="-10" dirty="0">
                <a:latin typeface="Times New Roman"/>
                <a:cs typeface="Times New Roman"/>
              </a:rPr>
              <a:t>tar</a:t>
            </a:r>
            <a:r>
              <a:rPr sz="1200" spc="-10" dirty="0">
                <a:latin typeface="Times New Roman"/>
                <a:cs typeface="Times New Roman"/>
              </a:rPr>
              <a:t>ia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formativo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convierte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tensión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atracción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horizonte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gracias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dialéctica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profesores,</a:t>
            </a:r>
            <a:r>
              <a:rPr sz="1200" spc="-10" dirty="0">
                <a:latin typeface="Times New Roman"/>
                <a:cs typeface="Times New Roman"/>
              </a:rPr>
              <a:t> entre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existencia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esencia,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expectativas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Precisamente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440307" y="8256658"/>
            <a:ext cx="4041775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065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Evaluación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Competencias en</a:t>
            </a:r>
            <a:r>
              <a:rPr sz="1200" b="1" spc="-25" dirty="0">
                <a:latin typeface="Times New Roman"/>
                <a:cs typeface="Times New Roman"/>
              </a:rPr>
              <a:t> el </a:t>
            </a:r>
            <a:r>
              <a:rPr sz="1200" b="1" dirty="0">
                <a:latin typeface="Times New Roman"/>
                <a:cs typeface="Times New Roman"/>
              </a:rPr>
              <a:t>Ámbito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Educación</a:t>
            </a:r>
            <a:endParaRPr sz="1200">
              <a:latin typeface="Times New Roman"/>
              <a:cs typeface="Times New Roman"/>
            </a:endParaRPr>
          </a:p>
          <a:p>
            <a:pPr marL="4445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César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Pérez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8216" rIns="0" bIns="0" rtlCol="0">
            <a:spAutoFit/>
          </a:bodyPr>
          <a:lstStyle/>
          <a:p>
            <a:pPr marL="62865">
              <a:lnSpc>
                <a:spcPts val="1410"/>
              </a:lnSpc>
            </a:pPr>
            <a:fld id="{81D60167-4931-47E6-BA6A-407CBD079E47}" type="slidenum">
              <a:rPr spc="-25" dirty="0"/>
              <a:t>208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40466AD4-C754-86AA-B95B-99358C2C4844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DF65B20C-57D9-FD57-09A2-F4012A41D857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DEA930D5-63BB-8A3D-00E3-604FB44FDF06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168FBDAF-550A-C990-2584-7837BFBA8843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DB897BCA-C401-708D-A467-17CD87A10142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9EE6AADF-6B77-4525-8C7D-F0A73F26C817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F1F2AF4D-A885-AD51-C076-9892321DFC9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1095AB14-1BF5-B0AD-B82E-24D1CD4F60A8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EC753960-DD6F-3FFA-1D6D-E6FFC15EDB35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56133" y="1068451"/>
            <a:ext cx="6345555" cy="51695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29585" marR="73469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35"/>
              </a:spcBef>
            </a:pPr>
            <a:endParaRPr sz="1200">
              <a:latin typeface="Arial"/>
              <a:cs typeface="Arial"/>
            </a:endParaRPr>
          </a:p>
          <a:p>
            <a:pPr marL="378460" marR="6985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prosecución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garantizar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aplicabilidad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modalidades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Nacional.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consustancial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cambios </a:t>
            </a:r>
            <a:r>
              <a:rPr sz="1200" dirty="0">
                <a:latin typeface="Times New Roman"/>
                <a:cs typeface="Times New Roman"/>
              </a:rPr>
              <a:t>paradigmáticos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humanidad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forja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recorrido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operativo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documentos </a:t>
            </a:r>
            <a:r>
              <a:rPr sz="1200" dirty="0">
                <a:latin typeface="Times New Roman"/>
                <a:cs typeface="Times New Roman"/>
              </a:rPr>
              <a:t>ventilados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UNESCO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(1998),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darle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viabilidad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todos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subsistemas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modalidades.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635" algn="ctr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Unidad</a:t>
            </a:r>
            <a:r>
              <a:rPr sz="1200" b="1" i="1" spc="-7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Análisis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spc="-25" dirty="0">
                <a:latin typeface="Times New Roman"/>
                <a:cs typeface="Times New Roman"/>
              </a:rPr>
              <a:t>IV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5753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Evaluación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los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aprendizajes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basado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en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competencias: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elemento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cardinal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en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enseñanza universitaria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contemporáneos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propone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educativa.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evolucionado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significativamente,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evaluativa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situada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intrínseco,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procesual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aprender.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propone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constante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decisiones,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dirty="0">
                <a:latin typeface="Times New Roman"/>
                <a:cs typeface="Times New Roman"/>
              </a:rPr>
              <a:t>funciones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diagnóstica,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formativa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sumativa”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(Segura,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2009,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p.1).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</a:t>
            </a:r>
            <a:r>
              <a:rPr sz="1200" spc="25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definición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perfiles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ocupacionales,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estructurados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conductas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Luego,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den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demostraciones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desde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integral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440307" y="8256658"/>
            <a:ext cx="4041775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065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Evaluación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Competencias en</a:t>
            </a:r>
            <a:r>
              <a:rPr sz="1200" b="1" spc="-25" dirty="0">
                <a:latin typeface="Times New Roman"/>
                <a:cs typeface="Times New Roman"/>
              </a:rPr>
              <a:t> el </a:t>
            </a:r>
            <a:r>
              <a:rPr sz="1200" b="1" dirty="0">
                <a:latin typeface="Times New Roman"/>
                <a:cs typeface="Times New Roman"/>
              </a:rPr>
              <a:t>Ámbito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Educación</a:t>
            </a:r>
            <a:endParaRPr sz="1200">
              <a:latin typeface="Times New Roman"/>
              <a:cs typeface="Times New Roman"/>
            </a:endParaRPr>
          </a:p>
          <a:p>
            <a:pPr marL="4445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César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Pérez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704838" y="8913536"/>
            <a:ext cx="177800" cy="194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20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E8E000B5-2D46-D633-7F2A-D999096EAB01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09F63F1E-3543-A5FC-9892-69A0BAB2D3F4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7A59A224-2481-73EE-2EA2-E91D1951F1D2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E31910FA-4EC0-071B-78C0-E12726D7BC0F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F264986A-F20A-B339-8298-FD40BDE99D70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563124FA-C24D-6E5C-E328-117AE1D4A87B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EBAD9D4F-3A38-D7D3-0D7B-F6869F0AFE4E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9AE0FC06-6392-D4F0-3320-9D30B110B820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880D4D27-758A-CA67-C8D8-FA66B0FC5B70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5155" y="3197349"/>
            <a:ext cx="6647687" cy="5681476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42849" y="3216338"/>
            <a:ext cx="6572250" cy="5604129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333629" y="1522082"/>
            <a:ext cx="6203315" cy="723900"/>
          </a:xfrm>
          <a:custGeom>
            <a:avLst/>
            <a:gdLst/>
            <a:ahLst/>
            <a:cxnLst/>
            <a:rect l="l" t="t" r="r" b="b"/>
            <a:pathLst>
              <a:path w="6203315" h="723900">
                <a:moveTo>
                  <a:pt x="6202934" y="0"/>
                </a:moveTo>
                <a:lnTo>
                  <a:pt x="0" y="0"/>
                </a:lnTo>
                <a:lnTo>
                  <a:pt x="0" y="723277"/>
                </a:lnTo>
                <a:lnTo>
                  <a:pt x="6202934" y="723277"/>
                </a:lnTo>
                <a:lnTo>
                  <a:pt x="620293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4" name="object 2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3255263"/>
              </p:ext>
            </p:extLst>
          </p:nvPr>
        </p:nvGraphicFramePr>
        <p:xfrm>
          <a:off x="138087" y="1509382"/>
          <a:ext cx="6573520" cy="7297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54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033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47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7429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28575">
                      <a:solidFill>
                        <a:srgbClr val="5BD078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MSc.</a:t>
                      </a:r>
                      <a:r>
                        <a:rPr sz="1200" b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Lisbening</a:t>
                      </a:r>
                      <a:r>
                        <a:rPr sz="1200" b="1" spc="-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Caridad</a:t>
                      </a:r>
                      <a:r>
                        <a:rPr sz="1200" b="1" spc="-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Torres</a:t>
                      </a:r>
                      <a:r>
                        <a:rPr sz="1200" b="1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Álvarez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10795" algn="ctr">
                        <a:lnSpc>
                          <a:spcPts val="1320"/>
                        </a:lnSpc>
                        <a:spcBef>
                          <a:spcPts val="270"/>
                        </a:spcBef>
                      </a:pPr>
                      <a:r>
                        <a:rPr sz="1100" dirty="0">
                          <a:latin typeface="Times New Roman"/>
                          <a:cs typeface="Times New Roman"/>
                        </a:rPr>
                        <a:t>Universidad</a:t>
                      </a:r>
                      <a:r>
                        <a:rPr sz="1100" spc="-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Experimental</a:t>
                      </a:r>
                      <a:r>
                        <a:rPr sz="1100" spc="-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Simón</a:t>
                      </a:r>
                      <a:r>
                        <a:rPr sz="11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Rodríguez</a:t>
                      </a: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(UNESR)-</a:t>
                      </a:r>
                      <a:r>
                        <a:rPr sz="11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Venezuela)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 marL="11430" algn="ctr">
                        <a:lnSpc>
                          <a:spcPts val="1440"/>
                        </a:lnSpc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Correo</a:t>
                      </a:r>
                      <a:r>
                        <a:rPr sz="1200" b="1" spc="-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Electrónico:</a:t>
                      </a:r>
                      <a:r>
                        <a:rPr sz="1200" b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  <a:hlinkClick r:id="rId5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lisbening80@gmail.com</a:t>
                      </a:r>
                      <a:endParaRPr sz="1200" dirty="0">
                        <a:solidFill>
                          <a:schemeClr val="tx1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99060" marB="0">
                    <a:lnL w="28575">
                      <a:solidFill>
                        <a:srgbClr val="5BD078"/>
                      </a:solidFill>
                      <a:prstDash val="solid"/>
                    </a:lnL>
                    <a:lnR w="28575">
                      <a:solidFill>
                        <a:srgbClr val="5BD078"/>
                      </a:solidFill>
                      <a:prstDash val="solid"/>
                    </a:lnR>
                    <a:lnT w="28575">
                      <a:solidFill>
                        <a:srgbClr val="5BD078"/>
                      </a:solidFill>
                      <a:prstDash val="solid"/>
                    </a:lnT>
                    <a:lnB w="28575">
                      <a:solidFill>
                        <a:srgbClr val="5BD07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5BD078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658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28575">
                      <a:solidFill>
                        <a:srgbClr val="5BD078"/>
                      </a:solidFill>
                      <a:prstDash val="solid"/>
                    </a:lnR>
                    <a:lnB w="9525">
                      <a:solidFill>
                        <a:srgbClr val="55CE7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5725" marR="86360">
                        <a:lnSpc>
                          <a:spcPct val="100000"/>
                        </a:lnSpc>
                        <a:spcBef>
                          <a:spcPts val="484"/>
                        </a:spcBef>
                      </a:pPr>
                      <a:r>
                        <a:rPr sz="1100" b="1" dirty="0">
                          <a:latin typeface="Times New Roman"/>
                          <a:cs typeface="Times New Roman"/>
                        </a:rPr>
                        <a:t>Como</a:t>
                      </a:r>
                      <a:r>
                        <a:rPr sz="1100" b="1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citar</a:t>
                      </a:r>
                      <a:r>
                        <a:rPr sz="1100" b="1" spc="1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este</a:t>
                      </a:r>
                      <a:r>
                        <a:rPr sz="1100" b="1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artículo:</a:t>
                      </a:r>
                      <a:r>
                        <a:rPr sz="1100" b="1" spc="1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Lisbening</a:t>
                      </a:r>
                      <a:r>
                        <a:rPr sz="1200" b="1" spc="1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C.</a:t>
                      </a:r>
                      <a:r>
                        <a:rPr sz="1200" b="1" spc="1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Torres</a:t>
                      </a:r>
                      <a:r>
                        <a:rPr sz="1200" b="1" spc="1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Álvarez</a:t>
                      </a:r>
                      <a:r>
                        <a:rPr sz="1200" b="1" spc="1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(2021),</a:t>
                      </a:r>
                      <a:r>
                        <a:rPr sz="1100" b="1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“</a:t>
                      </a:r>
                      <a:r>
                        <a:rPr sz="1050" b="1" dirty="0">
                          <a:latin typeface="Times New Roman"/>
                          <a:cs typeface="Times New Roman"/>
                        </a:rPr>
                        <a:t>Participación</a:t>
                      </a:r>
                      <a:r>
                        <a:rPr sz="1050" b="1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b="1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050" b="1" spc="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b="1" dirty="0">
                          <a:latin typeface="Times New Roman"/>
                          <a:cs typeface="Times New Roman"/>
                        </a:rPr>
                        <a:t>Percepción</a:t>
                      </a:r>
                      <a:r>
                        <a:rPr sz="1050" b="1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b="1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050" b="1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b="1" spc="-25" dirty="0">
                          <a:latin typeface="Times New Roman"/>
                          <a:cs typeface="Times New Roman"/>
                        </a:rPr>
                        <a:t>los </a:t>
                      </a:r>
                      <a:r>
                        <a:rPr sz="1050" b="1" dirty="0">
                          <a:latin typeface="Times New Roman"/>
                          <a:cs typeface="Times New Roman"/>
                        </a:rPr>
                        <a:t>Padres</a:t>
                      </a:r>
                      <a:r>
                        <a:rPr sz="1050" b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b="1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050" b="1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b="1" dirty="0">
                          <a:latin typeface="Times New Roman"/>
                          <a:cs typeface="Times New Roman"/>
                        </a:rPr>
                        <a:t>Representantes</a:t>
                      </a:r>
                      <a:r>
                        <a:rPr sz="105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b="1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050" b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b="1" dirty="0">
                          <a:latin typeface="Times New Roman"/>
                          <a:cs typeface="Times New Roman"/>
                        </a:rPr>
                        <a:t>las</a:t>
                      </a:r>
                      <a:r>
                        <a:rPr sz="1050" b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b="1" dirty="0">
                          <a:latin typeface="Times New Roman"/>
                          <a:cs typeface="Times New Roman"/>
                        </a:rPr>
                        <a:t>Actividades</a:t>
                      </a:r>
                      <a:r>
                        <a:rPr sz="105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b="1" dirty="0">
                          <a:latin typeface="Times New Roman"/>
                          <a:cs typeface="Times New Roman"/>
                        </a:rPr>
                        <a:t>Educativas</a:t>
                      </a:r>
                      <a:r>
                        <a:rPr sz="105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b="1" dirty="0">
                          <a:latin typeface="Times New Roman"/>
                          <a:cs typeface="Times New Roman"/>
                        </a:rPr>
                        <a:t>”</a:t>
                      </a:r>
                      <a:r>
                        <a:rPr sz="1050" b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b="1" dirty="0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sz="1050" b="1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b="1" spc="-10" dirty="0">
                          <a:latin typeface="Times New Roman"/>
                          <a:cs typeface="Times New Roman"/>
                        </a:rPr>
                        <a:t>(1-</a:t>
                      </a:r>
                      <a:r>
                        <a:rPr sz="1050" b="1" spc="-25" dirty="0">
                          <a:latin typeface="Times New Roman"/>
                          <a:cs typeface="Times New Roman"/>
                        </a:rPr>
                        <a:t>16)</a:t>
                      </a: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244475" algn="ctr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Times New Roman"/>
                          <a:cs typeface="Times New Roman"/>
                        </a:rPr>
                        <a:t>Recibido:</a:t>
                      </a:r>
                      <a:r>
                        <a:rPr sz="1100" b="1" spc="2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Septiembre</a:t>
                      </a:r>
                      <a:r>
                        <a:rPr sz="1100" b="1" spc="229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spc="-20" dirty="0">
                          <a:latin typeface="Times New Roman"/>
                          <a:cs typeface="Times New Roman"/>
                        </a:rPr>
                        <a:t>2020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98120" algn="ctr">
                        <a:lnSpc>
                          <a:spcPct val="100000"/>
                        </a:lnSpc>
                        <a:spcBef>
                          <a:spcPts val="5"/>
                        </a:spcBef>
                        <a:tabLst>
                          <a:tab pos="1490980" algn="l"/>
                        </a:tabLst>
                      </a:pPr>
                      <a:r>
                        <a:rPr sz="1100" b="1" dirty="0">
                          <a:latin typeface="Times New Roman"/>
                          <a:cs typeface="Times New Roman"/>
                        </a:rPr>
                        <a:t>Revisado:</a:t>
                      </a:r>
                      <a:r>
                        <a:rPr sz="1100" b="1" spc="2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Octubre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sz="1100" b="1" spc="-20" dirty="0">
                          <a:latin typeface="Times New Roman"/>
                          <a:cs typeface="Times New Roman"/>
                        </a:rPr>
                        <a:t>2020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97485" algn="ctr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Times New Roman"/>
                          <a:cs typeface="Times New Roman"/>
                        </a:rPr>
                        <a:t>Aceptado:</a:t>
                      </a:r>
                      <a:r>
                        <a:rPr sz="1100" b="1" spc="2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Octubre</a:t>
                      </a:r>
                      <a:r>
                        <a:rPr sz="1100" b="1" spc="2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spc="-20" dirty="0">
                          <a:latin typeface="Times New Roman"/>
                          <a:cs typeface="Times New Roman"/>
                        </a:rPr>
                        <a:t>2020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61594" marB="0">
                    <a:lnL w="28575">
                      <a:solidFill>
                        <a:srgbClr val="5BD078"/>
                      </a:solidFill>
                      <a:prstDash val="solid"/>
                    </a:lnL>
                    <a:lnR w="28575">
                      <a:solidFill>
                        <a:srgbClr val="5BD078"/>
                      </a:solidFill>
                      <a:prstDash val="solid"/>
                    </a:lnR>
                    <a:lnT w="28575">
                      <a:solidFill>
                        <a:srgbClr val="5BD078"/>
                      </a:solidFill>
                      <a:prstDash val="solid"/>
                    </a:lnT>
                    <a:lnB w="38100">
                      <a:solidFill>
                        <a:srgbClr val="5BD078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5BD078"/>
                      </a:solidFill>
                      <a:prstDash val="solid"/>
                    </a:lnL>
                    <a:lnB w="9525">
                      <a:solidFill>
                        <a:srgbClr val="55CE74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588635">
                <a:tc gridSpan="3">
                  <a:txBody>
                    <a:bodyPr/>
                    <a:lstStyle/>
                    <a:p>
                      <a:pPr marL="383540">
                        <a:lnSpc>
                          <a:spcPct val="100000"/>
                        </a:lnSpc>
                        <a:spcBef>
                          <a:spcPts val="445"/>
                        </a:spcBef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Participación</a:t>
                      </a:r>
                      <a:r>
                        <a:rPr sz="1200" b="1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Percepción</a:t>
                      </a:r>
                      <a:r>
                        <a:rPr sz="1200" b="1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Padres</a:t>
                      </a:r>
                      <a:r>
                        <a:rPr sz="1200" b="1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Representantes</a:t>
                      </a:r>
                      <a:r>
                        <a:rPr sz="1200" b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las</a:t>
                      </a:r>
                      <a:r>
                        <a:rPr sz="1200" b="1" spc="-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Actividades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Educativas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60"/>
                        </a:spcBef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6985" algn="ctr">
                        <a:lnSpc>
                          <a:spcPct val="100000"/>
                        </a:lnSpc>
                      </a:pP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RESUMEN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208915" marR="190500" algn="just">
                        <a:lnSpc>
                          <a:spcPct val="100000"/>
                        </a:lnSpc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Hablar</a:t>
                      </a:r>
                      <a:r>
                        <a:rPr sz="1200" spc="2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2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escuela</a:t>
                      </a:r>
                      <a:r>
                        <a:rPr sz="1200" spc="2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2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2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200" spc="2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padres</a:t>
                      </a:r>
                      <a:r>
                        <a:rPr sz="1200" spc="2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2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familia</a:t>
                      </a:r>
                      <a:r>
                        <a:rPr sz="1200" spc="25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es</a:t>
                      </a:r>
                      <a:r>
                        <a:rPr sz="1200" spc="2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un</a:t>
                      </a:r>
                      <a:r>
                        <a:rPr sz="1200" spc="2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tema</a:t>
                      </a:r>
                      <a:r>
                        <a:rPr sz="1200" spc="2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amplio,</a:t>
                      </a:r>
                      <a:r>
                        <a:rPr sz="1200" spc="2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desde</a:t>
                      </a:r>
                      <a:r>
                        <a:rPr sz="1200" spc="2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luego</a:t>
                      </a:r>
                      <a:r>
                        <a:rPr sz="1200" spc="2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2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trascendente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importancia,</a:t>
                      </a:r>
                      <a:r>
                        <a:rPr sz="1200" spc="2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porque</a:t>
                      </a:r>
                      <a:r>
                        <a:rPr sz="120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no</a:t>
                      </a:r>
                      <a:r>
                        <a:rPr sz="1200" spc="2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puede</a:t>
                      </a:r>
                      <a:r>
                        <a:rPr sz="12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concebirse</a:t>
                      </a:r>
                      <a:r>
                        <a:rPr sz="12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una</a:t>
                      </a:r>
                      <a:r>
                        <a:rPr sz="120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educación</a:t>
                      </a:r>
                      <a:r>
                        <a:rPr sz="1200" spc="2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calidad,</a:t>
                      </a:r>
                      <a:r>
                        <a:rPr sz="1200" spc="2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sin</a:t>
                      </a:r>
                      <a:r>
                        <a:rPr sz="1200" spc="2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que</a:t>
                      </a:r>
                      <a:r>
                        <a:rPr sz="12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exista</a:t>
                      </a:r>
                      <a:r>
                        <a:rPr sz="12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interrelación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entre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escuela</a:t>
                      </a:r>
                      <a:r>
                        <a:rPr sz="12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directamente interesados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 que</a:t>
                      </a:r>
                      <a:r>
                        <a:rPr sz="12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niños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reciban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 mejor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formación,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es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decir,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2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propios</a:t>
                      </a:r>
                      <a:r>
                        <a:rPr sz="12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padres</a:t>
                      </a:r>
                      <a:r>
                        <a:rPr sz="12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familia.</a:t>
                      </a:r>
                      <a:r>
                        <a:rPr sz="1200" spc="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El</a:t>
                      </a:r>
                      <a:r>
                        <a:rPr sz="12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presente</a:t>
                      </a:r>
                      <a:r>
                        <a:rPr sz="12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trabajo</a:t>
                      </a:r>
                      <a:r>
                        <a:rPr sz="12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tiene</a:t>
                      </a:r>
                      <a:r>
                        <a:rPr sz="1200" spc="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como</a:t>
                      </a:r>
                      <a:r>
                        <a:rPr sz="1200" spc="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propósito</a:t>
                      </a:r>
                      <a:r>
                        <a:rPr sz="12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fundamental</a:t>
                      </a:r>
                      <a:r>
                        <a:rPr sz="1200" spc="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diagnosticar</a:t>
                      </a:r>
                      <a:r>
                        <a:rPr sz="1200" spc="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la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participación</a:t>
                      </a:r>
                      <a:r>
                        <a:rPr sz="1200" spc="2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200" spc="2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padres</a:t>
                      </a:r>
                      <a:r>
                        <a:rPr sz="1200" spc="2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1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representantes</a:t>
                      </a:r>
                      <a:r>
                        <a:rPr sz="1200" spc="2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las</a:t>
                      </a:r>
                      <a:r>
                        <a:rPr sz="12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actividades</a:t>
                      </a:r>
                      <a:r>
                        <a:rPr sz="1200" spc="2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educativas</a:t>
                      </a:r>
                      <a:r>
                        <a:rPr sz="12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sus</a:t>
                      </a:r>
                      <a:r>
                        <a:rPr sz="1200" spc="2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educandos.</a:t>
                      </a:r>
                      <a:r>
                        <a:rPr sz="12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Se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enfocó</a:t>
                      </a:r>
                      <a:r>
                        <a:rPr sz="12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un</a:t>
                      </a:r>
                      <a:r>
                        <a:rPr sz="12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estudio</a:t>
                      </a:r>
                      <a:r>
                        <a:rPr sz="12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campo</a:t>
                      </a:r>
                      <a:r>
                        <a:rPr sz="12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bajo</a:t>
                      </a:r>
                      <a:r>
                        <a:rPr sz="12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modalidad</a:t>
                      </a:r>
                      <a:r>
                        <a:rPr sz="12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investigación</a:t>
                      </a:r>
                      <a:r>
                        <a:rPr sz="12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descriptiva.</a:t>
                      </a:r>
                      <a:r>
                        <a:rPr sz="12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población</a:t>
                      </a:r>
                      <a:r>
                        <a:rPr sz="12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estuvo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conformada</a:t>
                      </a:r>
                      <a:r>
                        <a:rPr sz="1200" spc="2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por</a:t>
                      </a:r>
                      <a:r>
                        <a:rPr sz="1200" spc="2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(189)</a:t>
                      </a:r>
                      <a:r>
                        <a:rPr sz="1200" spc="2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representantes</a:t>
                      </a:r>
                      <a:r>
                        <a:rPr sz="1200" spc="2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2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06</a:t>
                      </a:r>
                      <a:r>
                        <a:rPr sz="1200" spc="2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secciones</a:t>
                      </a:r>
                      <a:r>
                        <a:rPr sz="1200" spc="2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seleccionadas</a:t>
                      </a:r>
                      <a:r>
                        <a:rPr sz="1200" spc="2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2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las</a:t>
                      </a:r>
                      <a:r>
                        <a:rPr sz="1200" spc="2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cuales</a:t>
                      </a:r>
                      <a:r>
                        <a:rPr sz="1200" spc="2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se</a:t>
                      </a:r>
                      <a:r>
                        <a:rPr sz="1200" spc="2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tomó</a:t>
                      </a:r>
                      <a:r>
                        <a:rPr sz="1200" spc="2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una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muestra</a:t>
                      </a:r>
                      <a:r>
                        <a:rPr sz="12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estratificada</a:t>
                      </a:r>
                      <a:r>
                        <a:rPr sz="1200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al</a:t>
                      </a:r>
                      <a:r>
                        <a:rPr sz="1200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azar</a:t>
                      </a:r>
                      <a:r>
                        <a:rPr sz="1200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conformada</a:t>
                      </a:r>
                      <a:r>
                        <a:rPr sz="12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base</a:t>
                      </a:r>
                      <a:r>
                        <a:rPr sz="12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al</a:t>
                      </a:r>
                      <a:r>
                        <a:rPr sz="1200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20%,</a:t>
                      </a:r>
                      <a:r>
                        <a:rPr sz="12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equivalente</a:t>
                      </a:r>
                      <a:r>
                        <a:rPr sz="1200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1200" spc="1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(38)</a:t>
                      </a:r>
                      <a:r>
                        <a:rPr sz="1200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representantes</a:t>
                      </a:r>
                      <a:r>
                        <a:rPr sz="1200" spc="1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los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cuales</a:t>
                      </a:r>
                      <a:r>
                        <a:rPr sz="1200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se</a:t>
                      </a:r>
                      <a:r>
                        <a:rPr sz="1200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le</a:t>
                      </a:r>
                      <a:r>
                        <a:rPr sz="1200" spc="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aplicó</a:t>
                      </a:r>
                      <a:r>
                        <a:rPr sz="1200" spc="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un</a:t>
                      </a:r>
                      <a:r>
                        <a:rPr sz="120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cuestionario</a:t>
                      </a:r>
                      <a:r>
                        <a:rPr sz="1200" spc="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que</a:t>
                      </a:r>
                      <a:r>
                        <a:rPr sz="1200" spc="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consta</a:t>
                      </a:r>
                      <a:r>
                        <a:rPr sz="1200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dos</a:t>
                      </a:r>
                      <a:r>
                        <a:rPr sz="1200" spc="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partes:</a:t>
                      </a:r>
                      <a:r>
                        <a:rPr sz="1200" spc="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primera</a:t>
                      </a:r>
                      <a:r>
                        <a:rPr sz="1200" spc="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constituida</a:t>
                      </a:r>
                      <a:r>
                        <a:rPr sz="1200" spc="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por</a:t>
                      </a:r>
                      <a:r>
                        <a:rPr sz="1200" spc="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nueve</a:t>
                      </a:r>
                      <a:r>
                        <a:rPr sz="1200" spc="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(09)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preguntas</a:t>
                      </a:r>
                      <a:r>
                        <a:rPr sz="1200" spc="1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relacionadas</a:t>
                      </a:r>
                      <a:r>
                        <a:rPr sz="1200" spc="1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con</a:t>
                      </a:r>
                      <a:r>
                        <a:rPr sz="1200" spc="1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200" spc="1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datos</a:t>
                      </a:r>
                      <a:r>
                        <a:rPr sz="1200" spc="1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1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investigación,</a:t>
                      </a:r>
                      <a:r>
                        <a:rPr sz="1200" spc="1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socio-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económicos</a:t>
                      </a:r>
                      <a:r>
                        <a:rPr sz="120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1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nivel</a:t>
                      </a:r>
                      <a:r>
                        <a:rPr sz="1200" spc="1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académico</a:t>
                      </a:r>
                      <a:r>
                        <a:rPr sz="120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1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la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segunda</a:t>
                      </a:r>
                      <a:r>
                        <a:rPr sz="1200" spc="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parte</a:t>
                      </a:r>
                      <a:r>
                        <a:rPr sz="1200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con</a:t>
                      </a:r>
                      <a:r>
                        <a:rPr sz="1200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(15)</a:t>
                      </a:r>
                      <a:r>
                        <a:rPr sz="1200" spc="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preguntas</a:t>
                      </a:r>
                      <a:r>
                        <a:rPr sz="1200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relacionadas</a:t>
                      </a:r>
                      <a:r>
                        <a:rPr sz="1200" spc="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con</a:t>
                      </a:r>
                      <a:r>
                        <a:rPr sz="1200" spc="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participación</a:t>
                      </a:r>
                      <a:r>
                        <a:rPr sz="1200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precepción</a:t>
                      </a:r>
                      <a:r>
                        <a:rPr sz="1200" spc="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las</a:t>
                      </a:r>
                      <a:r>
                        <a:rPr sz="1200" spc="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actividades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educativas,</a:t>
                      </a:r>
                      <a:r>
                        <a:rPr sz="12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con</a:t>
                      </a:r>
                      <a:r>
                        <a:rPr sz="120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una</a:t>
                      </a:r>
                      <a:r>
                        <a:rPr sz="1200" spc="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escala</a:t>
                      </a:r>
                      <a:r>
                        <a:rPr sz="12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Ad-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hoc,</a:t>
                      </a:r>
                      <a:r>
                        <a:rPr sz="12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codificadas</a:t>
                      </a:r>
                      <a:r>
                        <a:rPr sz="1200" spc="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tres</a:t>
                      </a:r>
                      <a:r>
                        <a:rPr sz="12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criterios.</a:t>
                      </a:r>
                      <a:r>
                        <a:rPr sz="1200" spc="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Este</a:t>
                      </a:r>
                      <a:r>
                        <a:rPr sz="120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instrumento</a:t>
                      </a:r>
                      <a:r>
                        <a:rPr sz="1200" spc="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fue</a:t>
                      </a:r>
                      <a:r>
                        <a:rPr sz="120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sometido</a:t>
                      </a:r>
                      <a:r>
                        <a:rPr sz="1200" spc="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120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la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validez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juicio de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expertos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12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 confiabilidad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 través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método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Test-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retest,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obteniéndose 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como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índice</a:t>
                      </a:r>
                      <a:r>
                        <a:rPr sz="1200" spc="1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200" spc="1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Alfa</a:t>
                      </a:r>
                      <a:r>
                        <a:rPr sz="1200" spc="1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1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Cronbach</a:t>
                      </a:r>
                      <a:r>
                        <a:rPr sz="1200" spc="1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0.98</a:t>
                      </a:r>
                      <a:r>
                        <a:rPr sz="1200" spc="1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1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0.99.</a:t>
                      </a:r>
                      <a:r>
                        <a:rPr sz="1200" spc="1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1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técnica</a:t>
                      </a:r>
                      <a:r>
                        <a:rPr sz="1200" spc="1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para</a:t>
                      </a:r>
                      <a:r>
                        <a:rPr sz="1200" spc="1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analizarlos</a:t>
                      </a:r>
                      <a:r>
                        <a:rPr sz="1200" spc="1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datos</a:t>
                      </a:r>
                      <a:r>
                        <a:rPr sz="1200" spc="1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1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frecuencia</a:t>
                      </a:r>
                      <a:r>
                        <a:rPr sz="1200" spc="1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relativa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porcentual.</a:t>
                      </a:r>
                      <a:r>
                        <a:rPr sz="1200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200" spc="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resultados</a:t>
                      </a:r>
                      <a:r>
                        <a:rPr sz="1200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reflejaron</a:t>
                      </a:r>
                      <a:r>
                        <a:rPr sz="1200" spc="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que,</a:t>
                      </a:r>
                      <a:r>
                        <a:rPr sz="1200" spc="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aunque</a:t>
                      </a:r>
                      <a:r>
                        <a:rPr sz="12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existe</a:t>
                      </a:r>
                      <a:r>
                        <a:rPr sz="12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interacción</a:t>
                      </a:r>
                      <a:r>
                        <a:rPr sz="1200" spc="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comunicativa</a:t>
                      </a:r>
                      <a:r>
                        <a:rPr sz="1200" spc="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entre</a:t>
                      </a:r>
                      <a:r>
                        <a:rPr sz="1200" spc="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docentes</a:t>
                      </a:r>
                      <a:r>
                        <a:rPr sz="1200" spc="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50" dirty="0">
                          <a:latin typeface="Times New Roman"/>
                          <a:cs typeface="Times New Roman"/>
                        </a:rPr>
                        <a:t>y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representantes, hay</a:t>
                      </a:r>
                      <a:r>
                        <a:rPr sz="12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poca</a:t>
                      </a:r>
                      <a:r>
                        <a:rPr sz="1200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participación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200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representantes en</a:t>
                      </a:r>
                      <a:r>
                        <a:rPr sz="12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las</a:t>
                      </a:r>
                      <a:r>
                        <a:rPr sz="1200" spc="-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actividades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educativas.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240"/>
                        </a:spcBef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208915" algn="just">
                        <a:lnSpc>
                          <a:spcPct val="100000"/>
                        </a:lnSpc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Descriptores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:</a:t>
                      </a:r>
                      <a:r>
                        <a:rPr sz="12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participación,</a:t>
                      </a:r>
                      <a:r>
                        <a:rPr sz="12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percepción,</a:t>
                      </a:r>
                      <a:r>
                        <a:rPr sz="12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actividades</a:t>
                      </a:r>
                      <a:r>
                        <a:rPr sz="12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educativas,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padres</a:t>
                      </a:r>
                      <a:r>
                        <a:rPr sz="12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-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representantes.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45"/>
                        </a:spcBef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208915" marR="192405" algn="just">
                        <a:lnSpc>
                          <a:spcPct val="100000"/>
                        </a:lnSpc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Revisión</a:t>
                      </a:r>
                      <a:r>
                        <a:rPr sz="1200" b="1" spc="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biográfica:</a:t>
                      </a:r>
                      <a:r>
                        <a:rPr sz="1200" b="1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Lisbening</a:t>
                      </a:r>
                      <a:r>
                        <a:rPr sz="1200" spc="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Caridad</a:t>
                      </a:r>
                      <a:r>
                        <a:rPr sz="12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Torres</a:t>
                      </a:r>
                      <a:r>
                        <a:rPr sz="12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Álvarez,</a:t>
                      </a:r>
                      <a:r>
                        <a:rPr sz="1200" spc="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profesora</a:t>
                      </a:r>
                      <a:r>
                        <a:rPr sz="1200" spc="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postgrado</a:t>
                      </a:r>
                      <a:r>
                        <a:rPr sz="1200" spc="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Universidad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Experimental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Simón</a:t>
                      </a:r>
                      <a:r>
                        <a:rPr sz="1200" spc="-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Rodríguez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Doctorante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Ciencias</a:t>
                      </a:r>
                      <a:r>
                        <a:rPr sz="12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Educación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UPEL.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56515" marB="0">
                    <a:lnL w="9525">
                      <a:solidFill>
                        <a:srgbClr val="55CE74"/>
                      </a:solidFill>
                      <a:prstDash val="solid"/>
                    </a:lnL>
                    <a:lnR w="9525">
                      <a:solidFill>
                        <a:srgbClr val="55CE74"/>
                      </a:solidFill>
                      <a:prstDash val="solid"/>
                    </a:lnR>
                    <a:lnT w="9525" cap="flat" cmpd="sng" algn="ctr">
                      <a:solidFill>
                        <a:srgbClr val="55CE7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>
                      <a:solidFill>
                        <a:srgbClr val="55CE74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6" name="object 2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19875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21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7" name="Grupo 26">
            <a:extLst>
              <a:ext uri="{FF2B5EF4-FFF2-40B4-BE49-F238E27FC236}">
                <a16:creationId xmlns:a16="http://schemas.microsoft.com/office/drawing/2014/main" id="{35D41EB4-0E05-423C-7646-8BCB2308B6D2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28" name="object 12">
              <a:extLst>
                <a:ext uri="{FF2B5EF4-FFF2-40B4-BE49-F238E27FC236}">
                  <a16:creationId xmlns:a16="http://schemas.microsoft.com/office/drawing/2014/main" id="{5F3C6CE7-7BD7-221A-6E27-F309F0FC7BF7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2" name="object 13">
                <a:extLst>
                  <a:ext uri="{FF2B5EF4-FFF2-40B4-BE49-F238E27FC236}">
                    <a16:creationId xmlns:a16="http://schemas.microsoft.com/office/drawing/2014/main" id="{0AF25265-B09C-961D-2525-67EFD15FB168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3" name="object 14">
                <a:extLst>
                  <a:ext uri="{FF2B5EF4-FFF2-40B4-BE49-F238E27FC236}">
                    <a16:creationId xmlns:a16="http://schemas.microsoft.com/office/drawing/2014/main" id="{AA184EA9-3AB6-C14A-3C2F-51F4FC2D5C97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4" name="object 15">
                <a:extLst>
                  <a:ext uri="{FF2B5EF4-FFF2-40B4-BE49-F238E27FC236}">
                    <a16:creationId xmlns:a16="http://schemas.microsoft.com/office/drawing/2014/main" id="{3C8645A8-F0A8-2EB5-2018-9BDD670DEB6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5" name="object 16">
                <a:extLst>
                  <a:ext uri="{FF2B5EF4-FFF2-40B4-BE49-F238E27FC236}">
                    <a16:creationId xmlns:a16="http://schemas.microsoft.com/office/drawing/2014/main" id="{D1207EE0-9263-A98E-5B52-AD490A0E1347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9" name="object 16">
              <a:extLst>
                <a:ext uri="{FF2B5EF4-FFF2-40B4-BE49-F238E27FC236}">
                  <a16:creationId xmlns:a16="http://schemas.microsoft.com/office/drawing/2014/main" id="{45289087-3241-2F82-3D80-D9546BBF181E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0" name="object 25">
              <a:extLst>
                <a:ext uri="{FF2B5EF4-FFF2-40B4-BE49-F238E27FC236}">
                  <a16:creationId xmlns:a16="http://schemas.microsoft.com/office/drawing/2014/main" id="{B786BDBB-31C9-87CF-BB11-2631B2C22996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1" name="object 31">
              <a:extLst>
                <a:ext uri="{FF2B5EF4-FFF2-40B4-BE49-F238E27FC236}">
                  <a16:creationId xmlns:a16="http://schemas.microsoft.com/office/drawing/2014/main" id="{452175AE-D2A9-84A8-0AC8-AFEFF4AF3306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44920" cy="599394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69977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CONCLUYENDO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CONCLUIR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4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sociedad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continuo,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exige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spc="-10" dirty="0">
                <a:latin typeface="Times New Roman"/>
                <a:cs typeface="Times New Roman"/>
              </a:rPr>
              <a:t>profesional.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competencias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eje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interrelacionar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contenidos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seleccionado,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planificado,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esperados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acordes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perfil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integrada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interrelacionada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elementos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evaluativas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interdisciplinar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transferibles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impulsen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autónomo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estudiantado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movilidad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aplicarlos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diferentes </a:t>
            </a:r>
            <a:r>
              <a:rPr sz="1200" dirty="0">
                <a:latin typeface="Times New Roman"/>
                <a:cs typeface="Times New Roman"/>
              </a:rPr>
              <a:t>escenarios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MANERA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 </a:t>
            </a:r>
            <a:r>
              <a:rPr sz="1200" b="1" spc="-10" dirty="0">
                <a:latin typeface="Times New Roman"/>
                <a:cs typeface="Times New Roman"/>
              </a:rPr>
              <a:t>REFLEXIÓN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apostar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utilización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favorezcan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adecuación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actualización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distintos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agentes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implicados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(estudiantes, </a:t>
            </a:r>
            <a:r>
              <a:rPr sz="1200" dirty="0">
                <a:latin typeface="Times New Roman"/>
                <a:cs typeface="Times New Roman"/>
              </a:rPr>
              <a:t>docentes,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mercado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laboral)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tendiendo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puentes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estándares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profesional.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comprometer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estudiante(a)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ofreciéndole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oportunidades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aprendizaje.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evidentemente,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promover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docentes </a:t>
            </a:r>
            <a:r>
              <a:rPr sz="1200" dirty="0">
                <a:latin typeface="Times New Roman"/>
                <a:cs typeface="Times New Roman"/>
              </a:rPr>
              <a:t>universitarios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competencias,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educativos </a:t>
            </a:r>
            <a:r>
              <a:rPr sz="1200" dirty="0">
                <a:latin typeface="Times New Roman"/>
                <a:cs typeface="Times New Roman"/>
              </a:rPr>
              <a:t>humanistas,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dialógicos,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flexibles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permanentes,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organizativo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conceptual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expectativas cambiantes 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compleja.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440307" y="8256658"/>
            <a:ext cx="4041775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065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Evaluación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Competencias en</a:t>
            </a:r>
            <a:r>
              <a:rPr sz="1200" b="1" spc="-25" dirty="0">
                <a:latin typeface="Times New Roman"/>
                <a:cs typeface="Times New Roman"/>
              </a:rPr>
              <a:t> el </a:t>
            </a:r>
            <a:r>
              <a:rPr sz="1200" b="1" dirty="0">
                <a:latin typeface="Times New Roman"/>
                <a:cs typeface="Times New Roman"/>
              </a:rPr>
              <a:t>Ámbito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Educación</a:t>
            </a:r>
            <a:endParaRPr sz="1200">
              <a:latin typeface="Times New Roman"/>
              <a:cs typeface="Times New Roman"/>
            </a:endParaRPr>
          </a:p>
          <a:p>
            <a:pPr marL="4445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César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Pérez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189230">
              <a:lnSpc>
                <a:spcPts val="1410"/>
              </a:lnSpc>
            </a:pPr>
            <a:fld id="{81D60167-4931-47E6-BA6A-407CBD079E47}" type="slidenum">
              <a:rPr spc="-25" dirty="0"/>
              <a:t>210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A9FCBAEE-174D-234A-28C3-E9FB89723E10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4551177E-0852-C013-E6CB-8C391C8ED01E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9BFA0FF3-FBD4-44A2-F8E1-F3945A1D8184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41AB8AEF-B61B-62A5-7EF1-F930E73C9B8C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6D9B1389-9F32-5BD2-AC24-34845B8CF87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227100D0-9BA4-4109-13C5-F472C71617CA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EC542090-AC4A-7438-A7CD-459FEA9947F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8C876B34-245A-D661-238C-C55033650C28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D293D66E-20C1-7545-2CED-54B89C4FC921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32003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23972" y="1024127"/>
              <a:ext cx="1812036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2" y="1024127"/>
              <a:ext cx="1235964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02580" y="1024127"/>
              <a:ext cx="576072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243636" y="1068451"/>
            <a:ext cx="6358255" cy="678560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42285" marR="73279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247015" algn="ctr">
              <a:lnSpc>
                <a:spcPct val="100000"/>
              </a:lnSpc>
              <a:spcBef>
                <a:spcPts val="1210"/>
              </a:spcBef>
            </a:pPr>
            <a:r>
              <a:rPr sz="1200" b="1" spc="-10" dirty="0">
                <a:latin typeface="Times New Roman"/>
                <a:cs typeface="Times New Roman"/>
              </a:rPr>
              <a:t>REFERENCIAS</a:t>
            </a: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70"/>
              </a:spcBef>
            </a:pPr>
            <a:r>
              <a:rPr sz="1200" dirty="0">
                <a:latin typeface="Times New Roman"/>
                <a:cs typeface="Times New Roman"/>
              </a:rPr>
              <a:t>Boekaerts,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Pintrich,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P.;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Zeidner,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(2000).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Handbook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of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self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–regulation.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Nueva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York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Academic</a:t>
            </a:r>
            <a:endParaRPr sz="1200" dirty="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Press.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Catalano,A.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M.,Avolio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Sladogna,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Diseño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curricular</a:t>
            </a:r>
            <a:r>
              <a:rPr sz="1200" i="1" spc="1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basado</a:t>
            </a:r>
            <a:r>
              <a:rPr sz="1200" i="1" spc="1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1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normas</a:t>
            </a:r>
            <a:r>
              <a:rPr sz="1200" i="1" spc="135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de </a:t>
            </a:r>
            <a:r>
              <a:rPr sz="1200" i="1" dirty="0">
                <a:latin typeface="Times New Roman"/>
                <a:cs typeface="Times New Roman"/>
              </a:rPr>
              <a:t>competencia</a:t>
            </a:r>
            <a:r>
              <a:rPr sz="1200" i="1" spc="4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laboral:</a:t>
            </a:r>
            <a:r>
              <a:rPr sz="1200" i="1" spc="4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conceptos</a:t>
            </a:r>
            <a:r>
              <a:rPr sz="1200" i="1" spc="4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409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orientaciones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Buenos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Aires: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Banco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Interamericano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spc="-10" dirty="0">
                <a:latin typeface="Times New Roman"/>
                <a:cs typeface="Times New Roman"/>
              </a:rPr>
              <a:t>Desarrollo.</a:t>
            </a: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Ketele,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J.M.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(2006).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Caminhos</a:t>
            </a:r>
            <a:r>
              <a:rPr sz="1200" i="1" spc="3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3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</a:t>
            </a:r>
            <a:r>
              <a:rPr sz="1200" i="1" spc="3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Avaliaçao</a:t>
            </a:r>
            <a:r>
              <a:rPr sz="1200" i="1" spc="3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3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Competencias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Revista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Portuguesa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Pedagogia,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40,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135-</a:t>
            </a:r>
            <a:r>
              <a:rPr sz="1200" spc="-20" dirty="0">
                <a:latin typeface="Times New Roman"/>
                <a:cs typeface="Times New Roman"/>
              </a:rPr>
              <a:t>147.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Gerard,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F.M.,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Bief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Évaluer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des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competences.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Guide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pratique,</a:t>
            </a:r>
            <a:r>
              <a:rPr sz="1200" i="1" spc="320" dirty="0">
                <a:latin typeface="Times New Roman"/>
                <a:cs typeface="Times New Roman"/>
              </a:rPr>
              <a:t>    </a:t>
            </a:r>
            <a:r>
              <a:rPr sz="1200" dirty="0">
                <a:latin typeface="Times New Roman"/>
                <a:cs typeface="Times New Roman"/>
              </a:rPr>
              <a:t>Bruxelles: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Boeck.</a:t>
            </a:r>
            <a:endParaRPr sz="1200" dirty="0">
              <a:latin typeface="Times New Roman"/>
              <a:cs typeface="Times New Roman"/>
            </a:endParaRPr>
          </a:p>
          <a:p>
            <a:pPr marL="508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Gijbels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D.,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Watering,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&amp;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Dochy,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(2005)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Integrating</a:t>
            </a:r>
            <a:r>
              <a:rPr sz="1200" i="1" spc="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assessment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tasks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</a:t>
            </a:r>
            <a:r>
              <a:rPr sz="1200" i="1" spc="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problem-based</a:t>
            </a:r>
            <a:endParaRPr sz="1200" dirty="0">
              <a:latin typeface="Times New Roman"/>
              <a:cs typeface="Times New Roman"/>
            </a:endParaRPr>
          </a:p>
          <a:p>
            <a:pPr marL="375285" algn="just">
              <a:lnSpc>
                <a:spcPct val="100000"/>
              </a:lnSpc>
              <a:spcBef>
                <a:spcPts val="5"/>
              </a:spcBef>
            </a:pPr>
            <a:r>
              <a:rPr sz="1200" i="1" dirty="0">
                <a:latin typeface="Times New Roman"/>
                <a:cs typeface="Times New Roman"/>
              </a:rPr>
              <a:t>learning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environment.</a:t>
            </a:r>
            <a:r>
              <a:rPr sz="1200" i="1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Assessment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evaluation in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higher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education,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Gerard,</a:t>
            </a:r>
            <a:r>
              <a:rPr sz="1200" spc="-10" dirty="0">
                <a:latin typeface="Times New Roman"/>
                <a:cs typeface="Times New Roman"/>
              </a:rPr>
              <a:t> F.M.,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Bief.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Évaluer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des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competences.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Guide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pratique,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Bruxelles: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5" dirty="0">
                <a:latin typeface="Times New Roman"/>
                <a:cs typeface="Times New Roman"/>
              </a:rPr>
              <a:t>   </a:t>
            </a:r>
            <a:r>
              <a:rPr sz="1200" spc="-10" dirty="0">
                <a:latin typeface="Times New Roman"/>
                <a:cs typeface="Times New Roman"/>
              </a:rPr>
              <a:t>Boeck.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Gijbels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D.,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Watering,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&amp;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Dochy,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(2005)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Integrating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assessment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tasks</a:t>
            </a:r>
            <a:r>
              <a:rPr sz="1200" i="1" spc="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</a:t>
            </a:r>
            <a:r>
              <a:rPr sz="1200" i="1" spc="4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problem-based </a:t>
            </a:r>
            <a:r>
              <a:rPr sz="1200" i="1" dirty="0">
                <a:latin typeface="Times New Roman"/>
                <a:cs typeface="Times New Roman"/>
              </a:rPr>
              <a:t>learning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environment.</a:t>
            </a:r>
            <a:r>
              <a:rPr sz="1200" i="1" spc="2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Assessment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and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evaluation in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higher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education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30,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73-</a:t>
            </a:r>
            <a:r>
              <a:rPr sz="1200" spc="-25" dirty="0">
                <a:latin typeface="Times New Roman"/>
                <a:cs typeface="Times New Roman"/>
              </a:rPr>
              <a:t>86</a:t>
            </a:r>
            <a:endParaRPr sz="1200" dirty="0">
              <a:latin typeface="Times New Roman"/>
              <a:cs typeface="Times New Roman"/>
            </a:endParaRPr>
          </a:p>
          <a:p>
            <a:pPr marL="375285" marR="1270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Laurier,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(2005),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Évaluer</a:t>
            </a:r>
            <a:r>
              <a:rPr sz="1200" i="1" spc="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les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compétences:</a:t>
            </a:r>
            <a:r>
              <a:rPr sz="1200" i="1" spc="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pas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si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simple</a:t>
            </a:r>
            <a:r>
              <a:rPr sz="1200" dirty="0">
                <a:latin typeface="Times New Roman"/>
                <a:cs typeface="Times New Roman"/>
              </a:rPr>
              <a:t>…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Profession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(Montréal),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11 </a:t>
            </a:r>
            <a:r>
              <a:rPr sz="1200" dirty="0">
                <a:latin typeface="Times New Roman"/>
                <a:cs typeface="Times New Roman"/>
              </a:rPr>
              <a:t>(I), </a:t>
            </a:r>
            <a:r>
              <a:rPr sz="1200" spc="-10" dirty="0">
                <a:latin typeface="Times New Roman"/>
                <a:cs typeface="Times New Roman"/>
              </a:rPr>
              <a:t>14-</a:t>
            </a:r>
            <a:r>
              <a:rPr sz="1200" spc="-25" dirty="0">
                <a:latin typeface="Times New Roman"/>
                <a:cs typeface="Times New Roman"/>
              </a:rPr>
              <a:t>17.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McDonald,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R.,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Boud,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D.;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Francis,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Gonczi,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A.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(2000</a:t>
            </a:r>
            <a:r>
              <a:rPr sz="1200" i="1" dirty="0">
                <a:latin typeface="Times New Roman"/>
                <a:cs typeface="Times New Roman"/>
              </a:rPr>
              <a:t>).</a:t>
            </a:r>
            <a:r>
              <a:rPr sz="1200" i="1" spc="1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Nuevas</a:t>
            </a:r>
            <a:r>
              <a:rPr sz="1200" i="1" spc="1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perspectivas</a:t>
            </a:r>
            <a:r>
              <a:rPr sz="1200" i="1" spc="1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sobre</a:t>
            </a:r>
            <a:r>
              <a:rPr sz="1200" i="1" spc="1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3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evaluación.</a:t>
            </a:r>
            <a:endParaRPr sz="1200" dirty="0">
              <a:latin typeface="Times New Roman"/>
              <a:cs typeface="Times New Roman"/>
            </a:endParaRPr>
          </a:p>
          <a:p>
            <a:pPr marL="375285" algn="just">
              <a:lnSpc>
                <a:spcPct val="100000"/>
              </a:lnSpc>
            </a:pPr>
            <a:r>
              <a:rPr sz="1200" i="1" dirty="0">
                <a:latin typeface="Times New Roman"/>
                <a:cs typeface="Times New Roman"/>
              </a:rPr>
              <a:t>Boletín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Cinterfor,</a:t>
            </a:r>
            <a:r>
              <a:rPr sz="1200" dirty="0">
                <a:latin typeface="Times New Roman"/>
                <a:cs typeface="Times New Roman"/>
              </a:rPr>
              <a:t> 149,</a:t>
            </a:r>
            <a:r>
              <a:rPr sz="1200" spc="-10" dirty="0">
                <a:latin typeface="Times New Roman"/>
                <a:cs typeface="Times New Roman"/>
              </a:rPr>
              <a:t> 41-</a:t>
            </a:r>
            <a:r>
              <a:rPr sz="1200" dirty="0">
                <a:latin typeface="Times New Roman"/>
                <a:cs typeface="Times New Roman"/>
              </a:rPr>
              <a:t>72. México: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FCE.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Panamericana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Salud.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(2004).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Gestión</a:t>
            </a:r>
            <a:r>
              <a:rPr sz="1200" i="1" spc="2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2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Desempeño</a:t>
            </a:r>
            <a:r>
              <a:rPr sz="1200" i="1" spc="20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basado</a:t>
            </a:r>
            <a:r>
              <a:rPr sz="1200" i="1" spc="2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21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competencias</a:t>
            </a:r>
            <a:r>
              <a:rPr sz="1200" spc="-10" dirty="0">
                <a:latin typeface="Times New Roman"/>
                <a:cs typeface="Times New Roman"/>
              </a:rPr>
              <a:t>, </a:t>
            </a:r>
            <a:r>
              <a:rPr sz="1200" dirty="0">
                <a:latin typeface="Times New Roman"/>
                <a:cs typeface="Times New Roman"/>
              </a:rPr>
              <a:t>2000, OPS.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Washington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Salas,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(2005).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Formación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por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competencias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Educación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Superior.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Una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aproximación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conceptual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spc="-50" dirty="0">
                <a:latin typeface="Times New Roman"/>
                <a:cs typeface="Times New Roman"/>
              </a:rPr>
              <a:t>a </a:t>
            </a:r>
            <a:r>
              <a:rPr sz="1200" i="1" dirty="0">
                <a:latin typeface="Times New Roman"/>
                <a:cs typeface="Times New Roman"/>
              </a:rPr>
              <a:t>propósito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 caso colombiano</a:t>
            </a:r>
            <a:r>
              <a:rPr sz="1200" dirty="0">
                <a:latin typeface="Times New Roman"/>
                <a:cs typeface="Times New Roman"/>
              </a:rPr>
              <a:t>. Revista electrónica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Iberoamericana de Educación,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Vol.</a:t>
            </a:r>
            <a:r>
              <a:rPr sz="1200" dirty="0">
                <a:latin typeface="Times New Roman"/>
                <a:cs typeface="Times New Roman"/>
              </a:rPr>
              <a:t> 36. N</a:t>
            </a:r>
            <a:r>
              <a:rPr sz="1200" dirty="0">
                <a:latin typeface="Verdana"/>
                <a:cs typeface="Verdana"/>
              </a:rPr>
              <a:t>°</a:t>
            </a:r>
            <a:r>
              <a:rPr sz="1200" spc="-105" dirty="0">
                <a:latin typeface="Verdana"/>
                <a:cs typeface="Verdana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9. </a:t>
            </a:r>
            <a:r>
              <a:rPr sz="1200" dirty="0">
                <a:latin typeface="Times New Roman"/>
                <a:cs typeface="Times New Roman"/>
              </a:rPr>
              <a:t>Disponible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en: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https://rieoei.org/RIE/article/view/2765.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Scallon,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evaluation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des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apprentisages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dans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une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approche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competences.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Québec: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Ed.</a:t>
            </a:r>
            <a:endParaRPr sz="1200" dirty="0">
              <a:latin typeface="Times New Roman"/>
              <a:cs typeface="Times New Roman"/>
            </a:endParaRPr>
          </a:p>
          <a:p>
            <a:pPr marL="375285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Du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Renouveau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Pédagogique.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Segura,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(2009).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0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evaluación</a:t>
            </a:r>
            <a:r>
              <a:rPr sz="1200" i="1" spc="2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2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aprendizajes</a:t>
            </a:r>
            <a:r>
              <a:rPr sz="1200" i="1" spc="20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basada</a:t>
            </a:r>
            <a:r>
              <a:rPr sz="1200" i="1" spc="20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2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2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desempeño</a:t>
            </a:r>
            <a:r>
              <a:rPr sz="1200" i="1" spc="2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por</a:t>
            </a:r>
            <a:r>
              <a:rPr sz="1200" i="1" spc="204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competencias. </a:t>
            </a:r>
            <a:r>
              <a:rPr sz="1200" i="1" dirty="0">
                <a:latin typeface="Times New Roman"/>
                <a:cs typeface="Times New Roman"/>
              </a:rPr>
              <a:t>Revista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electrónica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Actualidades</a:t>
            </a:r>
            <a:r>
              <a:rPr sz="1200" i="1" spc="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Investigativas</a:t>
            </a:r>
            <a:r>
              <a:rPr sz="1200" i="1" spc="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Educación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Volumen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9,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2.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pp.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1-</a:t>
            </a:r>
            <a:r>
              <a:rPr sz="1200" spc="-25" dirty="0">
                <a:latin typeface="Times New Roman"/>
                <a:cs typeface="Times New Roman"/>
              </a:rPr>
              <a:t>25. </a:t>
            </a:r>
            <a:r>
              <a:rPr sz="1200" dirty="0">
                <a:latin typeface="Times New Roman"/>
                <a:cs typeface="Times New Roman"/>
              </a:rPr>
              <a:t>Disponible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en: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https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://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www.redalyc.org/pdf/447/44713058026.pdf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Stephen,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R.,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Smith,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(2003).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Assessing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Students’</a:t>
            </a:r>
            <a:r>
              <a:rPr sz="1200" i="1" spc="-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Performances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</a:t>
            </a:r>
            <a:r>
              <a:rPr sz="1200" i="1" spc="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Competency-</a:t>
            </a:r>
            <a:r>
              <a:rPr sz="1200" i="1" spc="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based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Curriculum</a:t>
            </a:r>
            <a:r>
              <a:rPr sz="1200" spc="-10" dirty="0">
                <a:latin typeface="Times New Roman"/>
                <a:cs typeface="Times New Roman"/>
              </a:rPr>
              <a:t>.</a:t>
            </a:r>
            <a:endParaRPr sz="1200" dirty="0">
              <a:latin typeface="Times New Roman"/>
              <a:cs typeface="Times New Roman"/>
            </a:endParaRPr>
          </a:p>
          <a:p>
            <a:pPr marL="375285" algn="just">
              <a:lnSpc>
                <a:spcPct val="100000"/>
              </a:lnSpc>
            </a:pPr>
            <a:r>
              <a:rPr sz="1200" i="1" spc="-10" dirty="0">
                <a:latin typeface="Times New Roman"/>
                <a:cs typeface="Times New Roman"/>
              </a:rPr>
              <a:t>Academic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Medicine </a:t>
            </a:r>
            <a:r>
              <a:rPr sz="1200" dirty="0">
                <a:latin typeface="Times New Roman"/>
                <a:cs typeface="Times New Roman"/>
              </a:rPr>
              <a:t>78,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1,</a:t>
            </a:r>
            <a:r>
              <a:rPr sz="1200" spc="-10" dirty="0">
                <a:latin typeface="Times New Roman"/>
                <a:cs typeface="Times New Roman"/>
              </a:rPr>
              <a:t> 97-</a:t>
            </a:r>
            <a:r>
              <a:rPr sz="1200" spc="-20" dirty="0">
                <a:latin typeface="Times New Roman"/>
                <a:cs typeface="Times New Roman"/>
              </a:rPr>
              <a:t>107.</a:t>
            </a: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Tobón,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Competencias,</a:t>
            </a:r>
            <a:r>
              <a:rPr sz="1200" i="1" spc="2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Calidad</a:t>
            </a:r>
            <a:r>
              <a:rPr sz="1200" i="1" spc="2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2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Educación</a:t>
            </a:r>
            <a:r>
              <a:rPr sz="1200" i="1" spc="2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Superior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Colombia: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Cooperativa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Editorial Magisterio.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UNESCO.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(1998).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Educación</a:t>
            </a:r>
            <a:r>
              <a:rPr sz="1200" i="1" spc="2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Superior</a:t>
            </a:r>
            <a:r>
              <a:rPr sz="1200" i="1" spc="2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2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229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Siglo</a:t>
            </a:r>
            <a:r>
              <a:rPr sz="1200" i="1" spc="2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XXI.</a:t>
            </a:r>
            <a:r>
              <a:rPr sz="1200" i="1" spc="2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Visión</a:t>
            </a:r>
            <a:r>
              <a:rPr sz="1200" i="1" spc="2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2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Acción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París: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Universitat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spc="-10" dirty="0">
                <a:latin typeface="Times New Roman"/>
                <a:cs typeface="Times New Roman"/>
              </a:rPr>
              <a:t>València.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9" name="object 19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1440307" y="8256658"/>
            <a:ext cx="4041775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065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Evaluación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Competencias en</a:t>
            </a:r>
            <a:r>
              <a:rPr sz="1200" b="1" spc="-25" dirty="0">
                <a:latin typeface="Times New Roman"/>
                <a:cs typeface="Times New Roman"/>
              </a:rPr>
              <a:t> el </a:t>
            </a:r>
            <a:r>
              <a:rPr sz="1200" b="1" dirty="0">
                <a:latin typeface="Times New Roman"/>
                <a:cs typeface="Times New Roman"/>
              </a:rPr>
              <a:t>Ámbito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Educación</a:t>
            </a:r>
            <a:endParaRPr sz="1200">
              <a:latin typeface="Times New Roman"/>
              <a:cs typeface="Times New Roman"/>
            </a:endParaRPr>
          </a:p>
          <a:p>
            <a:pPr marL="4445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César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Pérez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189230">
              <a:lnSpc>
                <a:spcPts val="1410"/>
              </a:lnSpc>
            </a:pPr>
            <a:fld id="{81D60167-4931-47E6-BA6A-407CBD079E47}" type="slidenum">
              <a:rPr spc="-25" dirty="0"/>
              <a:t>211</a:t>
            </a:fld>
            <a:endParaRPr spc="-25" dirty="0"/>
          </a:p>
        </p:txBody>
      </p:sp>
      <p:grpSp>
        <p:nvGrpSpPr>
          <p:cNvPr id="22" name="Grupo 21">
            <a:extLst>
              <a:ext uri="{FF2B5EF4-FFF2-40B4-BE49-F238E27FC236}">
                <a16:creationId xmlns:a16="http://schemas.microsoft.com/office/drawing/2014/main" id="{C04221E2-0887-8E5F-5EAE-557337E73E8F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3" name="object 12">
              <a:extLst>
                <a:ext uri="{FF2B5EF4-FFF2-40B4-BE49-F238E27FC236}">
                  <a16:creationId xmlns:a16="http://schemas.microsoft.com/office/drawing/2014/main" id="{90E78758-2716-F14A-DBC5-DF03E18616F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7" name="object 13">
                <a:extLst>
                  <a:ext uri="{FF2B5EF4-FFF2-40B4-BE49-F238E27FC236}">
                    <a16:creationId xmlns:a16="http://schemas.microsoft.com/office/drawing/2014/main" id="{A7FF3197-2200-69A3-ACA9-CD5A031B484A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8" name="object 14">
                <a:extLst>
                  <a:ext uri="{FF2B5EF4-FFF2-40B4-BE49-F238E27FC236}">
                    <a16:creationId xmlns:a16="http://schemas.microsoft.com/office/drawing/2014/main" id="{D3FE538F-66B5-1608-D600-02081C5155F9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9" name="object 15">
                <a:extLst>
                  <a:ext uri="{FF2B5EF4-FFF2-40B4-BE49-F238E27FC236}">
                    <a16:creationId xmlns:a16="http://schemas.microsoft.com/office/drawing/2014/main" id="{3F7D2F89-E213-DA0D-B429-605AAAE078C2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0" name="object 16">
                <a:extLst>
                  <a:ext uri="{FF2B5EF4-FFF2-40B4-BE49-F238E27FC236}">
                    <a16:creationId xmlns:a16="http://schemas.microsoft.com/office/drawing/2014/main" id="{87B6FD7C-67DE-5473-6CCB-B5218FD4D5E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4" name="object 16">
              <a:extLst>
                <a:ext uri="{FF2B5EF4-FFF2-40B4-BE49-F238E27FC236}">
                  <a16:creationId xmlns:a16="http://schemas.microsoft.com/office/drawing/2014/main" id="{1831296E-755D-D374-352B-A9D765EC8773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5" name="object 25">
              <a:extLst>
                <a:ext uri="{FF2B5EF4-FFF2-40B4-BE49-F238E27FC236}">
                  <a16:creationId xmlns:a16="http://schemas.microsoft.com/office/drawing/2014/main" id="{83D2E385-C052-CF05-E449-0F1D01A551D4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6" name="object 31">
              <a:extLst>
                <a:ext uri="{FF2B5EF4-FFF2-40B4-BE49-F238E27FC236}">
                  <a16:creationId xmlns:a16="http://schemas.microsoft.com/office/drawing/2014/main" id="{46F12A56-8914-ACAC-9C42-3EBA7013E1C6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234695"/>
            <a:ext cx="6228715" cy="2832735"/>
            <a:chOff x="320929" y="234695"/>
            <a:chExt cx="6228715" cy="2832735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0" y="646328"/>
                  </a:moveTo>
                  <a:lnTo>
                    <a:pt x="6202934" y="646328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46328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2123706"/>
              <a:ext cx="6203315" cy="931544"/>
            </a:xfrm>
            <a:custGeom>
              <a:avLst/>
              <a:gdLst/>
              <a:ahLst/>
              <a:cxnLst/>
              <a:rect l="l" t="t" r="r" b="b"/>
              <a:pathLst>
                <a:path w="6203315" h="931544">
                  <a:moveTo>
                    <a:pt x="6202934" y="0"/>
                  </a:moveTo>
                  <a:lnTo>
                    <a:pt x="0" y="0"/>
                  </a:lnTo>
                  <a:lnTo>
                    <a:pt x="0" y="931024"/>
                  </a:lnTo>
                  <a:lnTo>
                    <a:pt x="6202934" y="931024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706"/>
              <a:ext cx="6203315" cy="931544"/>
            </a:xfrm>
            <a:custGeom>
              <a:avLst/>
              <a:gdLst/>
              <a:ahLst/>
              <a:cxnLst/>
              <a:rect l="l" t="t" r="r" b="b"/>
              <a:pathLst>
                <a:path w="6203315" h="931544">
                  <a:moveTo>
                    <a:pt x="0" y="931024"/>
                  </a:moveTo>
                  <a:lnTo>
                    <a:pt x="6202934" y="931024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31024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204012" y="1550923"/>
            <a:ext cx="6418580" cy="659154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5085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M.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Gómez.</a:t>
            </a:r>
            <a:endParaRPr sz="1200" dirty="0">
              <a:latin typeface="Times New Roman"/>
              <a:cs typeface="Times New Roman"/>
            </a:endParaRPr>
          </a:p>
          <a:p>
            <a:pPr marL="45085"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Libertador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(UPEL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-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Venezuela)</a:t>
            </a:r>
            <a:endParaRPr sz="1200" dirty="0">
              <a:latin typeface="Times New Roman"/>
              <a:cs typeface="Times New Roman"/>
            </a:endParaRPr>
          </a:p>
          <a:p>
            <a:pPr marL="43815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Correo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Electrónico:</a:t>
            </a:r>
            <a:r>
              <a:rPr sz="1200" b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carmenmarin8698@gmail.com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220979" marR="306070">
              <a:lnSpc>
                <a:spcPct val="100000"/>
              </a:lnSpc>
              <a:spcBef>
                <a:spcPts val="420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este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artículo: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Carmen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M.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Marín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Gómez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</a:t>
            </a:r>
            <a:r>
              <a:rPr sz="1050" b="1" dirty="0">
                <a:latin typeface="Times New Roman"/>
                <a:cs typeface="Times New Roman"/>
              </a:rPr>
              <a:t>Las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Matemáticas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 Educación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Infantil. </a:t>
            </a:r>
            <a:r>
              <a:rPr sz="1050" b="1" dirty="0">
                <a:latin typeface="Times New Roman"/>
                <a:cs typeface="Times New Roman"/>
              </a:rPr>
              <a:t>Caso: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Educación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Inicial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y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1er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Grado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 Educación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Primaria..”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</a:t>
            </a:r>
            <a:r>
              <a:rPr sz="1050" b="1" spc="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(1-</a:t>
            </a:r>
            <a:r>
              <a:rPr sz="1050" b="1" spc="-25" dirty="0">
                <a:latin typeface="Times New Roman"/>
                <a:cs typeface="Times New Roman"/>
              </a:rPr>
              <a:t>10)</a:t>
            </a:r>
            <a:endParaRPr sz="1050" dirty="0">
              <a:latin typeface="Times New Roman"/>
              <a:cs typeface="Times New Roman"/>
            </a:endParaRPr>
          </a:p>
          <a:p>
            <a:pPr marL="252095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8191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2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2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60604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45745" marR="245110" algn="ctr">
              <a:lnSpc>
                <a:spcPct val="100000"/>
              </a:lnSpc>
              <a:spcBef>
                <a:spcPts val="850"/>
              </a:spcBef>
            </a:pP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Matemáticas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Infantil.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Caso: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Inicial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1er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Grado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Educación Primaria.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1375"/>
              </a:spcBef>
            </a:pPr>
            <a:r>
              <a:rPr sz="1200" b="1" spc="-10" dirty="0">
                <a:latin typeface="Times New Roman"/>
                <a:cs typeface="Times New Roman"/>
              </a:rPr>
              <a:t>RESUMEN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“matemática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niños”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prioritaria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quehacer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lógico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edad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adquiere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observación,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descripción,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clasificación,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seriación,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analogía,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entre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indicadores.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obstante,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vía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obtención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oportunidades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eficaz,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niñez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realidades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complejas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divergentes.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articulamos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entonces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niñez,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procurar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llama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“Matemática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Infantil”,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estamos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múltiples,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requieren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abordada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asomando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demanda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1er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Primaria.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“matemática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infantil”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enfoque </a:t>
            </a:r>
            <a:r>
              <a:rPr sz="1200" dirty="0">
                <a:latin typeface="Times New Roman"/>
                <a:cs typeface="Times New Roman"/>
              </a:rPr>
              <a:t>constructivista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lúdico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entendido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materiales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juegos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adquisición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temprana.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literaria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los </a:t>
            </a:r>
            <a:r>
              <a:rPr sz="1200" dirty="0">
                <a:latin typeface="Times New Roman"/>
                <a:cs typeface="Times New Roman"/>
              </a:rPr>
              <a:t>factores,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capacidades,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metodologías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juego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matemáticas;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propone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sesiones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tratando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revelar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significatividad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lógica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psicológica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spc="-10" dirty="0">
                <a:latin typeface="Times New Roman"/>
                <a:cs typeface="Times New Roman"/>
              </a:rPr>
              <a:t>escolar.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Descriptores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Matemática,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Infantil,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Materiales,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Juegos.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9525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Reseña</a:t>
            </a:r>
            <a:r>
              <a:rPr sz="1200" b="1" spc="2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Biográfica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Especialista.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Dificultad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Básica. </a:t>
            </a:r>
            <a:r>
              <a:rPr sz="1200" dirty="0">
                <a:latin typeface="Times New Roman"/>
                <a:cs typeface="Times New Roman"/>
              </a:rPr>
              <a:t>Magíster: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Conducta.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Psiquiatría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Mental.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Dra.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Educación, </a:t>
            </a:r>
            <a:r>
              <a:rPr sz="1200" dirty="0">
                <a:latin typeface="Times New Roman"/>
                <a:cs typeface="Times New Roman"/>
              </a:rPr>
              <a:t>Autora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publicaciones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internacionales.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32" name="object 3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04546" rIns="0" bIns="0" rtlCol="0">
            <a:spAutoFit/>
          </a:bodyPr>
          <a:lstStyle/>
          <a:p>
            <a:pPr marL="152400">
              <a:lnSpc>
                <a:spcPts val="1410"/>
              </a:lnSpc>
            </a:pPr>
            <a:fld id="{81D60167-4931-47E6-BA6A-407CBD079E47}" type="slidenum">
              <a:rPr spc="-25" dirty="0"/>
              <a:t>212</a:t>
            </a:fld>
            <a:endParaRPr spc="-25" dirty="0"/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701A8EFE-43EE-4AEA-9F1F-A791149A7617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5A7659E4-24A1-2528-92B5-30B40B69BAD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A1D946D9-F07C-0FE8-BFDD-6CD2894E3600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291BD003-8D2A-7CBC-CF25-3716C89F183D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C13AFBC5-140B-FF54-CBC1-E3BCC29E9BB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282AD7EF-80C5-D5D8-192C-DA2D0178FD9C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DFEDD406-E70D-8637-E5AE-330B6854E40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F432435C-4753-DE74-46E1-DF8B910AFF44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D00096A2-DA69-2D5E-0C6C-F41B4F18E2C7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234695"/>
            <a:ext cx="6228715" cy="2840990"/>
            <a:chOff x="320929" y="234695"/>
            <a:chExt cx="6228715" cy="284099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183"/>
              <a:ext cx="6203315" cy="674370"/>
            </a:xfrm>
            <a:custGeom>
              <a:avLst/>
              <a:gdLst/>
              <a:ahLst/>
              <a:cxnLst/>
              <a:rect l="l" t="t" r="r" b="b"/>
              <a:pathLst>
                <a:path w="6203315" h="674369">
                  <a:moveTo>
                    <a:pt x="6202934" y="0"/>
                  </a:moveTo>
                  <a:lnTo>
                    <a:pt x="0" y="0"/>
                  </a:lnTo>
                  <a:lnTo>
                    <a:pt x="0" y="674027"/>
                  </a:lnTo>
                  <a:lnTo>
                    <a:pt x="6202934" y="674027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183"/>
              <a:ext cx="6203315" cy="674370"/>
            </a:xfrm>
            <a:custGeom>
              <a:avLst/>
              <a:gdLst/>
              <a:ahLst/>
              <a:cxnLst/>
              <a:rect l="l" t="t" r="r" b="b"/>
              <a:pathLst>
                <a:path w="6203315" h="674369">
                  <a:moveTo>
                    <a:pt x="0" y="674027"/>
                  </a:moveTo>
                  <a:lnTo>
                    <a:pt x="6202934" y="674027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74027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6202934" y="0"/>
                  </a:moveTo>
                  <a:lnTo>
                    <a:pt x="0" y="0"/>
                  </a:lnTo>
                  <a:lnTo>
                    <a:pt x="0" y="938720"/>
                  </a:lnTo>
                  <a:lnTo>
                    <a:pt x="6202934" y="938720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0" y="938720"/>
                  </a:moveTo>
                  <a:lnTo>
                    <a:pt x="6202934" y="938720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38720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251256" y="1544828"/>
            <a:ext cx="6370320" cy="6592829"/>
          </a:xfrm>
          <a:prstGeom prst="rect">
            <a:avLst/>
          </a:prstGeom>
        </p:spPr>
        <p:txBody>
          <a:bodyPr vert="horz" wrap="square" lIns="0" tIns="29209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29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M.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Gómez.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130"/>
              </a:spcBef>
            </a:pPr>
            <a:r>
              <a:rPr sz="1200" dirty="0">
                <a:latin typeface="Times New Roman"/>
                <a:cs typeface="Times New Roman"/>
              </a:rPr>
              <a:t>Libertador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Pedagogical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(UPEL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Venezuela)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Email:</a:t>
            </a:r>
            <a:r>
              <a:rPr sz="1200" b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carmenmarin8698@gmail.com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73355" marR="531495">
              <a:lnSpc>
                <a:spcPct val="100000"/>
              </a:lnSpc>
              <a:spcBef>
                <a:spcPts val="209"/>
              </a:spcBef>
            </a:pPr>
            <a:r>
              <a:rPr sz="1100" b="1" dirty="0">
                <a:latin typeface="Times New Roman"/>
                <a:cs typeface="Times New Roman"/>
              </a:rPr>
              <a:t>How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cite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this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article: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José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J Brito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Cova (2021),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“Mathematics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Early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Childhood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Education. </a:t>
            </a:r>
            <a:r>
              <a:rPr sz="1100" b="1" dirty="0">
                <a:latin typeface="Times New Roman"/>
                <a:cs typeface="Times New Roman"/>
              </a:rPr>
              <a:t>Case: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Initial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Education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and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1st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Grade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Primary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Education."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(15-</a:t>
            </a:r>
            <a:r>
              <a:rPr sz="1100" b="1" spc="-25" dirty="0">
                <a:latin typeface="Times New Roman"/>
                <a:cs typeface="Times New Roman"/>
              </a:rPr>
              <a:t>26)</a:t>
            </a:r>
            <a:endParaRPr sz="1100" dirty="0">
              <a:latin typeface="Times New Roman"/>
              <a:cs typeface="Times New Roman"/>
            </a:endParaRPr>
          </a:p>
          <a:p>
            <a:pPr marL="266573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20" dirty="0">
                <a:latin typeface="Times New Roman"/>
                <a:cs typeface="Times New Roman"/>
              </a:rPr>
              <a:t> 2020</a:t>
            </a:r>
            <a:endParaRPr sz="1100" dirty="0">
              <a:latin typeface="Times New Roman"/>
              <a:cs typeface="Times New Roman"/>
            </a:endParaRPr>
          </a:p>
          <a:p>
            <a:pPr marL="263080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8762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15"/>
              </a:spcBef>
            </a:pPr>
            <a:endParaRPr sz="1100" dirty="0">
              <a:latin typeface="Times New Roman"/>
              <a:cs typeface="Times New Roman"/>
            </a:endParaRPr>
          </a:p>
          <a:p>
            <a:pPr marL="30480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Mathematics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Early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Childhood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Education.</a:t>
            </a:r>
            <a:endParaRPr sz="1200" dirty="0">
              <a:latin typeface="Times New Roman"/>
              <a:cs typeface="Times New Roman"/>
            </a:endParaRPr>
          </a:p>
          <a:p>
            <a:pPr marL="29209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Case: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Initial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Education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1st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Grade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Primary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Education.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ABSTRACT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Understanding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"mathematics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children"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priority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within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task,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since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 </a:t>
            </a:r>
            <a:r>
              <a:rPr sz="1200" dirty="0">
                <a:latin typeface="Times New Roman"/>
                <a:cs typeface="Times New Roman"/>
              </a:rPr>
              <a:t>instrument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constitution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formation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logical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thinking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children,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acquired </a:t>
            </a:r>
            <a:r>
              <a:rPr sz="1200" dirty="0">
                <a:latin typeface="Times New Roman"/>
                <a:cs typeface="Times New Roman"/>
              </a:rPr>
              <a:t>through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observation,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description,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classification,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seriation,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comparison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analogy,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among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other </a:t>
            </a:r>
            <a:r>
              <a:rPr sz="1200" dirty="0">
                <a:latin typeface="Times New Roman"/>
                <a:cs typeface="Times New Roman"/>
              </a:rPr>
              <a:t>indicators.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However,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understand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obtain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knowledge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sometimes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effective,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since </a:t>
            </a:r>
            <a:r>
              <a:rPr sz="1200" dirty="0">
                <a:latin typeface="Times New Roman"/>
                <a:cs typeface="Times New Roman"/>
              </a:rPr>
              <a:t>Mathematics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childhood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two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complex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divergent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realities.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If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mathematics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childhood,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understand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what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called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“Infant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Mathematics”,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faced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situation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multiple,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complex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need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approached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approach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in </a:t>
            </a:r>
            <a:r>
              <a:rPr sz="1200" dirty="0">
                <a:latin typeface="Times New Roman"/>
                <a:cs typeface="Times New Roman"/>
              </a:rPr>
              <a:t>order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 be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able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 some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system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according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level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modality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Initial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1st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Primary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Education.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To </a:t>
            </a:r>
            <a:r>
              <a:rPr sz="1200" dirty="0">
                <a:latin typeface="Times New Roman"/>
                <a:cs typeface="Times New Roman"/>
              </a:rPr>
              <a:t>address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“infant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mathematics”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playful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constructivist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approach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required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understand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materials and games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acquisition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mathematical abilities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skills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early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age.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literary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review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capacities,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methodologies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contents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link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game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process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teaching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learning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mathematics;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Furthermore,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sessions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proposed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classroom,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through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different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strategies,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trying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reveal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logical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psychological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significance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subject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0" dirty="0">
                <a:latin typeface="Times New Roman"/>
                <a:cs typeface="Times New Roman"/>
              </a:rPr>
              <a:t> student.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Descriptors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Mathematics,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Early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Childhood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Materials,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Games.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715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Review: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Dr.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Carmen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Marín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Gómez.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Specialist.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Difficulty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Learning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Teaching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Basic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Master: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Behavior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Orientation.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Psychiatry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Mental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Health.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spc="-10" dirty="0">
                <a:latin typeface="Times New Roman"/>
                <a:cs typeface="Times New Roman"/>
              </a:rPr>
              <a:t>Education,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Author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various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international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academic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publications.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32" name="object 3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04546" rIns="0" bIns="0" rtlCol="0">
            <a:spAutoFit/>
          </a:bodyPr>
          <a:lstStyle/>
          <a:p>
            <a:pPr marL="152400">
              <a:lnSpc>
                <a:spcPts val="1410"/>
              </a:lnSpc>
            </a:pPr>
            <a:fld id="{81D60167-4931-47E6-BA6A-407CBD079E47}" type="slidenum">
              <a:rPr spc="-25" dirty="0"/>
              <a:t>213</a:t>
            </a:fld>
            <a:endParaRPr spc="-25" dirty="0"/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4B88763B-C049-46A0-FB60-7BFC17C1BAA4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0E425A12-2F14-1E10-80B6-B9D05A7D6427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7A0ADD41-D5DA-4419-A763-69E321974810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5927B988-D2F8-C097-46F5-B2B1C8672522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C99A3FBE-CF04-B397-E5A2-B58145701978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B926B430-0F1E-A603-F4F6-738C1752F078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685B39A4-E789-315C-E7B7-C42D7EF7B60B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4B824969-925E-DE97-71FC-8105342151B2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A9C0E681-3651-32B2-D646-D93BA06F7EF6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44551" y="1068451"/>
            <a:ext cx="6381115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41015" marR="75882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INTRODUCCIÓN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Independientemente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etapa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ejerza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matemática,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fomentar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lógico-matemático, </a:t>
            </a:r>
            <a:r>
              <a:rPr sz="1200" dirty="0">
                <a:latin typeface="Times New Roman"/>
                <a:cs typeface="Times New Roman"/>
              </a:rPr>
              <a:t>partiendo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creencias,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decisiones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consideraciones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significa </a:t>
            </a:r>
            <a:r>
              <a:rPr sz="1200" dirty="0">
                <a:latin typeface="Times New Roman"/>
                <a:cs typeface="Times New Roman"/>
              </a:rPr>
              <a:t>enseñar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adquieren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adecuada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obtener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resultados.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señalado,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aritmética,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álgebra,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geometría,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estadística,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otras;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tomada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pensar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resolver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cotidiana,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razonar;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exploración,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invención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cada día.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despertar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lógico-</a:t>
            </a:r>
            <a:r>
              <a:rPr sz="1200" dirty="0">
                <a:latin typeface="Times New Roman"/>
                <a:cs typeface="Times New Roman"/>
              </a:rPr>
              <a:t>matemático,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mismo </a:t>
            </a:r>
            <a:r>
              <a:rPr sz="1200" dirty="0">
                <a:latin typeface="Times New Roman"/>
                <a:cs typeface="Times New Roman"/>
              </a:rPr>
              <a:t>momento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niños/as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levantan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comienzan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diarias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matemática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apenas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calculando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sitio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otro, </a:t>
            </a:r>
            <a:r>
              <a:rPr sz="1200" dirty="0">
                <a:latin typeface="Times New Roman"/>
                <a:cs typeface="Times New Roman"/>
              </a:rPr>
              <a:t>cantidad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alimentos,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números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juguetes,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alcance;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niños/as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contacto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aprecian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constantemente </a:t>
            </a:r>
            <a:r>
              <a:rPr sz="1200" dirty="0">
                <a:latin typeface="Times New Roman"/>
                <a:cs typeface="Times New Roman"/>
              </a:rPr>
              <a:t>figuras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geométricas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numéricas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resolver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problemáticas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spc="-10" dirty="0">
                <a:latin typeface="Times New Roman"/>
                <a:cs typeface="Times New Roman"/>
              </a:rPr>
              <a:t>compartir.</a:t>
            </a:r>
            <a:endParaRPr sz="1200">
              <a:latin typeface="Times New Roman"/>
              <a:cs typeface="Times New Roman"/>
            </a:endParaRPr>
          </a:p>
          <a:p>
            <a:pPr marL="375285" marR="889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Comúnmente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conocido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gustan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ven,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 ha explicado, pues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 implícitas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cotidianeidad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niño, dado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abstractas.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1er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Primaria,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adelante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necesitan </a:t>
            </a:r>
            <a:r>
              <a:rPr sz="1200" dirty="0">
                <a:latin typeface="Times New Roman"/>
                <a:cs typeface="Times New Roman"/>
              </a:rPr>
              <a:t>manipular,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tocar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¿Cómo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entender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intangible?</a:t>
            </a:r>
            <a:endParaRPr sz="1200">
              <a:latin typeface="Times New Roman"/>
              <a:cs typeface="Times New Roman"/>
            </a:endParaRPr>
          </a:p>
          <a:p>
            <a:pPr marL="375285" marR="8255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¿Cómo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matemáticas?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Quizás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hayamos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conclusión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llegar 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contundente: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Cepeda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(2012)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no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enseñar,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nadie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enseñar matemática,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quiere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aprender”.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Develando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Ideas.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27940" indent="-363220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transmisión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 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 comienza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alcance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edades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tempranas,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posea</a:t>
            </a:r>
            <a:r>
              <a:rPr sz="1200" spc="-25" dirty="0">
                <a:latin typeface="Times New Roman"/>
                <a:cs typeface="Times New Roman"/>
              </a:rPr>
              <a:t> una</a:t>
            </a:r>
            <a:r>
              <a:rPr sz="1200" spc="5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incluye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ideas</a:t>
            </a:r>
            <a:r>
              <a:rPr sz="1200" spc="5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Santalo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(2015)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educar 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verdad,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entender 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universo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pieza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ello.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01622" y="8256658"/>
            <a:ext cx="4324350" cy="37719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055370" marR="5080" indent="-1042669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Matemáticas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Infantil.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Caso: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Inicial </a:t>
            </a:r>
            <a:r>
              <a:rPr sz="1200" b="1" spc="-50" dirty="0">
                <a:latin typeface="Times New Roman"/>
                <a:cs typeface="Times New Roman"/>
              </a:rPr>
              <a:t>y </a:t>
            </a:r>
            <a:r>
              <a:rPr sz="1200" b="1" dirty="0">
                <a:latin typeface="Times New Roman"/>
                <a:cs typeface="Times New Roman"/>
              </a:rPr>
              <a:t>1er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Grado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Primaria.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556764" y="8773904"/>
            <a:ext cx="209232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M.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Gómez.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04546" rIns="0" bIns="0" rtlCol="0">
            <a:spAutoFit/>
          </a:bodyPr>
          <a:lstStyle/>
          <a:p>
            <a:pPr marL="152400">
              <a:lnSpc>
                <a:spcPts val="1410"/>
              </a:lnSpc>
            </a:pPr>
            <a:fld id="{81D60167-4931-47E6-BA6A-407CBD079E47}" type="slidenum">
              <a:rPr spc="-25" dirty="0"/>
              <a:t>214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A850DEC1-A01C-4CCC-8906-49872C66F823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BAB37523-C02D-5ACA-0F25-849337060E53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3B447ECA-8379-A399-422C-2A638326133C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26A88B48-20AE-1B82-BE72-D1CE77032ACD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7E9CFBCB-5E4D-5F02-D28E-2076037D8E68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043BAFC6-9279-E53A-0167-E2BAD519EF34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36393C8D-DBE7-DFE9-DF56-D376465C5E3D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E4B63D82-C88B-5D05-162E-A1EEC8387ACF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061F1EAA-3CD9-8C0B-123A-E7D074CCB5CC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81750" cy="656970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660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edades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realizando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cuerpo,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pudiera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sencillo, </a:t>
            </a:r>
            <a:r>
              <a:rPr sz="1200" dirty="0">
                <a:latin typeface="Times New Roman"/>
                <a:cs typeface="Times New Roman"/>
              </a:rPr>
              <a:t>rico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rodea,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temprana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edad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hablar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matemáticas.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observe,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toque,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diferentes </a:t>
            </a:r>
            <a:r>
              <a:rPr sz="1200" dirty="0">
                <a:latin typeface="Times New Roman"/>
                <a:cs typeface="Times New Roman"/>
              </a:rPr>
              <a:t>materiales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iniciarse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estructuración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lógico, </a:t>
            </a:r>
            <a:r>
              <a:rPr sz="1200" dirty="0">
                <a:latin typeface="Times New Roman"/>
                <a:cs typeface="Times New Roman"/>
              </a:rPr>
              <a:t>organizando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reorganizando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entorno.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sencillo,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continuamente.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será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facilitador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trabajar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proponiendo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estrategias </a:t>
            </a:r>
            <a:r>
              <a:rPr sz="1200" dirty="0">
                <a:latin typeface="Times New Roman"/>
                <a:cs typeface="Times New Roman"/>
              </a:rPr>
              <a:t>enriquecedoras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entorno.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Modelos</a:t>
            </a:r>
            <a:r>
              <a:rPr sz="1200" b="1" i="1" spc="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en</a:t>
            </a:r>
            <a:r>
              <a:rPr sz="1200" b="1" i="1" spc="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Enseñanza-</a:t>
            </a:r>
            <a:r>
              <a:rPr sz="1200" b="1" i="1" dirty="0">
                <a:latin typeface="Times New Roman"/>
                <a:cs typeface="Times New Roman"/>
              </a:rPr>
              <a:t>Aprendizaje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las</a:t>
            </a:r>
            <a:r>
              <a:rPr sz="1200" b="1" i="1" spc="1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Matemáticas.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Arteaga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Macías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(2016)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disertan,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aportar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edad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tempranea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lógico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rodea,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aceptando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particularidad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innatas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ello </a:t>
            </a:r>
            <a:r>
              <a:rPr sz="1200" dirty="0">
                <a:latin typeface="Times New Roman"/>
                <a:cs typeface="Times New Roman"/>
              </a:rPr>
              <a:t>explican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indiscutible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concreto,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adquisición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lugar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proceso.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imposible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concebir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pensamiento lógico-</a:t>
            </a:r>
            <a:r>
              <a:rPr sz="1200" dirty="0">
                <a:latin typeface="Times New Roman"/>
                <a:cs typeface="Times New Roman"/>
              </a:rPr>
              <a:t>matemático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disciplina,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consideración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interacciones, </a:t>
            </a:r>
            <a:r>
              <a:rPr sz="1200" dirty="0">
                <a:latin typeface="Times New Roman"/>
                <a:cs typeface="Times New Roman"/>
              </a:rPr>
              <a:t>intervenciones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principales </a:t>
            </a:r>
            <a:r>
              <a:rPr sz="1200" spc="-10" dirty="0">
                <a:latin typeface="Times New Roman"/>
                <a:cs typeface="Times New Roman"/>
              </a:rPr>
              <a:t>actores:</a:t>
            </a:r>
            <a:endParaRPr sz="1200">
              <a:latin typeface="Times New Roman"/>
              <a:cs typeface="Times New Roman"/>
            </a:endParaRPr>
          </a:p>
          <a:p>
            <a:pPr marL="375285" marR="889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spc="-10" dirty="0">
                <a:latin typeface="Times New Roman"/>
                <a:cs typeface="Times New Roman"/>
              </a:rPr>
              <a:t>-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establecido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currículo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oficial, según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edad,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madurativo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cognitivo.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-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matemáticos,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transmitidos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adquiridos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niños/as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-10" dirty="0">
                <a:latin typeface="Times New Roman"/>
                <a:cs typeface="Times New Roman"/>
              </a:rPr>
              <a:t> cotidianas.</a:t>
            </a: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-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encargado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transmitir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hacer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manera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produzca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significativa.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este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conveniente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mencionar,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Houssaye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(1988),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pueden </a:t>
            </a:r>
            <a:r>
              <a:rPr sz="1200" dirty="0">
                <a:latin typeface="Times New Roman"/>
                <a:cs typeface="Times New Roman"/>
              </a:rPr>
              <a:t>facilitar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lector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interacciones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escenario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conocido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como: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triángulo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establecidas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términos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(ver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cuadro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1);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triángulo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relaciones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enseñanza,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establecido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Saint-</a:t>
            </a:r>
            <a:r>
              <a:rPr sz="1200" dirty="0">
                <a:latin typeface="Times New Roman"/>
                <a:cs typeface="Times New Roman"/>
              </a:rPr>
              <a:t>Onge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(2014),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éste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último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quizás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constructivista,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términos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elementos.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01622" y="8256658"/>
            <a:ext cx="4324350" cy="37719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055370" marR="5080" indent="-1042669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Matemáticas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Infantil.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Caso: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Inicial </a:t>
            </a:r>
            <a:r>
              <a:rPr sz="1200" b="1" spc="-50" dirty="0">
                <a:latin typeface="Times New Roman"/>
                <a:cs typeface="Times New Roman"/>
              </a:rPr>
              <a:t>y </a:t>
            </a:r>
            <a:r>
              <a:rPr sz="1200" b="1" dirty="0">
                <a:latin typeface="Times New Roman"/>
                <a:cs typeface="Times New Roman"/>
              </a:rPr>
              <a:t>1er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Grado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Primaria.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556764" y="8773904"/>
            <a:ext cx="209232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M.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Gómez.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04546" rIns="0" bIns="0" rtlCol="0">
            <a:spAutoFit/>
          </a:bodyPr>
          <a:lstStyle/>
          <a:p>
            <a:pPr marL="152400">
              <a:lnSpc>
                <a:spcPts val="1410"/>
              </a:lnSpc>
            </a:pPr>
            <a:fld id="{81D60167-4931-47E6-BA6A-407CBD079E47}" type="slidenum">
              <a:rPr spc="-25" dirty="0"/>
              <a:t>215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2AAAB33B-21C3-FB47-D2C8-6A80493AC251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6EA2825C-9785-5F68-C56D-717050AA97D4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C5137A83-51ED-1B18-BB47-BACD7F275F31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1733C228-6410-A0FB-32AC-122DD16B7FBA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CB91B53E-ADFB-811C-A2EF-055245D8BEB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8DECDF20-CAEB-7459-D3C3-FF3328DD4F9F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998AF5EF-FB00-23BA-91AB-265E06165BB6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A7B67D33-3FE7-5E5D-59D6-D27BE49C1D64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8AF79655-DA75-5102-052A-5F8112590A40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327456" y="1068451"/>
            <a:ext cx="5544185" cy="8464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58465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Cuadro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1. 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Triángulo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Pedagógico-</a:t>
            </a:r>
            <a:r>
              <a:rPr sz="1200" b="1" dirty="0">
                <a:latin typeface="Times New Roman"/>
                <a:cs typeface="Times New Roman"/>
              </a:rPr>
              <a:t>Houssaye,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citado por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Saint-</a:t>
            </a:r>
            <a:r>
              <a:rPr sz="1200" b="1" dirty="0">
                <a:latin typeface="Times New Roman"/>
                <a:cs typeface="Times New Roman"/>
              </a:rPr>
              <a:t>Onge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(2014).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1062253" y="149034"/>
            <a:ext cx="5324475" cy="3353435"/>
            <a:chOff x="1062253" y="149034"/>
            <a:chExt cx="5324475" cy="3353435"/>
          </a:xfrm>
        </p:grpSpPr>
        <p:pic>
          <p:nvPicPr>
            <p:cNvPr id="18" name="object 18">
              <a:hlinkClick r:id="rId13"/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062253" y="2051811"/>
              <a:ext cx="3456432" cy="1450467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581144" y="149034"/>
              <a:ext cx="1805304" cy="893889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274726" y="3554729"/>
            <a:ext cx="6364605" cy="3962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fh.mdp.edu.ar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›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revistas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›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index.php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›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r_educ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›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article ›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download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(Consultada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 </a:t>
            </a:r>
            <a:r>
              <a:rPr sz="1200" spc="-10" dirty="0">
                <a:latin typeface="Times New Roman"/>
                <a:cs typeface="Times New Roman"/>
              </a:rPr>
              <a:t>2020)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15"/>
              </a:spcBef>
            </a:pPr>
            <a:endParaRPr sz="1200">
              <a:latin typeface="Times New Roman"/>
              <a:cs typeface="Times New Roman"/>
            </a:endParaRPr>
          </a:p>
          <a:p>
            <a:pPr marL="39306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mencionado,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invita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recordar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docente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privilegiada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escolar,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cierto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establecido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contacto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desconoce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potencialidades,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éste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apropiado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y/o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limitado.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obstante,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infante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capaz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mantener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descubrir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nociones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(sin </a:t>
            </a:r>
            <a:r>
              <a:rPr sz="1200" dirty="0">
                <a:latin typeface="Times New Roman"/>
                <a:cs typeface="Times New Roman"/>
              </a:rPr>
              <a:t>usar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matemático),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abajo,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detrás,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debajo,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arriba, </a:t>
            </a:r>
            <a:r>
              <a:rPr sz="1200" dirty="0">
                <a:latin typeface="Times New Roman"/>
                <a:cs typeface="Times New Roman"/>
              </a:rPr>
              <a:t>derecha,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izquierda,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redondo,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cuadrado,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lleno,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vacio,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mucho,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poco,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-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éstos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vocablos </a:t>
            </a:r>
            <a:r>
              <a:rPr sz="1200" dirty="0">
                <a:latin typeface="Times New Roman"/>
                <a:cs typeface="Times New Roman"/>
              </a:rPr>
              <a:t>matemáticos-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colocarlos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estimulan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lógico-matemático.</a:t>
            </a:r>
            <a:endParaRPr sz="1200">
              <a:latin typeface="Times New Roman"/>
              <a:cs typeface="Times New Roman"/>
            </a:endParaRPr>
          </a:p>
          <a:p>
            <a:pPr marL="39306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Arteaga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Macías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(Ob.cit)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haden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percepción,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tenga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nociones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dependen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recibido,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tuvo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memorístico,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algorítmico,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niño/a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aprendió </a:t>
            </a:r>
            <a:r>
              <a:rPr sz="1200" dirty="0">
                <a:latin typeface="Times New Roman"/>
                <a:cs typeface="Times New Roman"/>
              </a:rPr>
              <a:t>únicamente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explicó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contrario,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tuvo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requirió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creativo,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descubrimiento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conllevó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autónoma.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cualquier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dependen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principios </a:t>
            </a:r>
            <a:r>
              <a:rPr sz="1200" dirty="0">
                <a:latin typeface="Times New Roman"/>
                <a:cs typeface="Times New Roman"/>
              </a:rPr>
              <a:t>que 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utilicen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realizar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 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ellos, </a:t>
            </a:r>
            <a:r>
              <a:rPr sz="1200" dirty="0">
                <a:latin typeface="Times New Roman"/>
                <a:cs typeface="Times New Roman"/>
              </a:rPr>
              <a:t>podremos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comportamientos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escolares,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redirigir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intervenciones 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decisiones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tomadas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escolares.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301622" y="8256658"/>
            <a:ext cx="4324350" cy="37719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055370" marR="5080" indent="-1042669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Matemáticas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Infantil.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Caso: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Inicial </a:t>
            </a:r>
            <a:r>
              <a:rPr sz="1200" b="1" spc="-50" dirty="0">
                <a:latin typeface="Times New Roman"/>
                <a:cs typeface="Times New Roman"/>
              </a:rPr>
              <a:t>y </a:t>
            </a:r>
            <a:r>
              <a:rPr sz="1200" b="1" dirty="0">
                <a:latin typeface="Times New Roman"/>
                <a:cs typeface="Times New Roman"/>
              </a:rPr>
              <a:t>1er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Grado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Primaria.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556764" y="8773904"/>
            <a:ext cx="209232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M.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Gómez.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04546" rIns="0" bIns="0" rtlCol="0">
            <a:spAutoFit/>
          </a:bodyPr>
          <a:lstStyle/>
          <a:p>
            <a:pPr marL="152400">
              <a:lnSpc>
                <a:spcPts val="1410"/>
              </a:lnSpc>
            </a:pPr>
            <a:fld id="{81D60167-4931-47E6-BA6A-407CBD079E47}" type="slidenum">
              <a:rPr spc="-25" dirty="0"/>
              <a:t>216</a:t>
            </a:fld>
            <a:endParaRPr spc="-25" dirty="0"/>
          </a:p>
        </p:txBody>
      </p:sp>
      <p:grpSp>
        <p:nvGrpSpPr>
          <p:cNvPr id="24" name="Grupo 23">
            <a:extLst>
              <a:ext uri="{FF2B5EF4-FFF2-40B4-BE49-F238E27FC236}">
                <a16:creationId xmlns:a16="http://schemas.microsoft.com/office/drawing/2014/main" id="{766F24F3-C7CD-000D-1FAD-3DEA1CC8FD5C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5" name="object 12">
              <a:extLst>
                <a:ext uri="{FF2B5EF4-FFF2-40B4-BE49-F238E27FC236}">
                  <a16:creationId xmlns:a16="http://schemas.microsoft.com/office/drawing/2014/main" id="{EA3B5C4D-D027-AC7D-3BB0-95F244F78968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9" name="object 13">
                <a:extLst>
                  <a:ext uri="{FF2B5EF4-FFF2-40B4-BE49-F238E27FC236}">
                    <a16:creationId xmlns:a16="http://schemas.microsoft.com/office/drawing/2014/main" id="{50753115-9B45-6538-80A4-C1F482B62F41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0" name="object 14">
                <a:extLst>
                  <a:ext uri="{FF2B5EF4-FFF2-40B4-BE49-F238E27FC236}">
                    <a16:creationId xmlns:a16="http://schemas.microsoft.com/office/drawing/2014/main" id="{F52C394F-049C-93C5-3EA6-A3BD432A037C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1" name="object 15">
                <a:extLst>
                  <a:ext uri="{FF2B5EF4-FFF2-40B4-BE49-F238E27FC236}">
                    <a16:creationId xmlns:a16="http://schemas.microsoft.com/office/drawing/2014/main" id="{75642C00-01D9-E764-CC1C-42865DF24FC7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2" name="object 16">
                <a:extLst>
                  <a:ext uri="{FF2B5EF4-FFF2-40B4-BE49-F238E27FC236}">
                    <a16:creationId xmlns:a16="http://schemas.microsoft.com/office/drawing/2014/main" id="{6B01D5DD-0E7C-8C61-6F8E-D0CC49D40B8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6" name="object 16">
              <a:extLst>
                <a:ext uri="{FF2B5EF4-FFF2-40B4-BE49-F238E27FC236}">
                  <a16:creationId xmlns:a16="http://schemas.microsoft.com/office/drawing/2014/main" id="{1B7092EF-F4A4-FC50-9FB5-27E256B604B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7" name="object 25">
              <a:extLst>
                <a:ext uri="{FF2B5EF4-FFF2-40B4-BE49-F238E27FC236}">
                  <a16:creationId xmlns:a16="http://schemas.microsoft.com/office/drawing/2014/main" id="{05AB02CF-184D-94A4-910B-D0655F2A05A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8" name="object 31">
              <a:extLst>
                <a:ext uri="{FF2B5EF4-FFF2-40B4-BE49-F238E27FC236}">
                  <a16:creationId xmlns:a16="http://schemas.microsoft.com/office/drawing/2014/main" id="{F532D494-8E1D-D306-267C-0979A343F12F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327456" y="1068451"/>
            <a:ext cx="6274435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58465" marR="73469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12700" algn="just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Conceptos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lógico-</a:t>
            </a:r>
            <a:r>
              <a:rPr sz="1200" b="1" i="1" dirty="0">
                <a:latin typeface="Times New Roman"/>
                <a:cs typeface="Times New Roman"/>
              </a:rPr>
              <a:t>matemáticos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Constructivismo</a:t>
            </a:r>
            <a:r>
              <a:rPr sz="1200" b="1" i="1" spc="-4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Significativo.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propone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maestro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vaya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construyendo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lógico- </a:t>
            </a:r>
            <a:r>
              <a:rPr sz="1200" dirty="0">
                <a:latin typeface="Times New Roman"/>
                <a:cs typeface="Times New Roman"/>
              </a:rPr>
              <a:t>matemáticos,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cumplirán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verdadera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consciente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intencionalidad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precisamente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significatividad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intencionalidad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objetivo,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Piaget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autonomía.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Estamos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entonces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planteamiento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constructivista,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escolar,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constructor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produciendo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disposiciones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internas,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spc="-10" dirty="0">
                <a:latin typeface="Times New Roman"/>
                <a:cs typeface="Times New Roman"/>
              </a:rPr>
              <a:t>conocimiento.</a:t>
            </a: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procedimientos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clasificación,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“desarrollo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intelectual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pensamiento lógico-</a:t>
            </a:r>
            <a:r>
              <a:rPr sz="1200" dirty="0">
                <a:latin typeface="Times New Roman"/>
                <a:cs typeface="Times New Roman"/>
              </a:rPr>
              <a:t>matemático.”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10" dirty="0">
                <a:latin typeface="Times New Roman"/>
                <a:cs typeface="Times New Roman"/>
              </a:rPr>
              <a:t> manera…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-La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conservación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refiere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permanece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disposición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dé.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correlaciona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conservación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magnitudes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físicas.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-La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correspondencia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verificar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cantidad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elementos.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interviene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cardinal,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conjunto.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-La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seriación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ordenar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basándose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establecimiento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comparación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intervención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distinguir </a:t>
            </a:r>
            <a:r>
              <a:rPr sz="1200" dirty="0">
                <a:latin typeface="Times New Roman"/>
                <a:cs typeface="Times New Roman"/>
              </a:rPr>
              <a:t>cada elemento 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 precede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sigue.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ordinal: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primero,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segundo,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tercero.</a:t>
            </a: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camino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 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podemos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pasos: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1.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aislados,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incapaz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introducir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nuevo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dificultad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intercalar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construida.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3.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Construye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comparaciones </a:t>
            </a:r>
            <a:r>
              <a:rPr sz="1200" dirty="0">
                <a:latin typeface="Times New Roman"/>
                <a:cs typeface="Times New Roman"/>
              </a:rPr>
              <a:t>sucesivas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capaz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descubriendo </a:t>
            </a:r>
            <a:r>
              <a:rPr sz="1200" dirty="0">
                <a:latin typeface="Times New Roman"/>
                <a:cs typeface="Times New Roman"/>
              </a:rPr>
              <a:t>secuencias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temporales: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noche,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después.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avanzando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ayer,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mañana.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elementos </a:t>
            </a:r>
            <a:r>
              <a:rPr sz="1200" dirty="0">
                <a:latin typeface="Times New Roman"/>
                <a:cs typeface="Times New Roman"/>
              </a:rPr>
              <a:t>conceptuales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tamaño,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longitud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constituyendo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cómo </a:t>
            </a:r>
            <a:r>
              <a:rPr sz="1200" dirty="0">
                <a:latin typeface="Times New Roman"/>
                <a:cs typeface="Times New Roman"/>
              </a:rPr>
              <a:t>medimos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niños.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01622" y="8256658"/>
            <a:ext cx="4324350" cy="37719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055370" marR="5080" indent="-1042669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Matemáticas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Infantil.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Caso: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Inicial </a:t>
            </a:r>
            <a:r>
              <a:rPr sz="1200" b="1" spc="-50" dirty="0">
                <a:latin typeface="Times New Roman"/>
                <a:cs typeface="Times New Roman"/>
              </a:rPr>
              <a:t>y </a:t>
            </a:r>
            <a:r>
              <a:rPr sz="1200" b="1" dirty="0">
                <a:latin typeface="Times New Roman"/>
                <a:cs typeface="Times New Roman"/>
              </a:rPr>
              <a:t>1er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Grado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Primaria.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556764" y="8773904"/>
            <a:ext cx="209232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M.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Gómez.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04546" rIns="0" bIns="0" rtlCol="0">
            <a:spAutoFit/>
          </a:bodyPr>
          <a:lstStyle/>
          <a:p>
            <a:pPr marL="152400">
              <a:lnSpc>
                <a:spcPts val="1410"/>
              </a:lnSpc>
            </a:pPr>
            <a:fld id="{81D60167-4931-47E6-BA6A-407CBD079E47}" type="slidenum">
              <a:rPr spc="-25" dirty="0"/>
              <a:t>217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01591846-9B4A-3B81-54B4-9E309F8840BC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88AE0F00-C9C8-EA2F-67AF-1D36F1EAA73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FB9E54FE-E2FF-2207-0D29-C9FAF15CA80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2B728D6D-42FC-B458-E17E-BA988434C1F6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03B9ABC8-039D-A1C0-FB27-EA11178047BD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0E74F53F-FDED-61BF-B5EB-A1A27850FF5E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2562F539-DA42-1C7A-3B3B-2ABBFB1C93CD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C9C6CE8F-933F-D89D-47B6-A4FB820C083D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8BF2A3DF-A480-E035-167A-4CF8069BBAE7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46190" cy="67525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0104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debemos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aprovechar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máximo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curiosidad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descubrir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medida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algunos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distancias,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promover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spc="-10" dirty="0">
                <a:latin typeface="Times New Roman"/>
                <a:cs typeface="Times New Roman"/>
              </a:rPr>
              <a:t>indagación.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MÉTODO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articulo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investigativo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descriptivo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exploración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Documental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Autónoma </a:t>
            </a:r>
            <a:r>
              <a:rPr sz="1200" dirty="0">
                <a:latin typeface="Times New Roman"/>
                <a:cs typeface="Times New Roman"/>
              </a:rPr>
              <a:t>Martínez,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(2019),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sistemático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selección,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lectura, </a:t>
            </a:r>
            <a:r>
              <a:rPr sz="1200" dirty="0">
                <a:latin typeface="Times New Roman"/>
                <a:cs typeface="Times New Roman"/>
              </a:rPr>
              <a:t>registro,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organización,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descripción,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extraídos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fuentes </a:t>
            </a:r>
            <a:r>
              <a:rPr sz="1200" dirty="0">
                <a:latin typeface="Times New Roman"/>
                <a:cs typeface="Times New Roman"/>
              </a:rPr>
              <a:t>documentales,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obtener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resolución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utilizó como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 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 del fin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propuestos,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infinidad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alternativas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ofrece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documentación.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obtenida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aplicados </a:t>
            </a:r>
            <a:r>
              <a:rPr sz="1200" dirty="0">
                <a:latin typeface="Times New Roman"/>
                <a:cs typeface="Times New Roman"/>
              </a:rPr>
              <a:t>(resúmenes,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ficheros,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decodificación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posturas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Universitario,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otros),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presentarla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coherente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reflexiones,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explicaciones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disertación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surgiendo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significativo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infantil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1er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Primaria.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Enfocada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transformadoras”.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sumado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investigadores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específica.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disertación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conjunto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acumulados,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tiempos,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presentados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más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utilización.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aplicó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reglas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procedimientos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intelectuales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método </a:t>
            </a:r>
            <a:r>
              <a:rPr sz="1200" dirty="0">
                <a:latin typeface="Times New Roman"/>
                <a:cs typeface="Times New Roman"/>
              </a:rPr>
              <a:t>científico.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mencionar,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utilizó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reflexivo,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lógico, </a:t>
            </a:r>
            <a:r>
              <a:rPr sz="1200" dirty="0">
                <a:latin typeface="Times New Roman"/>
                <a:cs typeface="Times New Roman"/>
              </a:rPr>
              <a:t>análisis,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síntesis,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permitió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creadora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cuestionamiento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investigación.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participó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etapas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científica: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1.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Planificación: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trabajo;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2.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Ejecución: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Localización, </a:t>
            </a:r>
            <a:r>
              <a:rPr sz="1200" dirty="0">
                <a:latin typeface="Times New Roman"/>
                <a:cs typeface="Times New Roman"/>
              </a:rPr>
              <a:t>selección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registro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comprobación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razonamiento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deductivo;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3.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Comunicación: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Elaboración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documento,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escrito.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mencionar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recogidos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seleccionadas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antecedente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exacto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 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deducir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consecuencias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legítimas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reseñadas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bibliográficas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intercambio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dialógico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autores.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Dando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obtenido,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después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someter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descrito, 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 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01622" y="8256658"/>
            <a:ext cx="4324350" cy="37719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055370" marR="5080" indent="-1042669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Matemáticas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Infantil.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Caso: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Inicial </a:t>
            </a:r>
            <a:r>
              <a:rPr sz="1200" b="1" spc="-50" dirty="0">
                <a:latin typeface="Times New Roman"/>
                <a:cs typeface="Times New Roman"/>
              </a:rPr>
              <a:t>y </a:t>
            </a:r>
            <a:r>
              <a:rPr sz="1200" b="1" dirty="0">
                <a:latin typeface="Times New Roman"/>
                <a:cs typeface="Times New Roman"/>
              </a:rPr>
              <a:t>1er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Grado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Primaria.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556764" y="8773904"/>
            <a:ext cx="209232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M.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Gómez.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04546" rIns="0" bIns="0" rtlCol="0">
            <a:spAutoFit/>
          </a:bodyPr>
          <a:lstStyle/>
          <a:p>
            <a:pPr marL="152400">
              <a:lnSpc>
                <a:spcPts val="1410"/>
              </a:lnSpc>
            </a:pPr>
            <a:fld id="{81D60167-4931-47E6-BA6A-407CBD079E47}" type="slidenum">
              <a:rPr spc="-25" dirty="0"/>
              <a:t>218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4573A7F0-DDE6-6B0E-D264-32B80B1BC132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AEF45034-0942-A087-5FA0-9508109E326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F7690150-CA0D-87E3-753D-03E1BD825486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1CFC0557-8356-BBFF-C0BA-42BD76065543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A885F2AF-4E19-4B09-375E-AAFB27883488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CECBD5FD-F72C-706E-443F-1D8781C47FF4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8F2EA6C1-23FA-94C8-5980-E58BF7D598EE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3DD0EDD2-97F7-3529-4E24-537870355AC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E7E582D6-9C37-05FE-84FA-29BF4427D52D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438658"/>
            <a:ext cx="6669405" cy="6695440"/>
            <a:chOff x="94485" y="1438658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438658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467078"/>
              <a:ext cx="6572250" cy="6598919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467078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19"/>
                  </a:moveTo>
                  <a:lnTo>
                    <a:pt x="6572250" y="6598919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19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95237" y="8196288"/>
            <a:ext cx="6527165" cy="833755"/>
            <a:chOff x="195237" y="8196288"/>
            <a:chExt cx="652716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04216" y="8651748"/>
              <a:ext cx="6518148" cy="158496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293014" y="1068451"/>
            <a:ext cx="6274435" cy="66414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0104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creativa,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recepción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materialización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mensaje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corporal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físico,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artículo.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RESULTADOS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finaliza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artículo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reflexiones: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lógico- </a:t>
            </a:r>
            <a:r>
              <a:rPr sz="1200" dirty="0">
                <a:latin typeface="Times New Roman"/>
                <a:cs typeface="Times New Roman"/>
              </a:rPr>
              <a:t>matemático,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quiere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aprender.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planteado,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matemáticas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niños/as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descubrieran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conocimiento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rodea.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consistió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intervención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didáctica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(Artística,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Rondas,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Juegos,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otras),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 </a:t>
            </a:r>
            <a:r>
              <a:rPr sz="1200" dirty="0">
                <a:latin typeface="Times New Roman"/>
                <a:cs typeface="Times New Roman"/>
              </a:rPr>
              <a:t>constructivo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afianzar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quanon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atender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haciendo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exploración, </a:t>
            </a:r>
            <a:r>
              <a:rPr sz="1200" dirty="0">
                <a:latin typeface="Times New Roman"/>
                <a:cs typeface="Times New Roman"/>
              </a:rPr>
              <a:t>descubrimiento,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prácticas.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Paralelamente,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encauzar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divertida,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significativa,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insertarlas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 propone de 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Guía 12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aprender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matemáticas </a:t>
            </a:r>
            <a:r>
              <a:rPr sz="1200" dirty="0">
                <a:latin typeface="Times New Roman"/>
                <a:cs typeface="Times New Roman"/>
              </a:rPr>
              <a:t>jugando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material cotidiano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(2018)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estrategias:</a:t>
            </a:r>
            <a:endParaRPr sz="1200">
              <a:latin typeface="Times New Roman"/>
              <a:cs typeface="Times New Roman"/>
            </a:endParaRPr>
          </a:p>
          <a:p>
            <a:pPr marL="191135" marR="5715" indent="-179070" algn="just">
              <a:lnSpc>
                <a:spcPct val="100000"/>
              </a:lnSpc>
              <a:buAutoNum type="arabicParenR"/>
              <a:tabLst>
                <a:tab pos="375285" algn="l"/>
              </a:tabLst>
            </a:pPr>
            <a:r>
              <a:rPr sz="1200" dirty="0">
                <a:latin typeface="Times New Roman"/>
                <a:cs typeface="Times New Roman"/>
              </a:rPr>
              <a:t>Clasificar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cotidianos.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¡Aprovechar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cotidianidad!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muchas 	</a:t>
            </a:r>
            <a:r>
              <a:rPr sz="1200" dirty="0">
                <a:latin typeface="Times New Roman"/>
                <a:cs typeface="Times New Roman"/>
              </a:rPr>
              <a:t>oportunidades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practicar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hacerles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partícipes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	</a:t>
            </a:r>
            <a:r>
              <a:rPr sz="1200" spc="-10" dirty="0">
                <a:latin typeface="Times New Roman"/>
                <a:cs typeface="Times New Roman"/>
              </a:rPr>
              <a:t>representantes.</a:t>
            </a:r>
            <a:endParaRPr sz="1200">
              <a:latin typeface="Times New Roman"/>
              <a:cs typeface="Times New Roman"/>
            </a:endParaRPr>
          </a:p>
          <a:p>
            <a:pPr marL="177165" marR="5080" indent="-165100" algn="just">
              <a:lnSpc>
                <a:spcPct val="100000"/>
              </a:lnSpc>
              <a:buAutoNum type="arabicParenR"/>
              <a:tabLst>
                <a:tab pos="375285" algn="l"/>
              </a:tabLst>
            </a:pPr>
            <a:r>
              <a:rPr sz="1200" dirty="0">
                <a:latin typeface="Times New Roman"/>
                <a:cs typeface="Times New Roman"/>
              </a:rPr>
              <a:t>Emparejar: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juego sensorial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texturas.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juego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emparejar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buscar parejas 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	</a:t>
            </a:r>
            <a:r>
              <a:rPr sz="1200" dirty="0">
                <a:latin typeface="Times New Roman"/>
                <a:cs typeface="Times New Roman"/>
              </a:rPr>
              <a:t>fijarse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común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piezas,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discriminando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resto,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aquí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	</a:t>
            </a:r>
            <a:r>
              <a:rPr sz="1200" dirty="0">
                <a:latin typeface="Times New Roman"/>
                <a:cs typeface="Times New Roman"/>
              </a:rPr>
              <a:t>insertan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cuerpos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geométricas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diferencien.</a:t>
            </a:r>
            <a:endParaRPr sz="1200">
              <a:latin typeface="Times New Roman"/>
              <a:cs typeface="Times New Roman"/>
            </a:endParaRPr>
          </a:p>
          <a:p>
            <a:pPr marL="191135" marR="6985" indent="-179070" algn="just">
              <a:lnSpc>
                <a:spcPct val="100000"/>
              </a:lnSpc>
              <a:buAutoNum type="arabicParenR"/>
              <a:tabLst>
                <a:tab pos="375285" algn="l"/>
              </a:tabLst>
            </a:pPr>
            <a:r>
              <a:rPr sz="1200" dirty="0">
                <a:latin typeface="Times New Roman"/>
                <a:cs typeface="Times New Roman"/>
              </a:rPr>
              <a:t>Ordenar: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menor.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naturaleza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montones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	</a:t>
            </a:r>
            <a:r>
              <a:rPr sz="1200" dirty="0">
                <a:latin typeface="Times New Roman"/>
                <a:cs typeface="Times New Roman"/>
              </a:rPr>
              <a:t>comparativa.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medidas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piedras,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metras,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palitos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colores… 	</a:t>
            </a:r>
            <a:r>
              <a:rPr sz="1200" dirty="0">
                <a:latin typeface="Times New Roman"/>
                <a:cs typeface="Times New Roman"/>
              </a:rPr>
              <a:t>permiten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compararlas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bloques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medidas; 	</a:t>
            </a:r>
            <a:r>
              <a:rPr sz="1200" dirty="0">
                <a:latin typeface="Times New Roman"/>
                <a:cs typeface="Times New Roman"/>
              </a:rPr>
              <a:t>comparando,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buscando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co-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piezas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ordenándolas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tamaño.</a:t>
            </a:r>
            <a:endParaRPr sz="1200">
              <a:latin typeface="Times New Roman"/>
              <a:cs typeface="Times New Roman"/>
            </a:endParaRPr>
          </a:p>
          <a:p>
            <a:pPr marL="183515" marR="6350" indent="-171450" algn="just">
              <a:lnSpc>
                <a:spcPct val="100000"/>
              </a:lnSpc>
              <a:spcBef>
                <a:spcPts val="5"/>
              </a:spcBef>
              <a:buAutoNum type="arabicParenR"/>
              <a:tabLst>
                <a:tab pos="375285" algn="l"/>
              </a:tabLst>
            </a:pPr>
            <a:r>
              <a:rPr sz="1200" dirty="0">
                <a:latin typeface="Times New Roman"/>
                <a:cs typeface="Times New Roman"/>
              </a:rPr>
              <a:t>Seriaciones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sonoras.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entender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series.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	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elementos.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recurre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geométricas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simples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sonido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	</a:t>
            </a:r>
            <a:r>
              <a:rPr sz="1200" dirty="0">
                <a:latin typeface="Times New Roman"/>
                <a:cs typeface="Times New Roman"/>
              </a:rPr>
              <a:t>animales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hacerlo más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divertido.</a:t>
            </a:r>
            <a:endParaRPr sz="1200">
              <a:latin typeface="Times New Roman"/>
              <a:cs typeface="Times New Roman"/>
            </a:endParaRPr>
          </a:p>
          <a:p>
            <a:pPr marL="194310" marR="7620" indent="-182245" algn="just">
              <a:lnSpc>
                <a:spcPct val="100000"/>
              </a:lnSpc>
              <a:buAutoNum type="arabicParenR"/>
              <a:tabLst>
                <a:tab pos="375285" algn="l"/>
              </a:tabLst>
            </a:pPr>
            <a:r>
              <a:rPr sz="1200" dirty="0">
                <a:latin typeface="Times New Roman"/>
                <a:cs typeface="Times New Roman"/>
              </a:rPr>
              <a:t>Sumas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restas: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operaciones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jugando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tesoro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hundido.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juego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éxito.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tan 	</a:t>
            </a:r>
            <a:r>
              <a:rPr sz="1200" dirty="0">
                <a:latin typeface="Times New Roman"/>
                <a:cs typeface="Times New Roman"/>
              </a:rPr>
              <a:t>sencillo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jugar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imaginación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piedras,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monedas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ir 	</a:t>
            </a:r>
            <a:r>
              <a:rPr sz="1200" dirty="0">
                <a:latin typeface="Times New Roman"/>
                <a:cs typeface="Times New Roman"/>
              </a:rPr>
              <a:t>sumando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restando,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similar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 anterior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planteado.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21" name="object 21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2" name="object 22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1301622" y="8256658"/>
            <a:ext cx="4324350" cy="37719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055370" marR="5080" indent="-1042669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Matemáticas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Infantil.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Caso: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Inicial </a:t>
            </a:r>
            <a:r>
              <a:rPr sz="1200" b="1" spc="-50" dirty="0">
                <a:latin typeface="Times New Roman"/>
                <a:cs typeface="Times New Roman"/>
              </a:rPr>
              <a:t>y </a:t>
            </a:r>
            <a:r>
              <a:rPr sz="1200" b="1" dirty="0">
                <a:latin typeface="Times New Roman"/>
                <a:cs typeface="Times New Roman"/>
              </a:rPr>
              <a:t>1er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Grado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Primaria.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556764" y="8773904"/>
            <a:ext cx="209232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M.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Gómez.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04546" rIns="0" bIns="0" rtlCol="0">
            <a:spAutoFit/>
          </a:bodyPr>
          <a:lstStyle/>
          <a:p>
            <a:pPr marL="152400">
              <a:lnSpc>
                <a:spcPts val="1410"/>
              </a:lnSpc>
            </a:pPr>
            <a:fld id="{81D60167-4931-47E6-BA6A-407CBD079E47}" type="slidenum">
              <a:rPr spc="-25" dirty="0"/>
              <a:t>219</a:t>
            </a:fld>
            <a:endParaRPr spc="-25" dirty="0"/>
          </a:p>
        </p:txBody>
      </p:sp>
      <p:grpSp>
        <p:nvGrpSpPr>
          <p:cNvPr id="27" name="Grupo 26">
            <a:extLst>
              <a:ext uri="{FF2B5EF4-FFF2-40B4-BE49-F238E27FC236}">
                <a16:creationId xmlns:a16="http://schemas.microsoft.com/office/drawing/2014/main" id="{FC61467D-0322-A469-AEB4-E03AA7F2E88B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8" name="object 12">
              <a:extLst>
                <a:ext uri="{FF2B5EF4-FFF2-40B4-BE49-F238E27FC236}">
                  <a16:creationId xmlns:a16="http://schemas.microsoft.com/office/drawing/2014/main" id="{26D0F1D2-A626-AD8B-3E4A-DDEDD854178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2" name="object 13">
                <a:extLst>
                  <a:ext uri="{FF2B5EF4-FFF2-40B4-BE49-F238E27FC236}">
                    <a16:creationId xmlns:a16="http://schemas.microsoft.com/office/drawing/2014/main" id="{DB9EEFC9-8EE0-3A1D-4E37-0A1C9B355849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3" name="object 14">
                <a:extLst>
                  <a:ext uri="{FF2B5EF4-FFF2-40B4-BE49-F238E27FC236}">
                    <a16:creationId xmlns:a16="http://schemas.microsoft.com/office/drawing/2014/main" id="{B37FBB38-9C89-9893-8319-454CEC6F727C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4" name="object 15">
                <a:extLst>
                  <a:ext uri="{FF2B5EF4-FFF2-40B4-BE49-F238E27FC236}">
                    <a16:creationId xmlns:a16="http://schemas.microsoft.com/office/drawing/2014/main" id="{C691B267-47F7-8891-E022-40376896A08D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5" name="object 16">
                <a:extLst>
                  <a:ext uri="{FF2B5EF4-FFF2-40B4-BE49-F238E27FC236}">
                    <a16:creationId xmlns:a16="http://schemas.microsoft.com/office/drawing/2014/main" id="{2427AE3E-3DE7-0C3E-8AE6-760CF96C773A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9" name="object 16">
              <a:extLst>
                <a:ext uri="{FF2B5EF4-FFF2-40B4-BE49-F238E27FC236}">
                  <a16:creationId xmlns:a16="http://schemas.microsoft.com/office/drawing/2014/main" id="{ECCC31F1-2FCD-9827-D1C1-0056646D98C1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0" name="object 25">
              <a:extLst>
                <a:ext uri="{FF2B5EF4-FFF2-40B4-BE49-F238E27FC236}">
                  <a16:creationId xmlns:a16="http://schemas.microsoft.com/office/drawing/2014/main" id="{1093D419-B8D6-48C5-54FB-2286A692E75C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1" name="object 31">
              <a:extLst>
                <a:ext uri="{FF2B5EF4-FFF2-40B4-BE49-F238E27FC236}">
                  <a16:creationId xmlns:a16="http://schemas.microsoft.com/office/drawing/2014/main" id="{4017DC94-F675-F855-5EFA-DBBBE7F4E7FF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188205"/>
            <a:ext cx="6647815" cy="5736590"/>
            <a:chOff x="105155" y="3188205"/>
            <a:chExt cx="6647815" cy="573659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188205"/>
              <a:ext cx="6647687" cy="573634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206483"/>
              <a:ext cx="6572250" cy="5660517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206483"/>
              <a:ext cx="6572250" cy="5661025"/>
            </a:xfrm>
            <a:custGeom>
              <a:avLst/>
              <a:gdLst/>
              <a:ahLst/>
              <a:cxnLst/>
              <a:rect l="l" t="t" r="r" b="b"/>
              <a:pathLst>
                <a:path w="6572250" h="5661025">
                  <a:moveTo>
                    <a:pt x="0" y="5660517"/>
                  </a:moveTo>
                  <a:lnTo>
                    <a:pt x="6572250" y="5660517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660517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grpSp>
        <p:nvGrpSpPr>
          <p:cNvPr id="24" name="object 24"/>
          <p:cNvGrpSpPr/>
          <p:nvPr/>
        </p:nvGrpSpPr>
        <p:grpSpPr>
          <a:xfrm>
            <a:off x="333629" y="1522069"/>
            <a:ext cx="6203315" cy="1709776"/>
            <a:chOff x="333629" y="1522069"/>
            <a:chExt cx="6203315" cy="1709776"/>
          </a:xfrm>
        </p:grpSpPr>
        <p:sp>
          <p:nvSpPr>
            <p:cNvPr id="26" name="object 26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0" y="646328"/>
                  </a:moveTo>
                  <a:lnTo>
                    <a:pt x="6202934" y="646328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46328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2123770"/>
              <a:ext cx="6203315" cy="1108075"/>
            </a:xfrm>
            <a:custGeom>
              <a:avLst/>
              <a:gdLst/>
              <a:ahLst/>
              <a:cxnLst/>
              <a:rect l="l" t="t" r="r" b="b"/>
              <a:pathLst>
                <a:path w="6203315" h="1108075">
                  <a:moveTo>
                    <a:pt x="6202934" y="0"/>
                  </a:moveTo>
                  <a:lnTo>
                    <a:pt x="0" y="0"/>
                  </a:lnTo>
                  <a:lnTo>
                    <a:pt x="0" y="1107998"/>
                  </a:lnTo>
                  <a:lnTo>
                    <a:pt x="6202934" y="110799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770"/>
              <a:ext cx="6203315" cy="1108075"/>
            </a:xfrm>
            <a:custGeom>
              <a:avLst/>
              <a:gdLst/>
              <a:ahLst/>
              <a:cxnLst/>
              <a:rect l="l" t="t" r="r" b="b"/>
              <a:pathLst>
                <a:path w="6203315" h="1108075">
                  <a:moveTo>
                    <a:pt x="0" y="1107998"/>
                  </a:moveTo>
                  <a:lnTo>
                    <a:pt x="6202934" y="1107998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1107998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230835" y="1550923"/>
            <a:ext cx="6323965" cy="66136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5725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Lisbening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Álvarez</a:t>
            </a:r>
            <a:endParaRPr sz="1200" dirty="0">
              <a:latin typeface="Times New Roman"/>
              <a:cs typeface="Times New Roman"/>
            </a:endParaRPr>
          </a:p>
          <a:p>
            <a:pPr marL="86360" algn="ctr">
              <a:lnSpc>
                <a:spcPts val="1420"/>
              </a:lnSpc>
            </a:pPr>
            <a:r>
              <a:rPr sz="1200" dirty="0">
                <a:latin typeface="Times New Roman"/>
                <a:cs typeface="Times New Roman"/>
              </a:rPr>
              <a:t>Simón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Rodríguez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 University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(UNESR)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Venezuela)</a:t>
            </a:r>
            <a:endParaRPr sz="1200" dirty="0">
              <a:latin typeface="Times New Roman"/>
              <a:cs typeface="Times New Roman"/>
            </a:endParaRPr>
          </a:p>
          <a:p>
            <a:pPr marL="83820" algn="ctr">
              <a:lnSpc>
                <a:spcPts val="1420"/>
              </a:lnSpc>
            </a:pPr>
            <a:r>
              <a:rPr sz="1200" b="1" dirty="0">
                <a:latin typeface="Times New Roman"/>
                <a:cs typeface="Times New Roman"/>
              </a:rPr>
              <a:t>Email: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lisbening80@gmail.com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94310" marR="102235" algn="just">
              <a:lnSpc>
                <a:spcPct val="100000"/>
              </a:lnSpc>
              <a:spcBef>
                <a:spcPts val="455"/>
              </a:spcBef>
            </a:pPr>
            <a:r>
              <a:rPr sz="1100" b="1" dirty="0">
                <a:latin typeface="Times New Roman"/>
                <a:cs typeface="Times New Roman"/>
              </a:rPr>
              <a:t>How</a:t>
            </a:r>
            <a:r>
              <a:rPr sz="1100" b="1" spc="2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2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cite</a:t>
            </a:r>
            <a:r>
              <a:rPr sz="1100" b="1" spc="2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this</a:t>
            </a:r>
            <a:r>
              <a:rPr sz="1100" b="1" spc="2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article:</a:t>
            </a:r>
            <a:r>
              <a:rPr sz="1100" b="1" spc="2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Lisbening</a:t>
            </a:r>
            <a:r>
              <a:rPr sz="1100" b="1" spc="2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C.</a:t>
            </a:r>
            <a:r>
              <a:rPr sz="1100" b="1" spc="2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Torres</a:t>
            </a:r>
            <a:r>
              <a:rPr sz="1100" b="1" spc="2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Álvarez</a:t>
            </a:r>
            <a:r>
              <a:rPr sz="1100" b="1" spc="2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2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“Participation</a:t>
            </a:r>
            <a:r>
              <a:rPr sz="1100" b="1" spc="2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and</a:t>
            </a:r>
            <a:r>
              <a:rPr sz="1100" b="1" spc="2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Perception</a:t>
            </a:r>
            <a:r>
              <a:rPr sz="1100" b="1" spc="26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of </a:t>
            </a:r>
            <a:r>
              <a:rPr sz="1100" b="1" dirty="0">
                <a:latin typeface="Times New Roman"/>
                <a:cs typeface="Times New Roman"/>
              </a:rPr>
              <a:t>Parents</a:t>
            </a:r>
            <a:r>
              <a:rPr sz="1100" b="1" spc="1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and</a:t>
            </a:r>
            <a:r>
              <a:rPr sz="1100" b="1" spc="1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Representatives</a:t>
            </a:r>
            <a:r>
              <a:rPr sz="1100" b="1" spc="1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</a:t>
            </a:r>
            <a:r>
              <a:rPr sz="1100" b="1" spc="1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Educational</a:t>
            </a:r>
            <a:r>
              <a:rPr sz="1100" b="1" spc="19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Activities</a:t>
            </a:r>
            <a:r>
              <a:rPr sz="1100" b="1" spc="1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Thesis</a:t>
            </a:r>
            <a:r>
              <a:rPr sz="1100" b="1" spc="19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1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degree</a:t>
            </a:r>
            <a:r>
              <a:rPr sz="1100" b="1" spc="1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1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qualify</a:t>
            </a:r>
            <a:r>
              <a:rPr sz="1100" b="1" spc="1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for</a:t>
            </a:r>
            <a:r>
              <a:rPr sz="1100" b="1" spc="1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1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title</a:t>
            </a:r>
            <a:r>
              <a:rPr sz="1100" b="1" spc="17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of </a:t>
            </a:r>
            <a:r>
              <a:rPr sz="1100" b="1" dirty="0">
                <a:latin typeface="Times New Roman"/>
                <a:cs typeface="Times New Roman"/>
              </a:rPr>
              <a:t>Doctor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Educational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Sciences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” I (1-</a:t>
            </a:r>
            <a:r>
              <a:rPr sz="1100" b="1" spc="-25" dirty="0">
                <a:latin typeface="Times New Roman"/>
                <a:cs typeface="Times New Roman"/>
              </a:rPr>
              <a:t>16)</a:t>
            </a:r>
            <a:endParaRPr sz="1100" dirty="0">
              <a:latin typeface="Times New Roman"/>
              <a:cs typeface="Times New Roman"/>
            </a:endParaRPr>
          </a:p>
          <a:p>
            <a:pPr marL="263906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September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65112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64350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70"/>
              </a:spcBef>
            </a:pPr>
            <a:endParaRPr sz="1100" dirty="0">
              <a:latin typeface="Times New Roman"/>
              <a:cs typeface="Times New Roman"/>
            </a:endParaRPr>
          </a:p>
          <a:p>
            <a:pPr marL="427355" marR="314960" algn="ctr">
              <a:lnSpc>
                <a:spcPct val="114999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Participation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Perception</a:t>
            </a:r>
            <a:r>
              <a:rPr sz="1200" b="1" spc="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Parents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Representatives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Educational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Activities </a:t>
            </a:r>
            <a:r>
              <a:rPr sz="1200" b="1" dirty="0">
                <a:latin typeface="Times New Roman"/>
                <a:cs typeface="Times New Roman"/>
              </a:rPr>
              <a:t>Thesis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degree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qualify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title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Doctor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Educational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Sciences</a:t>
            </a:r>
            <a:endParaRPr sz="1200" dirty="0">
              <a:latin typeface="Times New Roman"/>
              <a:cs typeface="Times New Roman"/>
            </a:endParaRPr>
          </a:p>
          <a:p>
            <a:pPr marL="2686050">
              <a:lnSpc>
                <a:spcPct val="100000"/>
              </a:lnSpc>
              <a:spcBef>
                <a:spcPts val="1315"/>
              </a:spcBef>
            </a:pPr>
            <a:r>
              <a:rPr sz="1200" b="1" spc="-10" dirty="0">
                <a:latin typeface="Times New Roman"/>
                <a:cs typeface="Times New Roman"/>
              </a:rPr>
              <a:t>ABSTRACT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7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Talking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about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school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parents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broad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topic,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course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transcendent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importance,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because </a:t>
            </a:r>
            <a:r>
              <a:rPr sz="1200" dirty="0">
                <a:latin typeface="Times New Roman"/>
                <a:cs typeface="Times New Roman"/>
              </a:rPr>
              <a:t>quality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conceived,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there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interrelation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between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school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those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directly </a:t>
            </a:r>
            <a:r>
              <a:rPr sz="1200" dirty="0">
                <a:latin typeface="Times New Roman"/>
                <a:cs typeface="Times New Roman"/>
              </a:rPr>
              <a:t>interested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children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receiving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best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say,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parents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themselves.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main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purpose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this paper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 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diagnose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participation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parents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 representatives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activities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their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students.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focused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field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under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descriptive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investigation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modality.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population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consisted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(189)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representatives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06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selected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sections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stratified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sample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taken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random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20%,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equivalent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(38)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representatives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whom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questionnaire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was </a:t>
            </a:r>
            <a:r>
              <a:rPr sz="1200" dirty="0">
                <a:latin typeface="Times New Roman"/>
                <a:cs typeface="Times New Roman"/>
              </a:rPr>
              <a:t>applied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consisting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two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parts: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first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consisting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nine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(09)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questions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related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data, socio-</a:t>
            </a:r>
            <a:r>
              <a:rPr sz="1200" dirty="0">
                <a:latin typeface="Times New Roman"/>
                <a:cs typeface="Times New Roman"/>
              </a:rPr>
              <a:t>economic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academic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level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 the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second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 (15)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questions related to the</a:t>
            </a:r>
            <a:r>
              <a:rPr sz="1200" spc="-10" dirty="0">
                <a:latin typeface="Times New Roman"/>
                <a:cs typeface="Times New Roman"/>
              </a:rPr>
              <a:t> participation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perception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activities,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Ad-</a:t>
            </a:r>
            <a:r>
              <a:rPr sz="1200" dirty="0">
                <a:latin typeface="Times New Roman"/>
                <a:cs typeface="Times New Roman"/>
              </a:rPr>
              <a:t>hoc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scale,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coded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three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criteria.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instrument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subjected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validity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expert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judgment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reliability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through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30" dirty="0">
                <a:latin typeface="Times New Roman"/>
                <a:cs typeface="Times New Roman"/>
              </a:rPr>
              <a:t>Test-</a:t>
            </a:r>
            <a:r>
              <a:rPr sz="1200" dirty="0">
                <a:latin typeface="Times New Roman"/>
                <a:cs typeface="Times New Roman"/>
              </a:rPr>
              <a:t>retest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method, </a:t>
            </a:r>
            <a:r>
              <a:rPr sz="1200" dirty="0">
                <a:latin typeface="Times New Roman"/>
                <a:cs typeface="Times New Roman"/>
              </a:rPr>
              <a:t>obtaining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index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Cronbach's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Alpha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0.98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0.99.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technique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analyze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percentage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relative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frequency.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showed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although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there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communicative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interaction </a:t>
            </a:r>
            <a:r>
              <a:rPr sz="1200" dirty="0">
                <a:latin typeface="Times New Roman"/>
                <a:cs typeface="Times New Roman"/>
              </a:rPr>
              <a:t>between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representatives,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there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little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participation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representatives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activities.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Descriptors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participation,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perception,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activities,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parents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representatives.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715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195" dirty="0">
                <a:latin typeface="Times New Roman"/>
                <a:cs typeface="Times New Roman"/>
              </a:rPr>
              <a:t>  </a:t>
            </a:r>
            <a:r>
              <a:rPr sz="1200" b="1" dirty="0">
                <a:latin typeface="Times New Roman"/>
                <a:cs typeface="Times New Roman"/>
              </a:rPr>
              <a:t>Review:</a:t>
            </a:r>
            <a:r>
              <a:rPr sz="1200" b="1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Lisbening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Caridad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Torres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Alvarez,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undergraduate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professor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Simon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Rodriguez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PhD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</a:t>
            </a:r>
            <a:r>
              <a:rPr sz="1200" spc="-10" dirty="0">
                <a:latin typeface="Times New Roman"/>
                <a:cs typeface="Times New Roman"/>
              </a:rPr>
              <a:t> UPEL.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19875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22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110EB01A-7B22-052D-23A4-70D2121D8D9A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7B05B90A-C239-7388-2641-8FF032FB9093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402B7C25-CC04-47F3-90E7-5620A2A973E4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7CE60576-79B3-8B39-A453-2C014B45CA90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43F02458-0BEE-3E2B-8C52-DA97AA6F7C6B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B2568EA0-DB62-6538-4A8E-08A304DAA89B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AC143673-E997-B014-7930-3BA35F316E6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92517807-5952-6362-2E3A-8C1D512DD69C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E673034F-4AB8-7E57-1DCE-90920F79715C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81750" cy="27285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660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120"/>
              </a:spcBef>
            </a:pPr>
            <a:r>
              <a:rPr sz="1200" b="1" spc="-10" dirty="0">
                <a:latin typeface="Times New Roman"/>
                <a:cs typeface="Times New Roman"/>
              </a:rPr>
              <a:t>DISCUSIÓN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eminentemente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interdisciplinar,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matemáticos,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literarios,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plásticos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musicales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enriquecen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 recíproca, 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flexible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pretensión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servir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susceptible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modificada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adaptada 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específico.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únicamente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puesta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intervención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presentada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este </a:t>
            </a:r>
            <a:r>
              <a:rPr sz="1200" dirty="0">
                <a:latin typeface="Times New Roman"/>
                <a:cs typeface="Times New Roman"/>
              </a:rPr>
              <a:t>trabajo,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podrá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arrojar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verdaderas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conclusiones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apreciar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evidentes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(como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logró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momento);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mientras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espera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esta </a:t>
            </a:r>
            <a:r>
              <a:rPr sz="1200" dirty="0">
                <a:latin typeface="Times New Roman"/>
                <a:cs typeface="Times New Roman"/>
              </a:rPr>
              <a:t>disertación</a:t>
            </a:r>
            <a:r>
              <a:rPr sz="1200" spc="2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aporte</a:t>
            </a:r>
            <a:r>
              <a:rPr sz="1200" spc="2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2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acercar</a:t>
            </a:r>
            <a:r>
              <a:rPr sz="1200" spc="2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disciplina</a:t>
            </a:r>
            <a:r>
              <a:rPr sz="1200" spc="2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sido</a:t>
            </a:r>
            <a:r>
              <a:rPr sz="1200" spc="2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injusta</a:t>
            </a:r>
            <a:r>
              <a:rPr sz="1200" spc="270" dirty="0">
                <a:latin typeface="Times New Roman"/>
                <a:cs typeface="Times New Roman"/>
              </a:rPr>
              <a:t> 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desafortunadamente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tratada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años.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espera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herramienta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lógico-matemático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Ser.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01622" y="8256658"/>
            <a:ext cx="4324350" cy="37719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055370" marR="5080" indent="-1042669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Matemáticas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Infantil.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Caso: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Inicial </a:t>
            </a:r>
            <a:r>
              <a:rPr sz="1200" b="1" spc="-50" dirty="0">
                <a:latin typeface="Times New Roman"/>
                <a:cs typeface="Times New Roman"/>
              </a:rPr>
              <a:t>y </a:t>
            </a:r>
            <a:r>
              <a:rPr sz="1200" b="1" dirty="0">
                <a:latin typeface="Times New Roman"/>
                <a:cs typeface="Times New Roman"/>
              </a:rPr>
              <a:t>1er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Grado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Primaria.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556764" y="8773904"/>
            <a:ext cx="209232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M.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Gómez.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04546" rIns="0" bIns="0" rtlCol="0">
            <a:spAutoFit/>
          </a:bodyPr>
          <a:lstStyle/>
          <a:p>
            <a:pPr marL="152400">
              <a:lnSpc>
                <a:spcPts val="1410"/>
              </a:lnSpc>
            </a:pPr>
            <a:fld id="{81D60167-4931-47E6-BA6A-407CBD079E47}" type="slidenum">
              <a:rPr spc="-25" dirty="0"/>
              <a:t>220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71F163F7-FBF5-9F65-EA2F-E60C670AC8D7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2492D85D-5810-C137-D4FB-589D6BB5504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B93E2D07-05C3-71D4-7CB8-F6995CFE9BF0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C223DD43-C3DE-AE69-23D3-B62A34C66F9B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1D100215-A0D4-2364-889D-1B38DB73AD1C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3DF7F747-5221-5929-0C77-67FF52CC9DC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8B626250-6618-1EF1-5249-C453F60BF86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E2AA0A50-60C4-C7AD-7DA2-F595B87C0669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ACDF413E-06DB-3509-8943-13F934FB5904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6040" cy="40062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089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1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REFERENCIAS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985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Arteaga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Blanca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Macías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Jesús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(2016)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Didáctica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1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Matemáticas</a:t>
            </a:r>
            <a:r>
              <a:rPr sz="1200" i="1" spc="1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Educación</a:t>
            </a:r>
            <a:r>
              <a:rPr sz="1200" i="1" spc="1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Infantil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Nuevo </a:t>
            </a:r>
            <a:r>
              <a:rPr sz="1200" dirty="0">
                <a:latin typeface="Times New Roman"/>
                <a:cs typeface="Times New Roman"/>
              </a:rPr>
              <a:t>Manual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Unir.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UNIR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Editorial.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5080" indent="-36322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Cepeda,</a:t>
            </a:r>
            <a:r>
              <a:rPr sz="1200" spc="4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D.</a:t>
            </a:r>
            <a:r>
              <a:rPr sz="1200" spc="409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(2012).</a:t>
            </a:r>
            <a:r>
              <a:rPr sz="1200" spc="4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409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Construcción</a:t>
            </a:r>
            <a:r>
              <a:rPr sz="1200" i="1" spc="4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del</a:t>
            </a:r>
            <a:r>
              <a:rPr sz="1200" i="1" spc="4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Lenguaje</a:t>
            </a:r>
            <a:r>
              <a:rPr sz="1200" i="1" spc="4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Matemático.</a:t>
            </a:r>
            <a:r>
              <a:rPr sz="1200" i="1" spc="409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Barcelona:</a:t>
            </a:r>
            <a:r>
              <a:rPr sz="1200" i="1" spc="409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Biblioteca</a:t>
            </a:r>
            <a:r>
              <a:rPr sz="1200" i="1" spc="4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4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Uno.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  <a:hlinkClick r:id="rId1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www.grao.com</a:t>
            </a:r>
            <a:r>
              <a:rPr sz="1200" i="1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›</a:t>
            </a:r>
            <a:r>
              <a:rPr sz="1200" i="1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producto</a:t>
            </a:r>
            <a:r>
              <a:rPr sz="1200" i="1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›</a:t>
            </a:r>
            <a:r>
              <a:rPr sz="1200" i="1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//la-construcción-del-lenguaje-matemático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6350" indent="-36322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Houssaye</a:t>
            </a:r>
            <a:r>
              <a:rPr sz="1200" spc="2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(1988).</a:t>
            </a:r>
            <a:r>
              <a:rPr sz="1200" spc="2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Le</a:t>
            </a:r>
            <a:r>
              <a:rPr sz="1200" i="1" spc="2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triangle</a:t>
            </a:r>
            <a:r>
              <a:rPr sz="1200" i="1" spc="2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pédagogique.</a:t>
            </a:r>
            <a:r>
              <a:rPr sz="1200" i="1" spc="2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Paris:</a:t>
            </a:r>
            <a:r>
              <a:rPr sz="1200" i="1" spc="2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Lang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2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  <a:hlinkClick r:id="rId1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www.anim.ch</a:t>
            </a:r>
            <a:r>
              <a:rPr sz="1200" spc="229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›</a:t>
            </a:r>
            <a:r>
              <a:rPr sz="1200" spc="2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pxo3_02</a:t>
            </a:r>
            <a:r>
              <a:rPr sz="1200" spc="2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›</a:t>
            </a:r>
            <a:r>
              <a:rPr sz="1200" spc="2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pxo_content</a:t>
            </a:r>
            <a:r>
              <a:rPr sz="1200" spc="2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50" dirty="0">
                <a:solidFill>
                  <a:schemeClr val="tx1"/>
                </a:solidFill>
                <a:latin typeface="Times New Roman"/>
                <a:cs typeface="Times New Roman"/>
              </a:rPr>
              <a:t>›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medias.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 marR="635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Martínez,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</a:t>
            </a:r>
            <a:r>
              <a:rPr sz="1200" spc="2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(2019):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investigación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cualitativa</a:t>
            </a:r>
            <a:r>
              <a:rPr sz="1200" i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etnográfica</a:t>
            </a:r>
            <a:r>
              <a:rPr sz="1200" i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Educación.</a:t>
            </a:r>
            <a:r>
              <a:rPr sz="1200" i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Manual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teórico-práctico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.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Revista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spc="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N°13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-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Facultad</a:t>
            </a:r>
            <a:r>
              <a:rPr sz="1200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Humanidades.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h.mdp.edu.ar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›</a:t>
            </a:r>
            <a:r>
              <a:rPr sz="1200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revistas</a:t>
            </a:r>
            <a:r>
              <a:rPr sz="1200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›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index.php</a:t>
            </a:r>
            <a:r>
              <a:rPr sz="1200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›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r_educ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50" dirty="0">
                <a:solidFill>
                  <a:schemeClr val="tx1"/>
                </a:solidFill>
                <a:latin typeface="Times New Roman"/>
                <a:cs typeface="Times New Roman"/>
              </a:rPr>
              <a:t>›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article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›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download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(Consultada: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mayo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2020).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Santalo,</a:t>
            </a:r>
            <a:r>
              <a:rPr sz="1200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L.</a:t>
            </a:r>
            <a:r>
              <a:rPr sz="1200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(2015).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Matemáticas</a:t>
            </a:r>
            <a:r>
              <a:rPr sz="1200" i="1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i="1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Infantil.</a:t>
            </a:r>
            <a:r>
              <a:rPr sz="1200" i="1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Uno.</a:t>
            </a:r>
            <a:r>
              <a:rPr sz="1200" i="1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Revista</a:t>
            </a:r>
            <a:r>
              <a:rPr sz="1200" i="1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Didáctica</a:t>
            </a:r>
            <a:r>
              <a:rPr sz="1200" i="1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las</a:t>
            </a:r>
            <a:r>
              <a:rPr sz="1200" i="1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matemáticas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Argentina.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www.unir.net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›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uploads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›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2016/04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›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Didactica_matematicas_cap_1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5080" indent="-363220">
              <a:lnSpc>
                <a:spcPct val="100000"/>
              </a:lnSpc>
            </a:pP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Saint-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Onge,</a:t>
            </a:r>
            <a:r>
              <a:rPr sz="1200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M.</a:t>
            </a:r>
            <a:r>
              <a:rPr sz="1200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(2014).</a:t>
            </a:r>
            <a:r>
              <a:rPr sz="1200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Yo</a:t>
            </a:r>
            <a:r>
              <a:rPr sz="1200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explico,</a:t>
            </a:r>
            <a:r>
              <a:rPr sz="1200" i="1" spc="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pero</a:t>
            </a:r>
            <a:r>
              <a:rPr sz="1200" i="1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ellos…</a:t>
            </a:r>
            <a:r>
              <a:rPr sz="1200" i="1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¿aprenden?</a:t>
            </a:r>
            <a:r>
              <a:rPr sz="1200" i="1" spc="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México-</a:t>
            </a:r>
            <a:r>
              <a:rPr sz="1200" i="1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DF.</a:t>
            </a:r>
            <a:r>
              <a:rPr sz="1200" i="1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edu.jalisco.gob.mx</a:t>
            </a:r>
            <a:r>
              <a:rPr sz="1200" i="1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›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cepse</a:t>
            </a:r>
            <a:r>
              <a:rPr sz="1200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50" dirty="0">
                <a:solidFill>
                  <a:schemeClr val="tx1"/>
                </a:solidFill>
                <a:latin typeface="Times New Roman"/>
                <a:cs typeface="Times New Roman"/>
              </a:rPr>
              <a:t>›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sites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›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edu.jalisco.gob.mx.cepse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›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files.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7620" indent="-36322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12</a:t>
            </a:r>
            <a:r>
              <a:rPr sz="1200" spc="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ideas</a:t>
            </a:r>
            <a:r>
              <a:rPr sz="1200" spc="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para</a:t>
            </a:r>
            <a:r>
              <a:rPr sz="1200" spc="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aprender</a:t>
            </a:r>
            <a:r>
              <a:rPr sz="1200" spc="1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matemáticas</a:t>
            </a:r>
            <a:r>
              <a:rPr sz="1200" spc="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jugando</a:t>
            </a:r>
            <a:r>
              <a:rPr sz="1200" spc="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con</a:t>
            </a:r>
            <a:r>
              <a:rPr sz="1200" spc="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material</a:t>
            </a:r>
            <a:r>
              <a:rPr sz="1200" spc="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cotidiano</a:t>
            </a:r>
            <a:r>
              <a:rPr sz="1200" spc="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(2018).</a:t>
            </a:r>
            <a:r>
              <a:rPr sz="1200" spc="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https://rejuega.com/juego- aprendizaje/juego-educativo/12-ideas-para-aprender-matematicas-jugando-con-material-</a:t>
            </a:r>
            <a:r>
              <a:rPr sz="1200" spc="5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coticiano/</a:t>
            </a:r>
            <a:r>
              <a:rPr sz="1200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(Consultada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2020).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01622" y="8256658"/>
            <a:ext cx="4324350" cy="37719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055370" marR="5080" indent="-1042669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Matemáticas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Infantil.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Caso: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Inicial </a:t>
            </a:r>
            <a:r>
              <a:rPr sz="1200" b="1" spc="-50" dirty="0">
                <a:latin typeface="Times New Roman"/>
                <a:cs typeface="Times New Roman"/>
              </a:rPr>
              <a:t>y </a:t>
            </a:r>
            <a:r>
              <a:rPr sz="1200" b="1" dirty="0">
                <a:latin typeface="Times New Roman"/>
                <a:cs typeface="Times New Roman"/>
              </a:rPr>
              <a:t>1er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Grado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Primaria.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556764" y="8773904"/>
            <a:ext cx="209232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M.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Gómez.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04546" rIns="0" bIns="0" rtlCol="0">
            <a:spAutoFit/>
          </a:bodyPr>
          <a:lstStyle/>
          <a:p>
            <a:pPr marL="152400">
              <a:lnSpc>
                <a:spcPts val="1410"/>
              </a:lnSpc>
            </a:pPr>
            <a:fld id="{81D60167-4931-47E6-BA6A-407CBD079E47}" type="slidenum">
              <a:rPr spc="-25" dirty="0"/>
              <a:t>221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ABA8D52B-CDC5-8319-8B1C-0FAFDAF45275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54FF206E-1C50-8AF0-FFB7-EFA367A6149D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B2A01EAC-1FE5-0FE2-55CB-9D06F1FE5B7C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FDB154D9-DB91-7A64-3D30-708B807121BB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E2AF63CE-6172-D520-D68E-5EC34F21BFA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02D3A665-C339-02C2-B9B0-E6B69D1A6F0E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96F69C4A-7BD4-0B29-ED1B-B7A82E96E5F5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8B6CB962-A87A-E567-C8BB-390EC707390A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BBAA8A12-8F5B-C35F-2B3B-4AE474739415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197353"/>
            <a:ext cx="6647815" cy="5835650"/>
            <a:chOff x="105155" y="3197353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197353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216300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216300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234695"/>
            <a:ext cx="6228715" cy="2994660"/>
            <a:chOff x="320929" y="234695"/>
            <a:chExt cx="6228715" cy="299466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095"/>
              <a:ext cx="6203315" cy="631190"/>
            </a:xfrm>
            <a:custGeom>
              <a:avLst/>
              <a:gdLst/>
              <a:ahLst/>
              <a:cxnLst/>
              <a:rect l="l" t="t" r="r" b="b"/>
              <a:pathLst>
                <a:path w="6203315" h="631189">
                  <a:moveTo>
                    <a:pt x="6202934" y="0"/>
                  </a:moveTo>
                  <a:lnTo>
                    <a:pt x="0" y="0"/>
                  </a:lnTo>
                  <a:lnTo>
                    <a:pt x="0" y="630935"/>
                  </a:lnTo>
                  <a:lnTo>
                    <a:pt x="6202934" y="630935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095"/>
              <a:ext cx="6203315" cy="631190"/>
            </a:xfrm>
            <a:custGeom>
              <a:avLst/>
              <a:gdLst/>
              <a:ahLst/>
              <a:cxnLst/>
              <a:rect l="l" t="t" r="r" b="b"/>
              <a:pathLst>
                <a:path w="6203315" h="631189">
                  <a:moveTo>
                    <a:pt x="0" y="630935"/>
                  </a:moveTo>
                  <a:lnTo>
                    <a:pt x="6202934" y="630935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30935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2123668"/>
              <a:ext cx="6203315" cy="1092835"/>
            </a:xfrm>
            <a:custGeom>
              <a:avLst/>
              <a:gdLst/>
              <a:ahLst/>
              <a:cxnLst/>
              <a:rect l="l" t="t" r="r" b="b"/>
              <a:pathLst>
                <a:path w="6203315" h="1092835">
                  <a:moveTo>
                    <a:pt x="6202934" y="0"/>
                  </a:moveTo>
                  <a:lnTo>
                    <a:pt x="0" y="0"/>
                  </a:lnTo>
                  <a:lnTo>
                    <a:pt x="0" y="1092606"/>
                  </a:lnTo>
                  <a:lnTo>
                    <a:pt x="6202934" y="1092606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668"/>
              <a:ext cx="6203315" cy="1092835"/>
            </a:xfrm>
            <a:custGeom>
              <a:avLst/>
              <a:gdLst/>
              <a:ahLst/>
              <a:cxnLst/>
              <a:rect l="l" t="t" r="r" b="b"/>
              <a:pathLst>
                <a:path w="6203315" h="1092835">
                  <a:moveTo>
                    <a:pt x="0" y="1092606"/>
                  </a:moveTo>
                  <a:lnTo>
                    <a:pt x="6202934" y="1092606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1092606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204012" y="1550923"/>
            <a:ext cx="6417310" cy="731738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6355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 Islandia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Lugo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T.</a:t>
            </a:r>
            <a:endParaRPr sz="1200" dirty="0">
              <a:latin typeface="Times New Roman"/>
              <a:cs typeface="Times New Roman"/>
            </a:endParaRPr>
          </a:p>
          <a:p>
            <a:pPr marL="46355" algn="ctr">
              <a:lnSpc>
                <a:spcPts val="1320"/>
              </a:lnSpc>
              <a:spcBef>
                <a:spcPts val="5"/>
              </a:spcBef>
            </a:pPr>
            <a:r>
              <a:rPr sz="1100" dirty="0">
                <a:latin typeface="Times New Roman"/>
                <a:cs typeface="Times New Roman"/>
              </a:rPr>
              <a:t>Universidad</a:t>
            </a:r>
            <a:r>
              <a:rPr sz="1100" spc="-4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Nacional</a:t>
            </a:r>
            <a:r>
              <a:rPr sz="1100" spc="-3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Experimental</a:t>
            </a:r>
            <a:r>
              <a:rPr sz="1100" spc="-5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de</a:t>
            </a:r>
            <a:r>
              <a:rPr sz="1100" spc="-2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los</a:t>
            </a:r>
            <a:r>
              <a:rPr sz="1100" spc="-2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Llanos</a:t>
            </a:r>
            <a:r>
              <a:rPr sz="1100" spc="-2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Centrales</a:t>
            </a:r>
            <a:r>
              <a:rPr sz="1100" spc="-4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Rómulo</a:t>
            </a:r>
            <a:r>
              <a:rPr sz="1100" spc="-2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Gallegos</a:t>
            </a:r>
            <a:r>
              <a:rPr sz="1100" spc="-2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(UNERG)-</a:t>
            </a:r>
            <a:r>
              <a:rPr sz="1100" spc="5" dirty="0">
                <a:latin typeface="Times New Roman"/>
                <a:cs typeface="Times New Roman"/>
              </a:rPr>
              <a:t> </a:t>
            </a:r>
            <a:r>
              <a:rPr sz="1100" spc="-10" dirty="0">
                <a:latin typeface="Times New Roman"/>
                <a:cs typeface="Times New Roman"/>
              </a:rPr>
              <a:t>Venezuela)</a:t>
            </a:r>
            <a:endParaRPr sz="1100" dirty="0">
              <a:latin typeface="Times New Roman"/>
              <a:cs typeface="Times New Roman"/>
            </a:endParaRPr>
          </a:p>
          <a:p>
            <a:pPr marL="44450" algn="ctr">
              <a:lnSpc>
                <a:spcPts val="1440"/>
              </a:lnSpc>
            </a:pPr>
            <a:r>
              <a:rPr sz="1200" b="1" dirty="0">
                <a:latin typeface="Times New Roman"/>
                <a:cs typeface="Times New Roman"/>
              </a:rPr>
              <a:t>Correo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Electrónico: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Islandialugot@hotmail.com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220979" marR="164465" algn="just">
              <a:lnSpc>
                <a:spcPct val="100000"/>
              </a:lnSpc>
              <a:spcBef>
                <a:spcPts val="540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1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</a:t>
            </a:r>
            <a:r>
              <a:rPr sz="1100" b="1" spc="1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este</a:t>
            </a:r>
            <a:r>
              <a:rPr sz="1100" b="1" spc="1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artículo:</a:t>
            </a:r>
            <a:r>
              <a:rPr sz="1100" b="1" spc="1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Carmen</a:t>
            </a:r>
            <a:r>
              <a:rPr sz="1100" b="1" spc="1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I.</a:t>
            </a:r>
            <a:r>
              <a:rPr sz="1100" b="1" spc="19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Lugo</a:t>
            </a:r>
            <a:r>
              <a:rPr sz="1100" b="1" spc="1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T.</a:t>
            </a:r>
            <a:r>
              <a:rPr sz="1100" b="1" spc="19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1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</a:t>
            </a:r>
            <a:r>
              <a:rPr sz="1050" b="1" dirty="0">
                <a:latin typeface="Times New Roman"/>
                <a:cs typeface="Times New Roman"/>
              </a:rPr>
              <a:t>Competencias</a:t>
            </a:r>
            <a:r>
              <a:rPr sz="1050" b="1" spc="17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Básicas</a:t>
            </a:r>
            <a:r>
              <a:rPr sz="1050" b="1" spc="17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Matemáticas</a:t>
            </a:r>
            <a:r>
              <a:rPr sz="1050" b="1" spc="16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175" dirty="0">
                <a:latin typeface="Times New Roman"/>
                <a:cs typeface="Times New Roman"/>
              </a:rPr>
              <a:t> </a:t>
            </a:r>
            <a:r>
              <a:rPr sz="1050" b="1" spc="-25" dirty="0">
                <a:latin typeface="Times New Roman"/>
                <a:cs typeface="Times New Roman"/>
              </a:rPr>
              <a:t>las </a:t>
            </a:r>
            <a:r>
              <a:rPr sz="1050" b="1" dirty="0">
                <a:latin typeface="Times New Roman"/>
                <a:cs typeface="Times New Roman"/>
              </a:rPr>
              <a:t>Unidades</a:t>
            </a:r>
            <a:r>
              <a:rPr sz="1050" b="1" spc="2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Curriculares</a:t>
            </a:r>
            <a:r>
              <a:rPr sz="1050" b="1" spc="229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Calculo</a:t>
            </a:r>
            <a:r>
              <a:rPr sz="1050" b="1" spc="2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</a:t>
            </a:r>
            <a:r>
              <a:rPr sz="1050" b="1" spc="2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y</a:t>
            </a:r>
            <a:r>
              <a:rPr sz="1050" b="1" spc="229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II</a:t>
            </a:r>
            <a:r>
              <a:rPr sz="1050" b="1" spc="2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2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Estudiantes</a:t>
            </a:r>
            <a:r>
              <a:rPr sz="1050" b="1" spc="229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del</a:t>
            </a:r>
            <a:r>
              <a:rPr sz="1050" b="1" spc="2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Programa</a:t>
            </a:r>
            <a:r>
              <a:rPr sz="1050" b="1" spc="229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Ingeniería</a:t>
            </a:r>
            <a:r>
              <a:rPr sz="1050" b="1" spc="2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Civil:</a:t>
            </a:r>
            <a:r>
              <a:rPr sz="1050" b="1" spc="2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Diagnostico</a:t>
            </a:r>
            <a:r>
              <a:rPr sz="1050" b="1" spc="229" dirty="0">
                <a:latin typeface="Times New Roman"/>
                <a:cs typeface="Times New Roman"/>
              </a:rPr>
              <a:t> </a:t>
            </a:r>
            <a:r>
              <a:rPr sz="1050" b="1" spc="-25" dirty="0">
                <a:latin typeface="Times New Roman"/>
                <a:cs typeface="Times New Roman"/>
              </a:rPr>
              <a:t>de </a:t>
            </a:r>
            <a:r>
              <a:rPr sz="1050" b="1" dirty="0">
                <a:latin typeface="Times New Roman"/>
                <a:cs typeface="Times New Roman"/>
              </a:rPr>
              <a:t>Saberes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desde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Visión</a:t>
            </a:r>
            <a:r>
              <a:rPr sz="1050" b="1" spc="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Profesional.”</a:t>
            </a:r>
            <a:r>
              <a:rPr sz="1050" b="1" spc="-5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(1-</a:t>
            </a:r>
            <a:r>
              <a:rPr sz="1050" b="1" spc="-25" dirty="0">
                <a:latin typeface="Times New Roman"/>
                <a:cs typeface="Times New Roman"/>
              </a:rPr>
              <a:t>13)</a:t>
            </a:r>
            <a:endParaRPr sz="1050" dirty="0">
              <a:latin typeface="Times New Roman"/>
              <a:cs typeface="Times New Roman"/>
            </a:endParaRPr>
          </a:p>
          <a:p>
            <a:pPr marL="20320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2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Diciembre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2095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2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Diciembre</a:t>
            </a:r>
            <a:r>
              <a:rPr sz="1100" b="1" spc="110" dirty="0">
                <a:latin typeface="Times New Roman"/>
                <a:cs typeface="Times New Roman"/>
              </a:rPr>
              <a:t> 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2095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2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Diciembre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49530" marR="71755" algn="ctr">
              <a:lnSpc>
                <a:spcPts val="1400"/>
              </a:lnSpc>
              <a:spcBef>
                <a:spcPts val="665"/>
              </a:spcBef>
            </a:pPr>
            <a:r>
              <a:rPr sz="1200" b="1" dirty="0">
                <a:latin typeface="Times New Roman"/>
                <a:cs typeface="Times New Roman"/>
              </a:rPr>
              <a:t>Competencias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Básicas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Matemáticas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Unidades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Curriculares Calculo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II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Estudiantes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Programa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Ingeniería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Civil: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Diagnostico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Saberes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Visión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Profesional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380"/>
              </a:spcBef>
            </a:pPr>
            <a:r>
              <a:rPr sz="1200" b="1" spc="-10" dirty="0">
                <a:latin typeface="Times New Roman"/>
                <a:cs typeface="Times New Roman"/>
              </a:rPr>
              <a:t>RESUMEN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715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pretendió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Reconstruir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ingreso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amerita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cursar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Calculo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programa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UNERG: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Diagnóstico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Civil;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avanzar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posicionamiento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calcula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largo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profesional. </a:t>
            </a:r>
            <a:r>
              <a:rPr sz="1200" dirty="0">
                <a:latin typeface="Times New Roman"/>
                <a:cs typeface="Times New Roman"/>
              </a:rPr>
              <a:t>Asimismo,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cursar </a:t>
            </a:r>
            <a:r>
              <a:rPr sz="1200" dirty="0">
                <a:latin typeface="Times New Roman"/>
                <a:cs typeface="Times New Roman"/>
              </a:rPr>
              <a:t>posteriormente.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ubicó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línea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Investigación: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Matemática,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sustentada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Brousseau.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metodología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centró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complejo,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dialectico,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apoyada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interpretativo;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donde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los informantes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(03)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civiles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UNERG.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exploratorios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dialógicas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permitieron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bachiller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ingresa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encontrando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alejados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Reflexionando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rendimiento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vacíos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adquiridas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bachillerato,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instruccionales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universitarios,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redimensionarse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visión </a:t>
            </a:r>
            <a:r>
              <a:rPr sz="1200" dirty="0">
                <a:latin typeface="Times New Roman"/>
                <a:cs typeface="Times New Roman"/>
              </a:rPr>
              <a:t>conceptual,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procedimental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actitudinal,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sustentada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conllevan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profundización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inherentes Cálculo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-25" dirty="0">
                <a:latin typeface="Times New Roman"/>
                <a:cs typeface="Times New Roman"/>
              </a:rPr>
              <a:t> II.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8255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Descriptores:</a:t>
            </a:r>
            <a:r>
              <a:rPr sz="1200" b="1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Ingreso,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Civil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Reseña</a:t>
            </a:r>
            <a:r>
              <a:rPr sz="1200" b="1" spc="1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Biográfica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Especialidad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Hidráulica.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Magister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Educación, </a:t>
            </a:r>
            <a:r>
              <a:rPr sz="1200" dirty="0">
                <a:latin typeface="Times New Roman"/>
                <a:cs typeface="Times New Roman"/>
              </a:rPr>
              <a:t>mención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Matemática.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UNERG.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Doctorado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UPEL. </a:t>
            </a:r>
            <a:r>
              <a:rPr sz="1200" dirty="0">
                <a:latin typeface="Times New Roman"/>
                <a:cs typeface="Times New Roman"/>
              </a:rPr>
              <a:t>Estudiando.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Jefe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Departamento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Hidráulica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Sanitaria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Arquitectura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581144" y="142938"/>
            <a:ext cx="1805304" cy="893889"/>
          </a:xfrm>
          <a:prstGeom prst="rect">
            <a:avLst/>
          </a:prstGeom>
        </p:spPr>
      </p:pic>
      <p:sp>
        <p:nvSpPr>
          <p:cNvPr id="32" name="object 32"/>
          <p:cNvSpPr txBox="1"/>
          <p:nvPr/>
        </p:nvSpPr>
        <p:spPr>
          <a:xfrm>
            <a:off x="204012" y="8769942"/>
            <a:ext cx="550100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10" dirty="0">
                <a:latin typeface="Times New Roman"/>
                <a:cs typeface="Times New Roman"/>
              </a:rPr>
              <a:t>Tecnología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Obras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Hidráulicas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5344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spc="-25" dirty="0"/>
              <a:t>222</a:t>
            </a:fld>
            <a:endParaRPr spc="-25" dirty="0"/>
          </a:p>
        </p:txBody>
      </p:sp>
      <p:grpSp>
        <p:nvGrpSpPr>
          <p:cNvPr id="34" name="Grupo 33">
            <a:extLst>
              <a:ext uri="{FF2B5EF4-FFF2-40B4-BE49-F238E27FC236}">
                <a16:creationId xmlns:a16="http://schemas.microsoft.com/office/drawing/2014/main" id="{0C0E51FB-D801-7EA0-790F-DA447FF95C37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5" name="object 12">
              <a:extLst>
                <a:ext uri="{FF2B5EF4-FFF2-40B4-BE49-F238E27FC236}">
                  <a16:creationId xmlns:a16="http://schemas.microsoft.com/office/drawing/2014/main" id="{F07B6CC0-B9EB-CCDF-293E-BBD793FF99B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9" name="object 13">
                <a:extLst>
                  <a:ext uri="{FF2B5EF4-FFF2-40B4-BE49-F238E27FC236}">
                    <a16:creationId xmlns:a16="http://schemas.microsoft.com/office/drawing/2014/main" id="{D13DC6CE-CFC6-97A3-7160-E9938AD7F27E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40" name="object 14">
                <a:extLst>
                  <a:ext uri="{FF2B5EF4-FFF2-40B4-BE49-F238E27FC236}">
                    <a16:creationId xmlns:a16="http://schemas.microsoft.com/office/drawing/2014/main" id="{2C821E01-172D-CEED-C589-44EEEC0CC0CF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1" name="object 15">
                <a:extLst>
                  <a:ext uri="{FF2B5EF4-FFF2-40B4-BE49-F238E27FC236}">
                    <a16:creationId xmlns:a16="http://schemas.microsoft.com/office/drawing/2014/main" id="{62CC498A-30D0-905A-C45B-8C78A5A3209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2" name="object 16">
                <a:extLst>
                  <a:ext uri="{FF2B5EF4-FFF2-40B4-BE49-F238E27FC236}">
                    <a16:creationId xmlns:a16="http://schemas.microsoft.com/office/drawing/2014/main" id="{1002D30A-F303-C878-5490-D6C11B63BC0C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6" name="object 16">
              <a:extLst>
                <a:ext uri="{FF2B5EF4-FFF2-40B4-BE49-F238E27FC236}">
                  <a16:creationId xmlns:a16="http://schemas.microsoft.com/office/drawing/2014/main" id="{FF7F81DE-B61B-671E-7D19-B7C089E80CEE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7" name="object 25">
              <a:extLst>
                <a:ext uri="{FF2B5EF4-FFF2-40B4-BE49-F238E27FC236}">
                  <a16:creationId xmlns:a16="http://schemas.microsoft.com/office/drawing/2014/main" id="{621C2040-AD2F-7894-8D01-001D79299090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8" name="object 31">
              <a:extLst>
                <a:ext uri="{FF2B5EF4-FFF2-40B4-BE49-F238E27FC236}">
                  <a16:creationId xmlns:a16="http://schemas.microsoft.com/office/drawing/2014/main" id="{1DE698DE-D89D-724C-ECF3-4F10F8EBB8B2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259835"/>
            <a:ext cx="6647815" cy="5728970"/>
            <a:chOff x="105155" y="3259835"/>
            <a:chExt cx="6647815" cy="572897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259835"/>
              <a:ext cx="6647687" cy="5728715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278466"/>
              <a:ext cx="6572250" cy="5651246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278466"/>
              <a:ext cx="6572250" cy="5651500"/>
            </a:xfrm>
            <a:custGeom>
              <a:avLst/>
              <a:gdLst/>
              <a:ahLst/>
              <a:cxnLst/>
              <a:rect l="l" t="t" r="r" b="b"/>
              <a:pathLst>
                <a:path w="6572250" h="5651500">
                  <a:moveTo>
                    <a:pt x="0" y="5651246"/>
                  </a:moveTo>
                  <a:lnTo>
                    <a:pt x="6572250" y="5651246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651246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4611" y="234695"/>
            <a:ext cx="6212205" cy="1934210"/>
            <a:chOff x="324611" y="234695"/>
            <a:chExt cx="6212205" cy="193421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8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33629" y="1522069"/>
            <a:ext cx="6203315" cy="601980"/>
          </a:xfrm>
          <a:prstGeom prst="rect">
            <a:avLst/>
          </a:prstGeom>
          <a:solidFill>
            <a:srgbClr val="FFFFFF"/>
          </a:solidFill>
          <a:ln w="25400">
            <a:solidFill>
              <a:srgbClr val="5BD078"/>
            </a:solidFill>
          </a:ln>
        </p:spPr>
        <p:txBody>
          <a:bodyPr vert="horz" wrap="square" lIns="0" tIns="41275" rIns="0" bIns="0" rtlCol="0">
            <a:spAutoFit/>
          </a:bodyPr>
          <a:lstStyle/>
          <a:p>
            <a:pPr marL="1270" algn="ctr">
              <a:lnSpc>
                <a:spcPct val="100000"/>
              </a:lnSpc>
              <a:spcBef>
                <a:spcPts val="325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 Islandia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Lugo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T.</a:t>
            </a:r>
            <a:endParaRPr sz="1200" dirty="0">
              <a:latin typeface="Times New Roman"/>
              <a:cs typeface="Times New Roman"/>
            </a:endParaRPr>
          </a:p>
          <a:p>
            <a:pPr marL="1270"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Plains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Venezuela)</a:t>
            </a:r>
            <a:endParaRPr sz="1200" dirty="0">
              <a:latin typeface="Times New Roman"/>
              <a:cs typeface="Times New Roman"/>
            </a:endParaRPr>
          </a:p>
          <a:p>
            <a:pPr marL="635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Email</a:t>
            </a: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:</a:t>
            </a:r>
            <a:r>
              <a:rPr sz="1200" b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Islandialugot@hotmail.com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333629" y="2123770"/>
            <a:ext cx="6203315" cy="1108075"/>
          </a:xfrm>
          <a:custGeom>
            <a:avLst/>
            <a:gdLst/>
            <a:ahLst/>
            <a:cxnLst/>
            <a:rect l="l" t="t" r="r" b="b"/>
            <a:pathLst>
              <a:path w="6203315" h="1108075">
                <a:moveTo>
                  <a:pt x="6202934" y="0"/>
                </a:moveTo>
                <a:lnTo>
                  <a:pt x="0" y="0"/>
                </a:lnTo>
                <a:lnTo>
                  <a:pt x="0" y="1107998"/>
                </a:lnTo>
                <a:lnTo>
                  <a:pt x="6202934" y="1107998"/>
                </a:lnTo>
                <a:lnTo>
                  <a:pt x="620293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333629" y="2123770"/>
            <a:ext cx="6203315" cy="1108075"/>
          </a:xfrm>
          <a:prstGeom prst="rect">
            <a:avLst/>
          </a:prstGeom>
          <a:ln w="25400">
            <a:solidFill>
              <a:srgbClr val="5BD078"/>
            </a:solidFill>
          </a:ln>
        </p:spPr>
        <p:txBody>
          <a:bodyPr vert="horz" wrap="square" lIns="0" tIns="41910" rIns="0" bIns="0" rtlCol="0">
            <a:spAutoFit/>
          </a:bodyPr>
          <a:lstStyle/>
          <a:p>
            <a:pPr marL="91440" marR="81280" algn="just">
              <a:lnSpc>
                <a:spcPct val="100000"/>
              </a:lnSpc>
              <a:spcBef>
                <a:spcPts val="330"/>
              </a:spcBef>
            </a:pPr>
            <a:r>
              <a:rPr sz="1100" b="1" dirty="0">
                <a:latin typeface="Times New Roman"/>
                <a:cs typeface="Times New Roman"/>
              </a:rPr>
              <a:t>How</a:t>
            </a:r>
            <a:r>
              <a:rPr sz="1100" b="1" spc="30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29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cite</a:t>
            </a:r>
            <a:r>
              <a:rPr sz="1100" b="1" spc="29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this</a:t>
            </a:r>
            <a:r>
              <a:rPr sz="1100" b="1" spc="30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article:</a:t>
            </a:r>
            <a:r>
              <a:rPr sz="1100" b="1" spc="30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José</a:t>
            </a:r>
            <a:r>
              <a:rPr sz="1100" b="1" spc="30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J</a:t>
            </a:r>
            <a:r>
              <a:rPr sz="1100" b="1" spc="2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Brito</a:t>
            </a:r>
            <a:r>
              <a:rPr sz="1100" b="1" spc="3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Cova</a:t>
            </a:r>
            <a:r>
              <a:rPr sz="1100" b="1" spc="2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29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“Basic</a:t>
            </a:r>
            <a:r>
              <a:rPr sz="1100" b="1" spc="30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Mathematical</a:t>
            </a:r>
            <a:r>
              <a:rPr sz="1100" b="1" spc="30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Competences</a:t>
            </a:r>
            <a:r>
              <a:rPr sz="1100" b="1" spc="30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for</a:t>
            </a:r>
            <a:r>
              <a:rPr sz="1100" b="1" spc="29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the </a:t>
            </a:r>
            <a:r>
              <a:rPr sz="1100" b="1" dirty="0">
                <a:latin typeface="Times New Roman"/>
                <a:cs typeface="Times New Roman"/>
              </a:rPr>
              <a:t>Curricular</a:t>
            </a:r>
            <a:r>
              <a:rPr sz="1100" b="1" spc="2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Units</a:t>
            </a:r>
            <a:r>
              <a:rPr sz="1100" b="1" spc="2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Calculus</a:t>
            </a:r>
            <a:r>
              <a:rPr sz="1100" b="1" spc="2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</a:t>
            </a:r>
            <a:r>
              <a:rPr sz="1100" b="1" spc="2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and</a:t>
            </a:r>
            <a:r>
              <a:rPr sz="1100" b="1" spc="2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II</a:t>
            </a:r>
            <a:r>
              <a:rPr sz="1100" b="1" spc="2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</a:t>
            </a:r>
            <a:r>
              <a:rPr sz="1100" b="1" spc="2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Students</a:t>
            </a:r>
            <a:r>
              <a:rPr sz="1100" b="1" spc="2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2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2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Civil</a:t>
            </a:r>
            <a:r>
              <a:rPr sz="1100" b="1" spc="2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Engineering</a:t>
            </a:r>
            <a:r>
              <a:rPr sz="1100" b="1" spc="2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Program:</a:t>
            </a:r>
            <a:r>
              <a:rPr sz="1100" b="1" spc="2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Diagnosis</a:t>
            </a:r>
            <a:r>
              <a:rPr sz="1100" b="1" spc="22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of </a:t>
            </a:r>
            <a:r>
              <a:rPr sz="1100" b="1" dirty="0">
                <a:latin typeface="Times New Roman"/>
                <a:cs typeface="Times New Roman"/>
              </a:rPr>
              <a:t>Knowledge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from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 Professional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Vision."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 (1-</a:t>
            </a:r>
            <a:r>
              <a:rPr sz="1100" b="1" spc="-25" dirty="0">
                <a:latin typeface="Times New Roman"/>
                <a:cs typeface="Times New Roman"/>
              </a:rPr>
              <a:t>13</a:t>
            </a:r>
            <a:endParaRPr sz="1100">
              <a:latin typeface="Times New Roman"/>
              <a:cs typeface="Times New Roman"/>
            </a:endParaRPr>
          </a:p>
          <a:p>
            <a:pPr marL="277495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December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41935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December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31242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December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73837" y="3323920"/>
            <a:ext cx="6459220" cy="55651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1280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Basic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Mathematical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Competences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Curricular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Units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Calculus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II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Students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  <a:p>
            <a:pPr marL="80645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Civil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Engineering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Program: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Diagnosis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Knowledge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from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Professional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Vision.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ABSTRACT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aim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rebuild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basic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mathematical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newly </a:t>
            </a:r>
            <a:r>
              <a:rPr sz="1200" dirty="0">
                <a:latin typeface="Times New Roman"/>
                <a:cs typeface="Times New Roman"/>
              </a:rPr>
              <a:t>admitted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deserves 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take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Calculus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Units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Engineering </a:t>
            </a:r>
            <a:r>
              <a:rPr sz="1200" dirty="0">
                <a:latin typeface="Times New Roman"/>
                <a:cs typeface="Times New Roman"/>
              </a:rPr>
              <a:t>program;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Diagnosis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knowledge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professional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Engineers;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advance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in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academic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positioning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units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motivate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calculus,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taking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into </a:t>
            </a:r>
            <a:r>
              <a:rPr sz="1200" dirty="0">
                <a:latin typeface="Times New Roman"/>
                <a:cs typeface="Times New Roman"/>
              </a:rPr>
              <a:t>account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engineer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calculates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throughout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professional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life.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They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also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necessary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to </a:t>
            </a:r>
            <a:r>
              <a:rPr sz="1200" dirty="0">
                <a:latin typeface="Times New Roman"/>
                <a:cs typeface="Times New Roman"/>
              </a:rPr>
              <a:t>understand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your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units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you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will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take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later.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located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line: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Assessment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Learning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Mathematics,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Brousseau's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theories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Didactic </a:t>
            </a:r>
            <a:r>
              <a:rPr sz="1200" dirty="0">
                <a:latin typeface="Times New Roman"/>
                <a:cs typeface="Times New Roman"/>
              </a:rPr>
              <a:t>Situations.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methodology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focused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complex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thinking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approach,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dialectic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hermeneutical </a:t>
            </a:r>
            <a:r>
              <a:rPr sz="1200" dirty="0">
                <a:latin typeface="Times New Roman"/>
                <a:cs typeface="Times New Roman"/>
              </a:rPr>
              <a:t>method,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supported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field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interpretive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type;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where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were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(03)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university </a:t>
            </a:r>
            <a:r>
              <a:rPr sz="1200" dirty="0">
                <a:latin typeface="Times New Roman"/>
                <a:cs typeface="Times New Roman"/>
              </a:rPr>
              <a:t>teaching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engineers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Engineering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Program.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application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exploratory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exercises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dialogic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interviews,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allowed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world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knowledge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bachelor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enters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career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engineering,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finding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away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basic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skills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mathematics.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Reflecting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reality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low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performance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UNERG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Engineering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related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gaps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basic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mathematics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competencies </a:t>
            </a:r>
            <a:r>
              <a:rPr sz="1200" dirty="0">
                <a:latin typeface="Times New Roman"/>
                <a:cs typeface="Times New Roman"/>
              </a:rPr>
              <a:t>acquired in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high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school,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 in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 instructional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strategies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engineers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can </a:t>
            </a:r>
            <a:r>
              <a:rPr sz="1200" dirty="0">
                <a:latin typeface="Times New Roman"/>
                <a:cs typeface="Times New Roman"/>
              </a:rPr>
              <a:t>be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resized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through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procedural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attitudinal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vision,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previous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knowledge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that </a:t>
            </a:r>
            <a:r>
              <a:rPr sz="1200" dirty="0">
                <a:latin typeface="Times New Roman"/>
                <a:cs typeface="Times New Roman"/>
              </a:rPr>
              <a:t>leads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deepening of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inherent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mathematical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contents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Calculus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Calculus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II.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Descriptors: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Mathematical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Competences,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Calculus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Subject,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New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Students,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Engineering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762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Review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engineer.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Hydraulic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Specialty.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Master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mention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in </a:t>
            </a:r>
            <a:r>
              <a:rPr sz="1200" dirty="0">
                <a:latin typeface="Times New Roman"/>
                <a:cs typeface="Times New Roman"/>
              </a:rPr>
              <a:t>Mathematics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Teaching.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PhD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UPEL.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Studying.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Department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Hydraulics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Sanitation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Engineering,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Architecture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Technology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UNERG. Teacher</a:t>
            </a:r>
            <a:r>
              <a:rPr sz="1200" dirty="0">
                <a:latin typeface="Times New Roman"/>
                <a:cs typeface="Times New Roman"/>
              </a:rPr>
              <a:t> of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Hydraulic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Works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Calculus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curriculum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unit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581144" y="142938"/>
            <a:ext cx="1805304" cy="893889"/>
          </a:xfrm>
          <a:prstGeom prst="rect">
            <a:avLst/>
          </a:prstGeom>
        </p:spPr>
      </p:pic>
      <p:sp>
        <p:nvSpPr>
          <p:cNvPr id="32" name="object 3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5344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spc="-25" dirty="0"/>
              <a:t>223</a:t>
            </a:fld>
            <a:endParaRPr spc="-25" dirty="0"/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367E5BC5-3344-2B38-C6CF-1B9A7BA5C579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83849899-F6A3-8F36-361A-E7E2FD174266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8C8E62B5-84A5-1911-7AA2-AD559913954B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F21D44AF-18EB-E172-688E-1D3884CBD634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5A71455C-6C43-8A70-C5DC-7347505A9498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98368B99-FA3C-4B8E-8FFA-D2DF0CC47BC5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F54592AA-31AE-62D2-A911-80607BECC59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2211FE78-291E-C212-6DD9-92C1E89F4B62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D3B4AFB8-2DDA-0C63-8A3B-48CB2D383055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4696" y="87279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45555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0040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INTRODUCCIÓN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Competencias,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conocimientos,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habilidades,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actitudes,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comprensiones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disposiciones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cognitivas,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afectivas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psicomotoras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apropiadamente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sí.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manejan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operaciones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aritméticas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usando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diferentes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exacto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aproximado.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orientada sólo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logro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 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contenidos,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competencias </a:t>
            </a:r>
            <a:r>
              <a:rPr sz="1200" dirty="0">
                <a:latin typeface="Times New Roman"/>
                <a:cs typeface="Times New Roman"/>
              </a:rPr>
              <a:t>matemáticas,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científicas,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otras.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Ahora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reconstruir</a:t>
            </a:r>
            <a:r>
              <a:rPr sz="1200" spc="3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básicas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ingreso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amerita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cursar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curriculares </a:t>
            </a:r>
            <a:r>
              <a:rPr sz="1200" dirty="0">
                <a:latin typeface="Times New Roman"/>
                <a:cs typeface="Times New Roman"/>
              </a:rPr>
              <a:t>Calculo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dicta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Experimental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(UNERG);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diagnóstico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situacional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visión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Civiles.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 trabajo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 </a:t>
            </a:r>
            <a:r>
              <a:rPr sz="1200" spc="-10" dirty="0">
                <a:latin typeface="Times New Roman"/>
                <a:cs typeface="Times New Roman"/>
              </a:rPr>
              <a:t>fundamental </a:t>
            </a:r>
            <a:r>
              <a:rPr sz="1200" dirty="0">
                <a:latin typeface="Times New Roman"/>
                <a:cs typeface="Times New Roman"/>
              </a:rPr>
              <a:t>para 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familiarice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matemático,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cursos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genéricas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modelación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resolución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problemas.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Visto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persigue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fortalecer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conceptuales,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procedimentales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actitudinales en 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 ingreso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 ello,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desde </a:t>
            </a:r>
            <a:r>
              <a:rPr sz="1200" dirty="0">
                <a:latin typeface="Times New Roman"/>
                <a:cs typeface="Times New Roman"/>
              </a:rPr>
              <a:t>mi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vistas,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estudiante.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contexto,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reafirma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conceptual,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(saber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práctico), </a:t>
            </a:r>
            <a:r>
              <a:rPr sz="1200" dirty="0">
                <a:latin typeface="Times New Roman"/>
                <a:cs typeface="Times New Roman"/>
              </a:rPr>
              <a:t>encontrando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coherencia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piensa,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finalmente </a:t>
            </a:r>
            <a:r>
              <a:rPr sz="1200" dirty="0">
                <a:latin typeface="Times New Roman"/>
                <a:cs typeface="Times New Roman"/>
              </a:rPr>
              <a:t>Aprehende.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etapa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saber hacer.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spc="-10" dirty="0">
                <a:latin typeface="Times New Roman"/>
                <a:cs typeface="Times New Roman"/>
              </a:rPr>
              <a:t>SITUACIÓN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ACTUAL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aulas,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organizadas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científica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(matemáticas </a:t>
            </a:r>
            <a:r>
              <a:rPr sz="1200" dirty="0">
                <a:latin typeface="Times New Roman"/>
                <a:cs typeface="Times New Roman"/>
              </a:rPr>
              <a:t>formales)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decir;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matemática </a:t>
            </a:r>
            <a:r>
              <a:rPr sz="1200" dirty="0">
                <a:latin typeface="Times New Roman"/>
                <a:cs typeface="Times New Roman"/>
              </a:rPr>
              <a:t>amerita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 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soluciones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los problemas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surgidos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disertación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problemáticas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presentadas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entorno;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representando circunstancias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cotidiana.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2938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21739" y="8247210"/>
            <a:ext cx="4413250" cy="7423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Competencias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Básicas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Matemáticas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Unidades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Curriculares</a:t>
            </a:r>
            <a:endParaRPr sz="1200">
              <a:latin typeface="Times New Roman"/>
              <a:cs typeface="Times New Roman"/>
            </a:endParaRPr>
          </a:p>
          <a:p>
            <a:pPr marL="257810" marR="251460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Calculo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II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Programa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Ingeniería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Civil: </a:t>
            </a:r>
            <a:r>
              <a:rPr sz="1200" b="1" dirty="0">
                <a:latin typeface="Times New Roman"/>
                <a:cs typeface="Times New Roman"/>
              </a:rPr>
              <a:t>Diagnostico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Saberes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Visión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Profesional</a:t>
            </a:r>
            <a:endParaRPr sz="1200">
              <a:latin typeface="Times New Roman"/>
              <a:cs typeface="Times New Roman"/>
            </a:endParaRPr>
          </a:p>
          <a:p>
            <a:pPr marR="121920" algn="ctr">
              <a:lnSpc>
                <a:spcPts val="1435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 Islandia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Lugo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5344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spc="-25" dirty="0"/>
              <a:t>224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793AAA9A-399A-5511-7983-70F6A5CBB75A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2721F9C6-8746-349E-C822-91E3B5B81C7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2085262B-D79A-532E-7729-B0902DD07FC9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BF0C30F8-FB2D-32B9-B73F-CBF6DED27E6B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1B44858A-3F99-C568-A94E-5AAC8E061A4E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DD4D7725-4D66-DB41-17AB-3788601FB28D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E6D9020E-9005-F3A2-B986-3D4754B6EE62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7FFC5968-BFFD-65BC-ECE2-58C69DBBC17D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624B27B7-778A-F76B-4288-D72EC0A52263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279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7310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8460" marR="635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seguir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pensando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realizando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toneladas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ejercicios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memorizando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cantidad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fórmulas;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conduce,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pierdan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desmotiven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lleguen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odiarla.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Esto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refleja 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 alto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aplazados.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matemática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escuela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confrontación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entienda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Igualmente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creativo,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constructor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propio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matemático.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muchos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ingresan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demuestran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incertidumbre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olvidaron,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quizás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aprendieron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hicieron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mecánica.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Aunado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ampliamente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reconocida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imagen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negativa,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matemáticas </a:t>
            </a:r>
            <a:r>
              <a:rPr sz="1200" dirty="0">
                <a:latin typeface="Times New Roman"/>
                <a:cs typeface="Times New Roman"/>
              </a:rPr>
              <a:t>aburridas, 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sienten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inseguras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 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 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resolver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sencillos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simples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cálculos.</a:t>
            </a:r>
            <a:endParaRPr sz="1200">
              <a:latin typeface="Times New Roman"/>
              <a:cs typeface="Times New Roman"/>
            </a:endParaRPr>
          </a:p>
          <a:p>
            <a:pPr marL="378460" marR="7620" indent="-36576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ingreso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Arquitectura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Tecnología, </a:t>
            </a:r>
            <a:r>
              <a:rPr sz="1200" dirty="0">
                <a:latin typeface="Times New Roman"/>
                <a:cs typeface="Times New Roman"/>
              </a:rPr>
              <a:t>específicamente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 un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dificultades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curriculares </a:t>
            </a:r>
            <a:r>
              <a:rPr sz="1200" dirty="0">
                <a:latin typeface="Times New Roman"/>
                <a:cs typeface="Times New Roman"/>
              </a:rPr>
              <a:t>Calculo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reflejándose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rendimiento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curriculares.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Cabe </a:t>
            </a:r>
            <a:r>
              <a:rPr sz="1200" dirty="0">
                <a:latin typeface="Times New Roman"/>
                <a:cs typeface="Times New Roman"/>
              </a:rPr>
              <a:t>destacar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principiante requiere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 sólida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comprensión, interpretación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entendimiento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 unidades curriculares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va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cursar </a:t>
            </a:r>
            <a:r>
              <a:rPr sz="1200" dirty="0">
                <a:latin typeface="Times New Roman"/>
                <a:cs typeface="Times New Roman"/>
              </a:rPr>
              <a:t>posteriormente.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ingreso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dificulta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spc="-10" dirty="0">
                <a:latin typeface="Times New Roman"/>
                <a:cs typeface="Times New Roman"/>
              </a:rPr>
              <a:t>cálculo.</a:t>
            </a:r>
            <a:endParaRPr sz="1200">
              <a:latin typeface="Times New Roman"/>
              <a:cs typeface="Times New Roman"/>
            </a:endParaRPr>
          </a:p>
          <a:p>
            <a:pPr marL="378460" marR="508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Visto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reconstruir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matemáticas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necesarias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entender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unidades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cursar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posteriormente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rendimiento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igualmente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sustentan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común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afinidad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estimula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deseo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seguir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aprendiendo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mismos.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estudiantes después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 básicas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10" dirty="0">
                <a:latin typeface="Times New Roman"/>
                <a:cs typeface="Times New Roman"/>
              </a:rPr>
              <a:t> capaces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continuar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aprendiendo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largo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civil,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aplicarlos </a:t>
            </a:r>
            <a:r>
              <a:rPr sz="1200" dirty="0">
                <a:latin typeface="Times New Roman"/>
                <a:cs typeface="Times New Roman"/>
              </a:rPr>
              <a:t>posteriormente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resolución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ciencias </a:t>
            </a:r>
            <a:r>
              <a:rPr sz="1200" dirty="0">
                <a:latin typeface="Times New Roman"/>
                <a:cs typeface="Times New Roman"/>
              </a:rPr>
              <a:t>afines.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Reconstruir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competencias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ingreso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amerita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cursar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unidades </a:t>
            </a:r>
            <a:r>
              <a:rPr sz="1200" dirty="0">
                <a:latin typeface="Times New Roman"/>
                <a:cs typeface="Times New Roman"/>
              </a:rPr>
              <a:t>curriculares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Calculo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UNERG;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diagnóstico </a:t>
            </a:r>
            <a:r>
              <a:rPr sz="1200" dirty="0">
                <a:latin typeface="Times New Roman"/>
                <a:cs typeface="Times New Roman"/>
              </a:rPr>
              <a:t>situacional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Civiles,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facilitadores </a:t>
            </a:r>
            <a:r>
              <a:rPr sz="1200" spc="-25" dirty="0">
                <a:latin typeface="Times New Roman"/>
                <a:cs typeface="Times New Roman"/>
              </a:rPr>
              <a:t>de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2938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21739" y="8247210"/>
            <a:ext cx="4413250" cy="7423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Competencias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Básicas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Matemáticas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Unidades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Curriculares</a:t>
            </a:r>
            <a:endParaRPr sz="1200">
              <a:latin typeface="Times New Roman"/>
              <a:cs typeface="Times New Roman"/>
            </a:endParaRPr>
          </a:p>
          <a:p>
            <a:pPr marL="257810" marR="251460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Calculo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II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Programa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Ingeniería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Civil: </a:t>
            </a:r>
            <a:r>
              <a:rPr sz="1200" b="1" dirty="0">
                <a:latin typeface="Times New Roman"/>
                <a:cs typeface="Times New Roman"/>
              </a:rPr>
              <a:t>Diagnostico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Saberes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Visión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Profesional</a:t>
            </a:r>
            <a:endParaRPr sz="1200">
              <a:latin typeface="Times New Roman"/>
              <a:cs typeface="Times New Roman"/>
            </a:endParaRPr>
          </a:p>
          <a:p>
            <a:pPr marR="121920" algn="ctr">
              <a:lnSpc>
                <a:spcPts val="1435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 Islandia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Lugo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5344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spc="-25" dirty="0"/>
              <a:t>225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25EBB55-E62F-118B-5845-03925E570E58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9681F023-94BC-1B20-F4C1-F7822538E143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4AEF8AC2-3402-D374-2908-F2F7C41D0DA4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BF6E5D11-1DB7-8400-F948-7F2AE9CBD28D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6327DB82-89F3-07A0-710D-D84993B103C2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6E5FAD92-49AB-DC6C-30E3-C162665933AB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8AD2310E-D987-BE15-0422-AEC420919D57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0C13BBC1-A244-9DE3-674F-FBEC3CFEDE17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F5A2EDA1-C8AE-6EAF-7610-424F8833F78D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279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0325" cy="67900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6517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Arial"/>
              <a:cs typeface="Arial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ambas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asignaturas, aun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egresados 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ningún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pedagógico.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lógico </a:t>
            </a:r>
            <a:r>
              <a:rPr sz="1200" dirty="0">
                <a:latin typeface="Times New Roman"/>
                <a:cs typeface="Times New Roman"/>
              </a:rPr>
              <a:t>matemático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ingresan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obstante,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enmarcó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línea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Matemática.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nueva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sustituir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planificación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venido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haciendo hasta </a:t>
            </a:r>
            <a:r>
              <a:rPr sz="1200" spc="-10" dirty="0">
                <a:latin typeface="Times New Roman"/>
                <a:cs typeface="Times New Roman"/>
              </a:rPr>
              <a:t>ahora,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creencias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influido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apoyó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procedimientos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realidad.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i="1" spc="-10" dirty="0">
                <a:latin typeface="Times New Roman"/>
                <a:cs typeface="Times New Roman"/>
              </a:rPr>
              <a:t>Teoría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las</a:t>
            </a:r>
            <a:r>
              <a:rPr sz="1200" b="1" i="1" spc="-4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Situaciones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Didácticas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(TSD)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Brousseau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ámbito </a:t>
            </a:r>
            <a:r>
              <a:rPr sz="1200" dirty="0">
                <a:latin typeface="Times New Roman"/>
                <a:cs typeface="Times New Roman"/>
              </a:rPr>
              <a:t>escolar,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establecer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relaciones,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transformar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reorganizar,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además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validar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procedimientos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aceptados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concebir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producción,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matemático;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presentación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renueva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vocabulario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nociones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nociones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 clásica.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(Brousseau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1998)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sostiene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definiendo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relaciones </a:t>
            </a:r>
            <a:r>
              <a:rPr sz="1200" dirty="0">
                <a:latin typeface="Times New Roman"/>
                <a:cs typeface="Times New Roman"/>
              </a:rPr>
              <a:t>explícitas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implícitamente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algún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profesor,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reconstruir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algún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términos </a:t>
            </a:r>
            <a:r>
              <a:rPr sz="1200" dirty="0">
                <a:latin typeface="Times New Roman"/>
                <a:cs typeface="Times New Roman"/>
              </a:rPr>
              <a:t>relacionados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saber.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construya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personalmente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resolución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situación </a:t>
            </a:r>
            <a:r>
              <a:rPr sz="1200" dirty="0">
                <a:latin typeface="Times New Roman"/>
                <a:cs typeface="Times New Roman"/>
              </a:rPr>
              <a:t>didáctica.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conseguido 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devolución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TSD,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 con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Brousseau,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invención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enseñados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clasificación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variantes,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determinación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efectos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concepciones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segmentación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nociones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largos,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materia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terreno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provee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2938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21739" y="8247210"/>
            <a:ext cx="4413250" cy="7423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Competencias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Básicas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Matemáticas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Unidades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Curriculares</a:t>
            </a:r>
            <a:endParaRPr sz="1200">
              <a:latin typeface="Times New Roman"/>
              <a:cs typeface="Times New Roman"/>
            </a:endParaRPr>
          </a:p>
          <a:p>
            <a:pPr marL="257810" marR="251460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Calculo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II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Programa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Ingeniería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Civil: </a:t>
            </a:r>
            <a:r>
              <a:rPr sz="1200" b="1" dirty="0">
                <a:latin typeface="Times New Roman"/>
                <a:cs typeface="Times New Roman"/>
              </a:rPr>
              <a:t>Diagnostico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Saberes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Visión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Profesional</a:t>
            </a:r>
            <a:endParaRPr sz="1200">
              <a:latin typeface="Times New Roman"/>
              <a:cs typeface="Times New Roman"/>
            </a:endParaRPr>
          </a:p>
          <a:p>
            <a:pPr marR="121920" algn="ctr">
              <a:lnSpc>
                <a:spcPts val="1435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 Islandia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Lugo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5344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spc="-25" dirty="0"/>
              <a:t>226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628EA3BF-364F-5076-3872-5AF642925E49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C51F441E-A85A-4B80-A703-4E60C10CD534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81678DF9-1CCE-D260-0355-0DB78CB4C9B6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74340F2E-A4D5-13DD-3507-3798974BFAB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DA1C4713-099E-D755-0732-4FBFC0A65160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CC0956B3-0B11-542E-3F2E-9D01F1345457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FDF53D2D-2DD8-226B-EEA1-A303C89F3458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822D035A-F4FE-F40B-DA67-20E5391BED03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8EA14366-3385-F1F7-0BBC-925566B186E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14130"/>
            <a:chOff x="94485" y="115823"/>
            <a:chExt cx="6669405" cy="891413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279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2842005" y="1068451"/>
            <a:ext cx="30295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3865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09728" y="142938"/>
            <a:ext cx="6590030" cy="8899525"/>
            <a:chOff x="109728" y="142938"/>
            <a:chExt cx="6590030" cy="8899525"/>
          </a:xfrm>
        </p:grpSpPr>
        <p:pic>
          <p:nvPicPr>
            <p:cNvPr id="15" name="object 1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6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3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3"/>
              <a:ext cx="1092708" cy="84886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581143" y="142938"/>
              <a:ext cx="1805304" cy="893889"/>
            </a:xfrm>
            <a:prstGeom prst="rect">
              <a:avLst/>
            </a:prstGeom>
          </p:spPr>
        </p:pic>
      </p:grpSp>
      <p:sp>
        <p:nvSpPr>
          <p:cNvPr id="19" name="object 19"/>
          <p:cNvSpPr txBox="1"/>
          <p:nvPr/>
        </p:nvSpPr>
        <p:spPr>
          <a:xfrm>
            <a:off x="221691" y="1648459"/>
            <a:ext cx="6411595" cy="62452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i="1" dirty="0">
                <a:latin typeface="Times New Roman"/>
                <a:cs typeface="Times New Roman"/>
              </a:rPr>
              <a:t>Pensamiento</a:t>
            </a:r>
            <a:r>
              <a:rPr sz="1200" b="1" i="1" spc="-4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Complejo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complejo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integral,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quiere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reconocer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interdependencia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azar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integrante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distintivo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época.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ciencia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superar 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mecánica,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produjeron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grandes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descubrimientos.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humanidad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experimentado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transformaciones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requieren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existía.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todos </a:t>
            </a:r>
            <a:r>
              <a:rPr sz="1200" dirty="0">
                <a:latin typeface="Times New Roman"/>
                <a:cs typeface="Times New Roman"/>
              </a:rPr>
              <a:t>lados,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compresión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existencia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entendimiento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naturales,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modificación 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continuamente.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Morín,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(1990,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p.101)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siguiente: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conciencia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complejidad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hace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podremos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escapar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jamás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incertidumbre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jamás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podremos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total: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totalidad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verdad....”,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podría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sembrarse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formación del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 una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 constante,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difícil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llegar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completud,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aproximaciones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consecutivas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siempre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 del por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qué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fenómenos 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vivimos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observamos. </a:t>
            </a:r>
            <a:r>
              <a:rPr sz="1200" dirty="0">
                <a:latin typeface="Times New Roman"/>
                <a:cs typeface="Times New Roman"/>
              </a:rPr>
              <a:t>Edgar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Morín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planteamiento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seres </a:t>
            </a:r>
            <a:r>
              <a:rPr sz="1200" dirty="0">
                <a:latin typeface="Times New Roman"/>
                <a:cs typeface="Times New Roman"/>
              </a:rPr>
              <a:t>humanos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complejidad,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empezarse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saberes </a:t>
            </a:r>
            <a:r>
              <a:rPr sz="1200" dirty="0">
                <a:latin typeface="Times New Roman"/>
                <a:cs typeface="Times New Roman"/>
              </a:rPr>
              <a:t>dispersos,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confusionista, entre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filosofía.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Competencias</a:t>
            </a:r>
            <a:r>
              <a:rPr sz="1200" b="1" i="1" spc="-6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Matemáticas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Competencias,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conocimientos,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habilidades,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actitudes,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comprensiones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disposiciones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cognitivas,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afectivas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psicomotoras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apropiadamente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operaciones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aritméticas: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usando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diferentes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exacto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aproximado.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marco,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conocimientos,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procedimiento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producido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actividad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(se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saber).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Procedimental,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cercano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representar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transformar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dichas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representaciones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elaborar,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ejercitar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algoritmos.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rutas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aproximarse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expresión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matemáticamente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competente.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comprender, </a:t>
            </a:r>
            <a:r>
              <a:rPr sz="1200" dirty="0">
                <a:latin typeface="Times New Roman"/>
                <a:cs typeface="Times New Roman"/>
              </a:rPr>
              <a:t>juzgar,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usar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variedad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tienen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 </a:t>
            </a:r>
            <a:r>
              <a:rPr sz="1200" spc="-10" dirty="0">
                <a:latin typeface="Times New Roman"/>
                <a:cs typeface="Times New Roman"/>
              </a:rPr>
              <a:t>protagónico.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340866" y="8225907"/>
            <a:ext cx="4413885" cy="763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Competencias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Básicas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Matemáticas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Unidades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Curriculares</a:t>
            </a:r>
            <a:endParaRPr sz="1200">
              <a:latin typeface="Times New Roman"/>
              <a:cs typeface="Times New Roman"/>
            </a:endParaRPr>
          </a:p>
          <a:p>
            <a:pPr marL="257810" marR="252095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Calculo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II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Programa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Ingeniería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Civil: </a:t>
            </a:r>
            <a:r>
              <a:rPr sz="1200" b="1" dirty="0">
                <a:latin typeface="Times New Roman"/>
                <a:cs typeface="Times New Roman"/>
              </a:rPr>
              <a:t>Diagnostico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Saberes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Visión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Profesional</a:t>
            </a:r>
            <a:endParaRPr sz="1200">
              <a:latin typeface="Times New Roman"/>
              <a:cs typeface="Times New Roman"/>
            </a:endParaRPr>
          </a:p>
          <a:p>
            <a:pPr marR="360680" algn="ctr">
              <a:lnSpc>
                <a:spcPct val="100000"/>
              </a:lnSpc>
              <a:spcBef>
                <a:spcPts val="160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 Islandia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Lugo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5344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spc="-25" dirty="0"/>
              <a:t>227</a:t>
            </a:fld>
            <a:endParaRPr spc="-25" dirty="0"/>
          </a:p>
        </p:txBody>
      </p:sp>
      <p:grpSp>
        <p:nvGrpSpPr>
          <p:cNvPr id="22" name="Grupo 21">
            <a:extLst>
              <a:ext uri="{FF2B5EF4-FFF2-40B4-BE49-F238E27FC236}">
                <a16:creationId xmlns:a16="http://schemas.microsoft.com/office/drawing/2014/main" id="{42DB9DDE-233F-B3CC-AC66-680BF080F360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3" name="object 12">
              <a:extLst>
                <a:ext uri="{FF2B5EF4-FFF2-40B4-BE49-F238E27FC236}">
                  <a16:creationId xmlns:a16="http://schemas.microsoft.com/office/drawing/2014/main" id="{044FD111-085F-F34E-C527-49DD2B5AD6F7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7" name="object 13">
                <a:extLst>
                  <a:ext uri="{FF2B5EF4-FFF2-40B4-BE49-F238E27FC236}">
                    <a16:creationId xmlns:a16="http://schemas.microsoft.com/office/drawing/2014/main" id="{12F81B17-5361-28D6-1EAD-83B9C4BB112E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8" name="object 14">
                <a:extLst>
                  <a:ext uri="{FF2B5EF4-FFF2-40B4-BE49-F238E27FC236}">
                    <a16:creationId xmlns:a16="http://schemas.microsoft.com/office/drawing/2014/main" id="{6BAB47B2-04F1-F7F3-FBFA-F073F774ED69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9" name="object 15">
                <a:extLst>
                  <a:ext uri="{FF2B5EF4-FFF2-40B4-BE49-F238E27FC236}">
                    <a16:creationId xmlns:a16="http://schemas.microsoft.com/office/drawing/2014/main" id="{89922D2B-9294-D32A-2023-456B59D8DED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0" name="object 16">
                <a:extLst>
                  <a:ext uri="{FF2B5EF4-FFF2-40B4-BE49-F238E27FC236}">
                    <a16:creationId xmlns:a16="http://schemas.microsoft.com/office/drawing/2014/main" id="{D04341E2-1AF5-EEC2-1C3C-94C4844C074D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4" name="object 16">
              <a:extLst>
                <a:ext uri="{FF2B5EF4-FFF2-40B4-BE49-F238E27FC236}">
                  <a16:creationId xmlns:a16="http://schemas.microsoft.com/office/drawing/2014/main" id="{3182A6A3-6140-28CF-271F-F30151798E8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5" name="object 25">
              <a:extLst>
                <a:ext uri="{FF2B5EF4-FFF2-40B4-BE49-F238E27FC236}">
                  <a16:creationId xmlns:a16="http://schemas.microsoft.com/office/drawing/2014/main" id="{5015F8E5-BA55-1234-1A49-10C0F78D8E0E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6" name="object 31">
              <a:extLst>
                <a:ext uri="{FF2B5EF4-FFF2-40B4-BE49-F238E27FC236}">
                  <a16:creationId xmlns:a16="http://schemas.microsoft.com/office/drawing/2014/main" id="{73F118F5-3662-CBB2-98D4-307C03903581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279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32003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23972" y="1024127"/>
              <a:ext cx="1812036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2" y="1024127"/>
              <a:ext cx="1235964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02580" y="1024127"/>
              <a:ext cx="576072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221691" y="1068451"/>
            <a:ext cx="6411595" cy="63931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6454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1170"/>
              </a:spcBef>
            </a:pP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aplicar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donde </a:t>
            </a:r>
            <a:r>
              <a:rPr sz="1200" dirty="0">
                <a:latin typeface="Times New Roman"/>
                <a:cs typeface="Times New Roman"/>
              </a:rPr>
              <a:t>vivimos.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debemos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beneficiarse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actuar, lo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20" dirty="0">
                <a:latin typeface="Times New Roman"/>
                <a:cs typeface="Times New Roman"/>
              </a:rPr>
              <a:t>PARADIGMA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INVESTIGACIÓN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su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dará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Martínez,(2008,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53),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“conocer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aprehender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cierta </a:t>
            </a:r>
            <a:r>
              <a:rPr sz="1200" dirty="0">
                <a:latin typeface="Times New Roman"/>
                <a:cs typeface="Times New Roman"/>
              </a:rPr>
              <a:t>función,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determinada estructura”,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estará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ligado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le indique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camino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seguir,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 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 tiene 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están </a:t>
            </a:r>
            <a:r>
              <a:rPr sz="1200" dirty="0">
                <a:latin typeface="Times New Roman"/>
                <a:cs typeface="Times New Roman"/>
              </a:rPr>
              <a:t>determinados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aquello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cuantitativo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métodos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deductivo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inductivo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dialectico.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spc="-10" dirty="0">
                <a:latin typeface="Times New Roman"/>
                <a:cs typeface="Times New Roman"/>
              </a:rPr>
              <a:t>Fundamentación</a:t>
            </a:r>
            <a:r>
              <a:rPr sz="1200" b="1" i="1" spc="6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Epistemológica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deducir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 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-10" dirty="0">
                <a:latin typeface="Times New Roman"/>
                <a:cs typeface="Times New Roman"/>
              </a:rPr>
              <a:t> inclinado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dialógico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integrador,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emergente,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visión </a:t>
            </a:r>
            <a:r>
              <a:rPr sz="1200" dirty="0">
                <a:latin typeface="Times New Roman"/>
                <a:cs typeface="Times New Roman"/>
              </a:rPr>
              <a:t>compleja.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adscribe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complejo,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–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dialectico,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dado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reconstruir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Curriculares </a:t>
            </a:r>
            <a:r>
              <a:rPr sz="1200" dirty="0">
                <a:latin typeface="Times New Roman"/>
                <a:cs typeface="Times New Roman"/>
              </a:rPr>
              <a:t>Calculo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Civil: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Diagnóstico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Profesional.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asumió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intención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destinó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socialización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(entrevista </a:t>
            </a:r>
            <a:r>
              <a:rPr sz="1200" dirty="0">
                <a:latin typeface="Times New Roman"/>
                <a:cs typeface="Times New Roman"/>
              </a:rPr>
              <a:t>dialógicas)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brotaran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matemáticas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ingresan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Luego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fueron categorizados.</a:t>
            </a:r>
            <a:endParaRPr sz="1200">
              <a:latin typeface="Times New Roman"/>
              <a:cs typeface="Times New Roman"/>
            </a:endParaRPr>
          </a:p>
          <a:p>
            <a:pPr marL="375285" marR="952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utilizó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pretendió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descubrir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saberes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ostentan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II, </a:t>
            </a:r>
            <a:r>
              <a:rPr sz="1200" dirty="0">
                <a:latin typeface="Times New Roman"/>
                <a:cs typeface="Times New Roman"/>
              </a:rPr>
              <a:t>realizando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escrito 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 el mundo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saberes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estudiantes; </a:t>
            </a:r>
            <a:r>
              <a:rPr sz="1200" spc="-10" dirty="0">
                <a:latin typeface="Times New Roman"/>
                <a:cs typeface="Times New Roman"/>
              </a:rPr>
              <a:t>analizados </a:t>
            </a:r>
            <a:r>
              <a:rPr sz="1200" dirty="0">
                <a:latin typeface="Times New Roman"/>
                <a:cs typeface="Times New Roman"/>
              </a:rPr>
              <a:t>estadísticamente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indicadores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variables,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pretender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modificar,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real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UNERG.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9" name="object 19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581144" y="142938"/>
            <a:ext cx="1805304" cy="893889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1221739" y="8247210"/>
            <a:ext cx="4413250" cy="7423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Competencias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Básicas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Matemáticas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Unidades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Curriculares</a:t>
            </a:r>
            <a:endParaRPr sz="1200">
              <a:latin typeface="Times New Roman"/>
              <a:cs typeface="Times New Roman"/>
            </a:endParaRPr>
          </a:p>
          <a:p>
            <a:pPr marL="257810" marR="251460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Calculo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II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Programa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Ingeniería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Civil: </a:t>
            </a:r>
            <a:r>
              <a:rPr sz="1200" b="1" dirty="0">
                <a:latin typeface="Times New Roman"/>
                <a:cs typeface="Times New Roman"/>
              </a:rPr>
              <a:t>Diagnostico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Saberes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Visión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Profesional</a:t>
            </a:r>
            <a:endParaRPr sz="1200">
              <a:latin typeface="Times New Roman"/>
              <a:cs typeface="Times New Roman"/>
            </a:endParaRPr>
          </a:p>
          <a:p>
            <a:pPr marR="121920" algn="ctr">
              <a:lnSpc>
                <a:spcPts val="1435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 Islandia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Lugo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5344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spc="-25" dirty="0"/>
              <a:t>228</a:t>
            </a:fld>
            <a:endParaRPr spc="-25" dirty="0"/>
          </a:p>
        </p:txBody>
      </p:sp>
      <p:grpSp>
        <p:nvGrpSpPr>
          <p:cNvPr id="22" name="Grupo 21">
            <a:extLst>
              <a:ext uri="{FF2B5EF4-FFF2-40B4-BE49-F238E27FC236}">
                <a16:creationId xmlns:a16="http://schemas.microsoft.com/office/drawing/2014/main" id="{E337DC4D-B64D-0925-F917-70C8EC8D2473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3" name="object 12">
              <a:extLst>
                <a:ext uri="{FF2B5EF4-FFF2-40B4-BE49-F238E27FC236}">
                  <a16:creationId xmlns:a16="http://schemas.microsoft.com/office/drawing/2014/main" id="{652A1FE0-8DDF-997A-E972-D5801FA0A77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7" name="object 13">
                <a:extLst>
                  <a:ext uri="{FF2B5EF4-FFF2-40B4-BE49-F238E27FC236}">
                    <a16:creationId xmlns:a16="http://schemas.microsoft.com/office/drawing/2014/main" id="{EE499149-F400-5463-05C8-D6AEE8A74F1E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8" name="object 14">
                <a:extLst>
                  <a:ext uri="{FF2B5EF4-FFF2-40B4-BE49-F238E27FC236}">
                    <a16:creationId xmlns:a16="http://schemas.microsoft.com/office/drawing/2014/main" id="{EDAE39A3-3EDE-BE09-B686-780CD1D914B9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9" name="object 15">
                <a:extLst>
                  <a:ext uri="{FF2B5EF4-FFF2-40B4-BE49-F238E27FC236}">
                    <a16:creationId xmlns:a16="http://schemas.microsoft.com/office/drawing/2014/main" id="{D8B1DE5C-EE14-D79B-F1FB-B700A9EADE06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0" name="object 16">
                <a:extLst>
                  <a:ext uri="{FF2B5EF4-FFF2-40B4-BE49-F238E27FC236}">
                    <a16:creationId xmlns:a16="http://schemas.microsoft.com/office/drawing/2014/main" id="{6AD40873-59F5-28B2-F57A-7190D9C95AE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4" name="object 16">
              <a:extLst>
                <a:ext uri="{FF2B5EF4-FFF2-40B4-BE49-F238E27FC236}">
                  <a16:creationId xmlns:a16="http://schemas.microsoft.com/office/drawing/2014/main" id="{60BBA11B-C659-80BD-8E6A-A71310ED3647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5" name="object 25">
              <a:extLst>
                <a:ext uri="{FF2B5EF4-FFF2-40B4-BE49-F238E27FC236}">
                  <a16:creationId xmlns:a16="http://schemas.microsoft.com/office/drawing/2014/main" id="{BD5C84A9-0EC0-88E7-5709-2D4E940E27E5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6" name="object 31">
              <a:extLst>
                <a:ext uri="{FF2B5EF4-FFF2-40B4-BE49-F238E27FC236}">
                  <a16:creationId xmlns:a16="http://schemas.microsoft.com/office/drawing/2014/main" id="{938D1AB8-0D47-EBF2-A386-C56EAD89620D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279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67411" y="1068451"/>
            <a:ext cx="6346190" cy="61906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18155" marR="7467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5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sz="1200" b="1" i="1" spc="-10" dirty="0">
                <a:latin typeface="Times New Roman"/>
                <a:cs typeface="Times New Roman"/>
              </a:rPr>
              <a:t>Fundamentación</a:t>
            </a:r>
            <a:r>
              <a:rPr sz="1200" b="1" i="1" spc="6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Metodológica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80"/>
              </a:spcBef>
            </a:pPr>
            <a:endParaRPr sz="1200">
              <a:latin typeface="Times New Roman"/>
              <a:cs typeface="Times New Roman"/>
            </a:endParaRPr>
          </a:p>
          <a:p>
            <a:pPr marL="378460" marR="762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desarrolló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Arquitectura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Tecnología,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(3)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profesores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Ingenieros,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trayectoria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reconocida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veinte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(20)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vivieron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cursar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Calculo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fueron </a:t>
            </a:r>
            <a:r>
              <a:rPr sz="1200" dirty="0">
                <a:latin typeface="Times New Roman"/>
                <a:cs typeface="Times New Roman"/>
              </a:rPr>
              <a:t>denominados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Clave.</a:t>
            </a:r>
            <a:endParaRPr sz="1200">
              <a:latin typeface="Times New Roman"/>
              <a:cs typeface="Times New Roman"/>
            </a:endParaRPr>
          </a:p>
          <a:p>
            <a:pPr marL="378460" marR="5080" indent="-36576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intención,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pertinencia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representatividad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estadística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incluir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aporte </a:t>
            </a:r>
            <a:r>
              <a:rPr sz="1200" dirty="0">
                <a:latin typeface="Times New Roman"/>
                <a:cs typeface="Times New Roman"/>
              </a:rPr>
              <a:t>significados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relevantes.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centró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409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practicas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vivida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claves;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especificados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cualitativo,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estudió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pasado.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enfatizó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íntimo,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válido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proviene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interior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sujeto.</a:t>
            </a:r>
            <a:endParaRPr sz="1200">
              <a:latin typeface="Times New Roman"/>
              <a:cs typeface="Times New Roman"/>
            </a:endParaRPr>
          </a:p>
          <a:p>
            <a:pPr marL="378460" marR="508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consiguiente,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logró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total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transcribió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grabaciones,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2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interpretadas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trianguladas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categorización,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significantes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(3)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informantes),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postura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emergentes,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postura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teóricos,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finalidad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obtener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aproximación </a:t>
            </a:r>
            <a:r>
              <a:rPr sz="1200" dirty="0">
                <a:latin typeface="Times New Roman"/>
                <a:cs typeface="Times New Roman"/>
              </a:rPr>
              <a:t>teórica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contextualizado.</a:t>
            </a:r>
            <a:endParaRPr sz="1200">
              <a:latin typeface="Times New Roman"/>
              <a:cs typeface="Times New Roman"/>
            </a:endParaRPr>
          </a:p>
          <a:p>
            <a:pPr marL="378460" marR="635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Ahora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cuantitativa 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 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utilizó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 instrumentos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escritos 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 </a:t>
            </a:r>
            <a:r>
              <a:rPr sz="1200" spc="-10" dirty="0">
                <a:latin typeface="Times New Roman"/>
                <a:cs typeface="Times New Roman"/>
              </a:rPr>
              <a:t>utilizado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aplicarlo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diez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(10)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educando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diez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(10)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II.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cuatro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(4)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(3).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Estos </a:t>
            </a:r>
            <a:r>
              <a:rPr sz="1200" dirty="0">
                <a:latin typeface="Times New Roman"/>
                <a:cs typeface="Times New Roman"/>
              </a:rPr>
              <a:t>instrumentos</a:t>
            </a:r>
            <a:r>
              <a:rPr sz="1200" spc="3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31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aplicados</a:t>
            </a:r>
            <a:r>
              <a:rPr sz="1200" spc="3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3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diagnóstico</a:t>
            </a:r>
            <a:r>
              <a:rPr sz="1200" spc="3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situacional,</a:t>
            </a:r>
            <a:r>
              <a:rPr sz="1200" spc="31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analizados </a:t>
            </a:r>
            <a:r>
              <a:rPr sz="1200" dirty="0">
                <a:latin typeface="Times New Roman"/>
                <a:cs typeface="Times New Roman"/>
              </a:rPr>
              <a:t>estadísticamente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indicadores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variables,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apoyándome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TSD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debido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reviste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resolución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matemáticas,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validados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magister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grado 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doctor.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2938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21739" y="8247210"/>
            <a:ext cx="4413250" cy="7423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Competencias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Básicas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Matemáticas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Unidades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Curriculares</a:t>
            </a:r>
            <a:endParaRPr sz="1200">
              <a:latin typeface="Times New Roman"/>
              <a:cs typeface="Times New Roman"/>
            </a:endParaRPr>
          </a:p>
          <a:p>
            <a:pPr marL="257810" marR="251460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Calculo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II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Programa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Ingeniería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Civil: </a:t>
            </a:r>
            <a:r>
              <a:rPr sz="1200" b="1" dirty="0">
                <a:latin typeface="Times New Roman"/>
                <a:cs typeface="Times New Roman"/>
              </a:rPr>
              <a:t>Diagnostico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Saberes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Visión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Profesional</a:t>
            </a:r>
            <a:endParaRPr sz="1200">
              <a:latin typeface="Times New Roman"/>
              <a:cs typeface="Times New Roman"/>
            </a:endParaRPr>
          </a:p>
          <a:p>
            <a:pPr marR="121920" algn="ctr">
              <a:lnSpc>
                <a:spcPts val="1435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 Islandia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Lugo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5344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spc="-25" dirty="0"/>
              <a:t>229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22EBAF9B-326B-09E2-AC0A-733E306602CE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6917787A-2571-16E9-E4DE-B57E4D35C2AE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63B3C474-8DD4-2287-3C39-F3D2767E4C9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ECC04B1F-2DEB-578F-8BA0-070178459348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485D957C-6E66-66FE-A26B-932804AC3102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A04EFA15-D7FB-C1FC-8DF1-562B135FF88A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8CFB6B28-CA51-60F3-91F3-7822A527845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B1E7E05B-599A-8409-F7A0-A319D8ACA083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F0530B7C-F3B2-2C4B-1925-B6828DF14B0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bject 16"/>
          <p:cNvSpPr txBox="1"/>
          <p:nvPr/>
        </p:nvSpPr>
        <p:spPr>
          <a:xfrm>
            <a:off x="201224" y="1260086"/>
            <a:ext cx="6417945" cy="63671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795" indent="-431800">
              <a:lnSpc>
                <a:spcPct val="100000"/>
              </a:lnSpc>
              <a:spcBef>
                <a:spcPts val="100"/>
              </a:spcBef>
            </a:pP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INTRODUCCION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265"/>
              </a:spcBef>
            </a:pPr>
            <a:r>
              <a:rPr sz="1200" dirty="0">
                <a:latin typeface="Times New Roman"/>
                <a:cs typeface="Times New Roman"/>
              </a:rPr>
              <a:t>Actualmente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 venezolana,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 cuestionada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seriamente,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debido 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crisis 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ataca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especialmente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general.</a:t>
            </a:r>
            <a:r>
              <a:rPr sz="1200" spc="3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llenando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expectativas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venezolanos,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observa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rendimiento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índice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deserción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mínimas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Cárdenas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(1995),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expresó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situación </a:t>
            </a:r>
            <a:r>
              <a:rPr sz="1200" dirty="0">
                <a:latin typeface="Times New Roman"/>
                <a:cs typeface="Times New Roman"/>
              </a:rPr>
              <a:t>académica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desvinculada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circunda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alumnado.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esfuerzos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superar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dificultades,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implementando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(P.P.P.)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Proyectos </a:t>
            </a:r>
            <a:r>
              <a:rPr sz="1200" dirty="0">
                <a:latin typeface="Times New Roman"/>
                <a:cs typeface="Times New Roman"/>
              </a:rPr>
              <a:t>Pedagógicos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Plantel,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(P.P.A.)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(P.P.C.)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Pedagógicos </a:t>
            </a:r>
            <a:r>
              <a:rPr sz="1200" dirty="0">
                <a:latin typeface="Times New Roman"/>
                <a:cs typeface="Times New Roman"/>
              </a:rPr>
              <a:t>Comunitarios,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podrá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atender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familiares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capacidades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hijos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e </a:t>
            </a:r>
            <a:r>
              <a:rPr sz="1200" dirty="0">
                <a:latin typeface="Times New Roman"/>
                <a:cs typeface="Times New Roman"/>
              </a:rPr>
              <a:t>incorporarlos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representantes.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señalarse,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IV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(1995),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reforma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plantel,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pleno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personalidad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maestro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impulsar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acercamiento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comunidad,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medida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identificación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habrá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apoyarla.</a:t>
            </a:r>
            <a:r>
              <a:rPr sz="1200" spc="3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 impulsarse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pertinente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participativa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motivando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estén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cerca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hijos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escuela,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conciba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comprometida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formal,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convertir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realidad </a:t>
            </a:r>
            <a:r>
              <a:rPr sz="1200" dirty="0">
                <a:latin typeface="Times New Roman"/>
                <a:cs typeface="Times New Roman"/>
              </a:rPr>
              <a:t>cotidiana,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democracia,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entendida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vida,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mejoramiento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económico,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pueblo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spc="-10" dirty="0">
                <a:latin typeface="Times New Roman"/>
                <a:cs typeface="Times New Roman"/>
              </a:rPr>
              <a:t>individuo.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anteriormente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expuesto,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temática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diagnosticar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educandos.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embargo,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constituyó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tarea </a:t>
            </a:r>
            <a:r>
              <a:rPr sz="1200" dirty="0">
                <a:latin typeface="Times New Roman"/>
                <a:cs typeface="Times New Roman"/>
              </a:rPr>
              <a:t>fácil,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tampoco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inalcanzable,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motivo,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diagnóstico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brinda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pleno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fortalecimiento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19275" y="8232885"/>
            <a:ext cx="4215765" cy="716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Participación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Percepción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Padres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Representantes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las</a:t>
            </a:r>
            <a:endParaRPr sz="1200">
              <a:latin typeface="Times New Roman"/>
              <a:cs typeface="Times New Roman"/>
            </a:endParaRPr>
          </a:p>
          <a:p>
            <a:pPr marL="3175" algn="ctr">
              <a:lnSpc>
                <a:spcPct val="100000"/>
              </a:lnSpc>
              <a:spcBef>
                <a:spcPts val="720"/>
              </a:spcBef>
            </a:pPr>
            <a:r>
              <a:rPr sz="1200" b="1" dirty="0">
                <a:latin typeface="Times New Roman"/>
                <a:cs typeface="Times New Roman"/>
              </a:rPr>
              <a:t>Actividades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Educativas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05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Lisbening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Álvarez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794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23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053932C-C3FA-4C57-DE55-CE8B46D28520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5D1D0EB2-79A7-E777-3F16-1284D5EE08E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7E9C5A94-4FFC-F35A-3E01-CE453DC5EAA7}"/>
                  </a:ext>
                </a:extLst>
              </p:cNvPr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0758ED0B-325E-C4CF-0BD0-3E6D4BB1146A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AE1CF0DD-D329-7E47-183D-FC0270A2BDBF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7824257F-8E05-8B79-3184-AEA9A3D7E56D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F90BB932-D66C-2A8C-4CDF-73399BA6D2A1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F89D9757-BC53-7759-9575-9045175506EF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4531ED98-F5A9-EDFE-9CC7-97B55AEAD28B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279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09690" cy="70078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6454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HALLAZGOS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INVESTIGACIÓN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interpretados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informantes, </a:t>
            </a:r>
            <a:r>
              <a:rPr sz="1200" dirty="0">
                <a:latin typeface="Times New Roman"/>
                <a:cs typeface="Times New Roman"/>
              </a:rPr>
              <a:t>triangulados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categorización,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coinciden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cuando </a:t>
            </a:r>
            <a:r>
              <a:rPr sz="1200" dirty="0">
                <a:latin typeface="Times New Roman"/>
                <a:cs typeface="Times New Roman"/>
              </a:rPr>
              <a:t>expresan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ingresan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UNERG, </a:t>
            </a:r>
            <a:r>
              <a:rPr sz="1200" dirty="0">
                <a:latin typeface="Times New Roman"/>
                <a:cs typeface="Times New Roman"/>
              </a:rPr>
              <a:t>presentan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debilidad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adquiridos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bachillerato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olvidaron,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sienten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alejados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matemático,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cual </a:t>
            </a:r>
            <a:r>
              <a:rPr sz="1200" dirty="0">
                <a:latin typeface="Times New Roman"/>
                <a:cs typeface="Times New Roman"/>
              </a:rPr>
              <a:t>repercute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rendimiento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calculo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estos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resolver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unidades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mencionadas.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embargo,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utilizan </a:t>
            </a:r>
            <a:r>
              <a:rPr sz="1200" dirty="0">
                <a:latin typeface="Times New Roman"/>
                <a:cs typeface="Times New Roman"/>
              </a:rPr>
              <a:t>persisten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fallas.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reconstruir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adquiridas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bachillerato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incorporen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perciben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alejados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competencias </a:t>
            </a:r>
            <a:r>
              <a:rPr sz="1200" dirty="0">
                <a:latin typeface="Times New Roman"/>
                <a:cs typeface="Times New Roman"/>
              </a:rPr>
              <a:t>básicas 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previos adquiridos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 estudios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bachillerato,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solucionará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medidas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matemáticas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conceptuales,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procedimentales</a:t>
            </a:r>
            <a:r>
              <a:rPr sz="1200" spc="25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actitudinales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asignaturas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II,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pudo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constatar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relacionadas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sí,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conceptuales corresponden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procedimentales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hacer”,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actitudinales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convivencia,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actitudes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manifiesten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Ahora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suministrada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carecen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procedimientos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desarrollarlos,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podrían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utilice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impartir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clases 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cálculo, tanto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II.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puntos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podrían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reconstruir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Competencias Matemáticas 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estudiante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 Ingreso,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 estima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con un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repaso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básicos,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necesitaría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semestre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carera,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viene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propedéutica.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piensa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podrían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reconstruir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libro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texto 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guía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sirva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apoyo,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esta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dirty="0">
                <a:latin typeface="Times New Roman"/>
                <a:cs typeface="Times New Roman"/>
              </a:rPr>
              <a:t>propios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instrumento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estudio.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aplique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despertándole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el cálculo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futuro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ingeniero.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2938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21739" y="8247210"/>
            <a:ext cx="4413250" cy="7423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Competencias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Básicas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Matemáticas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Unidades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Curriculares</a:t>
            </a:r>
            <a:endParaRPr sz="1200">
              <a:latin typeface="Times New Roman"/>
              <a:cs typeface="Times New Roman"/>
            </a:endParaRPr>
          </a:p>
          <a:p>
            <a:pPr marL="257810" marR="251460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Calculo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II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Programa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Ingeniería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Civil: </a:t>
            </a:r>
            <a:r>
              <a:rPr sz="1200" b="1" dirty="0">
                <a:latin typeface="Times New Roman"/>
                <a:cs typeface="Times New Roman"/>
              </a:rPr>
              <a:t>Diagnostico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Saberes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Visión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Profesional</a:t>
            </a:r>
            <a:endParaRPr sz="1200">
              <a:latin typeface="Times New Roman"/>
              <a:cs typeface="Times New Roman"/>
            </a:endParaRPr>
          </a:p>
          <a:p>
            <a:pPr marR="121920" algn="ctr">
              <a:lnSpc>
                <a:spcPts val="1435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 Islandia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Lugo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5344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spc="-25" dirty="0"/>
              <a:t>230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A202A1BF-AC47-C17B-A9DA-526D60328679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C128C2F5-A49F-16D6-B9E5-1EA0217FEB84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3B42D266-A748-977A-752D-70CC42E47EFF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06586634-1807-64E2-87B6-BE9D552813E8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0A4188BC-DED3-EF26-3E11-B6FA6C44867B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4112F545-5A70-186F-50E7-74DF1A8E330A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64538C17-8E28-6B18-A27D-3F8D8919A03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CCC9A48F-E3EF-2ADE-0ADB-F23153F77A21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5486E40A-B4E1-3FC3-26CC-64D95F7F58AC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8394" y="1450850"/>
            <a:ext cx="6667500" cy="6695440"/>
            <a:chOff x="88394" y="1450850"/>
            <a:chExt cx="6667500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8394" y="1450850"/>
              <a:ext cx="6667495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5483" y="1478521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35483" y="1478521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727948"/>
              <a:ext cx="6516624" cy="158496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293014" y="1068451"/>
            <a:ext cx="6344285" cy="24301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7089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10"/>
              </a:spcBef>
            </a:pPr>
            <a:endParaRPr sz="1200">
              <a:latin typeface="Arial"/>
              <a:cs typeface="Arial"/>
            </a:endParaRPr>
          </a:p>
          <a:p>
            <a:pPr marL="378460" marR="5080" indent="-365760" algn="just">
              <a:lnSpc>
                <a:spcPct val="99700"/>
              </a:lnSpc>
            </a:pP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indispensable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escuelas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calcular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solamente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trayectoria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diagnóstico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aplicado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estudiantes </a:t>
            </a:r>
            <a:r>
              <a:rPr sz="1200" dirty="0">
                <a:latin typeface="Times New Roman"/>
                <a:cs typeface="Times New Roman"/>
              </a:rPr>
              <a:t>(análisis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cuantitativo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Investigación),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emergieron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indicadores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como: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saber-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conocer,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dominio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correcto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saber-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dominio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conceptos </a:t>
            </a:r>
            <a:r>
              <a:rPr sz="1200" dirty="0">
                <a:latin typeface="Times New Roman"/>
                <a:cs typeface="Times New Roman"/>
              </a:rPr>
              <a:t>adquiridos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cursos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saber-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aplicar,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competencias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junto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conceptuales,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procedimentales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actitudinales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cursos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cálculo,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hallar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correcta;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variables (logradas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logradas)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 I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II.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Obteniendo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indicados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continuación: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21" name="object 21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2" name="object 22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grpSp>
        <p:nvGrpSpPr>
          <p:cNvPr id="23" name="object 23"/>
          <p:cNvGrpSpPr/>
          <p:nvPr/>
        </p:nvGrpSpPr>
        <p:grpSpPr>
          <a:xfrm>
            <a:off x="883919" y="3631691"/>
            <a:ext cx="5192395" cy="2623185"/>
            <a:chOff x="883919" y="3631691"/>
            <a:chExt cx="5192395" cy="2623185"/>
          </a:xfrm>
        </p:grpSpPr>
        <p:pic>
          <p:nvPicPr>
            <p:cNvPr id="24" name="object 2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883919" y="3631691"/>
              <a:ext cx="5192267" cy="2622804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648968" y="3854195"/>
              <a:ext cx="2374392" cy="966215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1631314" y="3969638"/>
              <a:ext cx="41275" cy="828040"/>
            </a:xfrm>
            <a:custGeom>
              <a:avLst/>
              <a:gdLst/>
              <a:ahLst/>
              <a:cxnLst/>
              <a:rect l="l" t="t" r="r" b="b"/>
              <a:pathLst>
                <a:path w="41275" h="828039">
                  <a:moveTo>
                    <a:pt x="40893" y="827913"/>
                  </a:moveTo>
                  <a:lnTo>
                    <a:pt x="0" y="827913"/>
                  </a:lnTo>
                </a:path>
                <a:path w="41275" h="828039">
                  <a:moveTo>
                    <a:pt x="40893" y="413003"/>
                  </a:moveTo>
                  <a:lnTo>
                    <a:pt x="0" y="413003"/>
                  </a:lnTo>
                </a:path>
                <a:path w="41275" h="828039">
                  <a:moveTo>
                    <a:pt x="40893" y="0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8585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1477517" y="4701921"/>
            <a:ext cx="89535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0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412875" y="4287773"/>
            <a:ext cx="153670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25" dirty="0">
                <a:latin typeface="Calibri"/>
                <a:cs typeface="Calibri"/>
              </a:rPr>
              <a:t>50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348486" y="3873500"/>
            <a:ext cx="219075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25" dirty="0">
                <a:latin typeface="Calibri"/>
                <a:cs typeface="Calibri"/>
              </a:rPr>
              <a:t>100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1667700" y="4069079"/>
            <a:ext cx="2726055" cy="1619250"/>
            <a:chOff x="1667700" y="4069079"/>
            <a:chExt cx="2726055" cy="1619250"/>
          </a:xfrm>
        </p:grpSpPr>
        <p:sp>
          <p:nvSpPr>
            <p:cNvPr id="31" name="object 31"/>
            <p:cNvSpPr/>
            <p:nvPr/>
          </p:nvSpPr>
          <p:spPr>
            <a:xfrm>
              <a:off x="1672463" y="4797170"/>
              <a:ext cx="2207260" cy="890905"/>
            </a:xfrm>
            <a:custGeom>
              <a:avLst/>
              <a:gdLst/>
              <a:ahLst/>
              <a:cxnLst/>
              <a:rect l="l" t="t" r="r" b="b"/>
              <a:pathLst>
                <a:path w="2207260" h="890904">
                  <a:moveTo>
                    <a:pt x="0" y="0"/>
                  </a:moveTo>
                  <a:lnTo>
                    <a:pt x="0" y="245744"/>
                  </a:lnTo>
                </a:path>
                <a:path w="2207260" h="890904">
                  <a:moveTo>
                    <a:pt x="551688" y="0"/>
                  </a:moveTo>
                  <a:lnTo>
                    <a:pt x="551688" y="245744"/>
                  </a:lnTo>
                </a:path>
                <a:path w="2207260" h="890904">
                  <a:moveTo>
                    <a:pt x="1103376" y="0"/>
                  </a:moveTo>
                  <a:lnTo>
                    <a:pt x="1103376" y="245744"/>
                  </a:lnTo>
                </a:path>
                <a:path w="2207260" h="890904">
                  <a:moveTo>
                    <a:pt x="1655064" y="0"/>
                  </a:moveTo>
                  <a:lnTo>
                    <a:pt x="1655064" y="245744"/>
                  </a:lnTo>
                </a:path>
                <a:path w="2207260" h="890904">
                  <a:moveTo>
                    <a:pt x="2207133" y="0"/>
                  </a:moveTo>
                  <a:lnTo>
                    <a:pt x="2207133" y="245744"/>
                  </a:lnTo>
                </a:path>
                <a:path w="2207260" h="890904">
                  <a:moveTo>
                    <a:pt x="0" y="245363"/>
                  </a:moveTo>
                  <a:lnTo>
                    <a:pt x="0" y="645540"/>
                  </a:lnTo>
                </a:path>
                <a:path w="2207260" h="890904">
                  <a:moveTo>
                    <a:pt x="551688" y="245363"/>
                  </a:moveTo>
                  <a:lnTo>
                    <a:pt x="551688" y="645540"/>
                  </a:lnTo>
                </a:path>
                <a:path w="2207260" h="890904">
                  <a:moveTo>
                    <a:pt x="1103376" y="245363"/>
                  </a:moveTo>
                  <a:lnTo>
                    <a:pt x="1103376" y="645540"/>
                  </a:lnTo>
                </a:path>
                <a:path w="2207260" h="890904">
                  <a:moveTo>
                    <a:pt x="1655064" y="245363"/>
                  </a:moveTo>
                  <a:lnTo>
                    <a:pt x="1655064" y="645540"/>
                  </a:lnTo>
                </a:path>
                <a:path w="2207260" h="890904">
                  <a:moveTo>
                    <a:pt x="2207133" y="245363"/>
                  </a:moveTo>
                  <a:lnTo>
                    <a:pt x="2207133" y="645540"/>
                  </a:lnTo>
                </a:path>
                <a:path w="2207260" h="890904">
                  <a:moveTo>
                    <a:pt x="0" y="646176"/>
                  </a:moveTo>
                  <a:lnTo>
                    <a:pt x="0" y="890777"/>
                  </a:lnTo>
                </a:path>
                <a:path w="2207260" h="890904">
                  <a:moveTo>
                    <a:pt x="1103376" y="646176"/>
                  </a:moveTo>
                  <a:lnTo>
                    <a:pt x="1103376" y="890777"/>
                  </a:lnTo>
                </a:path>
                <a:path w="2207260" h="890904">
                  <a:moveTo>
                    <a:pt x="2207133" y="646176"/>
                  </a:moveTo>
                  <a:lnTo>
                    <a:pt x="2207133" y="890777"/>
                  </a:lnTo>
                </a:path>
              </a:pathLst>
            </a:custGeom>
            <a:ln w="9525">
              <a:solidFill>
                <a:srgbClr val="858585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320539" y="4069079"/>
              <a:ext cx="73151" cy="71627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320539" y="4625339"/>
              <a:ext cx="73151" cy="73151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320539" y="5181599"/>
              <a:ext cx="73151" cy="73151"/>
            </a:xfrm>
            <a:prstGeom prst="rect">
              <a:avLst/>
            </a:prstGeom>
          </p:spPr>
        </p:pic>
      </p:grpSp>
      <p:sp>
        <p:nvSpPr>
          <p:cNvPr id="35" name="object 35"/>
          <p:cNvSpPr txBox="1"/>
          <p:nvPr/>
        </p:nvSpPr>
        <p:spPr>
          <a:xfrm>
            <a:off x="1890522" y="4860417"/>
            <a:ext cx="116205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0" dirty="0">
                <a:latin typeface="Calibri"/>
                <a:cs typeface="Calibri"/>
              </a:rPr>
              <a:t>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442464" y="4860417"/>
            <a:ext cx="116205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0" dirty="0">
                <a:latin typeface="Calibri"/>
                <a:cs typeface="Calibri"/>
              </a:rPr>
              <a:t>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2994405" y="4860417"/>
            <a:ext cx="116205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0" dirty="0">
                <a:latin typeface="Calibri"/>
                <a:cs typeface="Calibri"/>
              </a:rPr>
              <a:t>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546475" y="4860417"/>
            <a:ext cx="116205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0" dirty="0">
                <a:latin typeface="Calibri"/>
                <a:cs typeface="Calibri"/>
              </a:rPr>
              <a:t>%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726183" y="5105527"/>
            <a:ext cx="443865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10" dirty="0">
                <a:latin typeface="Calibri"/>
                <a:cs typeface="Calibri"/>
              </a:rPr>
              <a:t>Logrado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278126" y="5105527"/>
            <a:ext cx="443865" cy="332740"/>
          </a:xfrm>
          <a:prstGeom prst="rect">
            <a:avLst/>
          </a:prstGeom>
        </p:spPr>
        <p:txBody>
          <a:bodyPr vert="horz" wrap="square" lIns="0" tIns="8890" rIns="0" bIns="0" rtlCol="0">
            <a:spAutoFit/>
          </a:bodyPr>
          <a:lstStyle/>
          <a:p>
            <a:pPr marL="12700" marR="5080" indent="135255">
              <a:lnSpc>
                <a:spcPct val="102000"/>
              </a:lnSpc>
              <a:spcBef>
                <a:spcPts val="70"/>
              </a:spcBef>
            </a:pPr>
            <a:r>
              <a:rPr sz="1000" spc="-25" dirty="0">
                <a:latin typeface="Calibri"/>
                <a:cs typeface="Calibri"/>
              </a:rPr>
              <a:t>No</a:t>
            </a:r>
            <a:r>
              <a:rPr sz="1000" spc="-10" dirty="0">
                <a:latin typeface="Calibri"/>
                <a:cs typeface="Calibri"/>
              </a:rPr>
              <a:t> Logrado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830195" y="5105527"/>
            <a:ext cx="443865" cy="1778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10" dirty="0">
                <a:latin typeface="Calibri"/>
                <a:cs typeface="Calibri"/>
              </a:rPr>
              <a:t>Logrado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382136" y="5105527"/>
            <a:ext cx="443865" cy="332740"/>
          </a:xfrm>
          <a:prstGeom prst="rect">
            <a:avLst/>
          </a:prstGeom>
        </p:spPr>
        <p:txBody>
          <a:bodyPr vert="horz" wrap="square" lIns="0" tIns="8890" rIns="0" bIns="0" rtlCol="0">
            <a:spAutoFit/>
          </a:bodyPr>
          <a:lstStyle/>
          <a:p>
            <a:pPr marL="12700" marR="5080" indent="135255">
              <a:lnSpc>
                <a:spcPct val="102000"/>
              </a:lnSpc>
              <a:spcBef>
                <a:spcPts val="70"/>
              </a:spcBef>
            </a:pPr>
            <a:r>
              <a:rPr sz="1000" spc="-25" dirty="0">
                <a:latin typeface="Calibri"/>
                <a:cs typeface="Calibri"/>
              </a:rPr>
              <a:t>No</a:t>
            </a:r>
            <a:r>
              <a:rPr sz="1000" spc="-10" dirty="0">
                <a:latin typeface="Calibri"/>
                <a:cs typeface="Calibri"/>
              </a:rPr>
              <a:t> Logrado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405376" y="4007866"/>
            <a:ext cx="1447800" cy="1437640"/>
          </a:xfrm>
          <a:prstGeom prst="rect">
            <a:avLst/>
          </a:prstGeom>
        </p:spPr>
        <p:txBody>
          <a:bodyPr vert="horz" wrap="square" lIns="0" tIns="18415" rIns="0" bIns="0" rtlCol="0">
            <a:spAutoFit/>
          </a:bodyPr>
          <a:lstStyle/>
          <a:p>
            <a:pPr marL="12700" marR="224154">
              <a:lnSpc>
                <a:spcPct val="95700"/>
              </a:lnSpc>
              <a:spcBef>
                <a:spcPts val="145"/>
              </a:spcBef>
            </a:pPr>
            <a:r>
              <a:rPr sz="1000" spc="-105" dirty="0">
                <a:latin typeface="Arial MT"/>
                <a:cs typeface="Arial MT"/>
              </a:rPr>
              <a:t>Resuelve</a:t>
            </a:r>
            <a:r>
              <a:rPr sz="1000" spc="-30" dirty="0">
                <a:latin typeface="Arial MT"/>
                <a:cs typeface="Arial MT"/>
              </a:rPr>
              <a:t> </a:t>
            </a:r>
            <a:r>
              <a:rPr sz="1000" spc="-85" dirty="0">
                <a:latin typeface="Arial MT"/>
                <a:cs typeface="Arial MT"/>
              </a:rPr>
              <a:t>los</a:t>
            </a:r>
            <a:r>
              <a:rPr sz="1000" spc="-30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problemas </a:t>
            </a:r>
            <a:r>
              <a:rPr sz="1000" spc="-95" dirty="0">
                <a:latin typeface="Arial MT"/>
                <a:cs typeface="Arial MT"/>
              </a:rPr>
              <a:t>aplicando</a:t>
            </a:r>
            <a:r>
              <a:rPr sz="1000" spc="-20" dirty="0">
                <a:latin typeface="Arial MT"/>
                <a:cs typeface="Arial MT"/>
              </a:rPr>
              <a:t> </a:t>
            </a:r>
            <a:r>
              <a:rPr sz="1000" spc="-85" dirty="0">
                <a:latin typeface="Arial MT"/>
                <a:cs typeface="Arial MT"/>
              </a:rPr>
              <a:t>las</a:t>
            </a:r>
            <a:r>
              <a:rPr sz="1000" spc="-25" dirty="0">
                <a:latin typeface="Arial MT"/>
                <a:cs typeface="Arial MT"/>
              </a:rPr>
              <a:t> </a:t>
            </a:r>
            <a:r>
              <a:rPr sz="1000" spc="-90" dirty="0">
                <a:latin typeface="Arial MT"/>
                <a:cs typeface="Arial MT"/>
              </a:rPr>
              <a:t>operaciones</a:t>
            </a:r>
            <a:r>
              <a:rPr sz="1000" spc="500" dirty="0">
                <a:latin typeface="Arial MT"/>
                <a:cs typeface="Arial MT"/>
              </a:rPr>
              <a:t> </a:t>
            </a:r>
            <a:r>
              <a:rPr sz="1000" spc="-95" dirty="0">
                <a:latin typeface="Arial MT"/>
                <a:cs typeface="Arial MT"/>
              </a:rPr>
              <a:t>básicas</a:t>
            </a:r>
            <a:r>
              <a:rPr sz="1000" spc="-40" dirty="0">
                <a:latin typeface="Arial MT"/>
                <a:cs typeface="Arial MT"/>
              </a:rPr>
              <a:t> </a:t>
            </a:r>
            <a:r>
              <a:rPr sz="1000" spc="-100" dirty="0">
                <a:latin typeface="Arial MT"/>
                <a:cs typeface="Arial MT"/>
              </a:rPr>
              <a:t>de</a:t>
            </a:r>
            <a:r>
              <a:rPr sz="1000" spc="-40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matemática </a:t>
            </a:r>
            <a:r>
              <a:rPr sz="1000" spc="-25" dirty="0">
                <a:latin typeface="Arial MT"/>
                <a:cs typeface="Arial MT"/>
              </a:rPr>
              <a:t>correctamente.</a:t>
            </a:r>
            <a:endParaRPr sz="1000">
              <a:latin typeface="Arial MT"/>
              <a:cs typeface="Arial MT"/>
            </a:endParaRPr>
          </a:p>
          <a:p>
            <a:pPr marL="12700">
              <a:lnSpc>
                <a:spcPts val="915"/>
              </a:lnSpc>
            </a:pPr>
            <a:r>
              <a:rPr sz="1000" spc="-90" dirty="0">
                <a:latin typeface="Arial MT"/>
                <a:cs typeface="Arial MT"/>
              </a:rPr>
              <a:t>Aplica</a:t>
            </a:r>
            <a:r>
              <a:rPr sz="1000" spc="-40" dirty="0">
                <a:latin typeface="Arial MT"/>
                <a:cs typeface="Arial MT"/>
              </a:rPr>
              <a:t> </a:t>
            </a:r>
            <a:r>
              <a:rPr sz="1000" spc="-85" dirty="0">
                <a:latin typeface="Arial MT"/>
                <a:cs typeface="Arial MT"/>
              </a:rPr>
              <a:t>las</a:t>
            </a:r>
            <a:r>
              <a:rPr sz="1000" spc="-35" dirty="0">
                <a:latin typeface="Arial MT"/>
                <a:cs typeface="Arial MT"/>
              </a:rPr>
              <a:t> </a:t>
            </a:r>
            <a:r>
              <a:rPr sz="1000" spc="-20" dirty="0">
                <a:latin typeface="Arial MT"/>
                <a:cs typeface="Arial MT"/>
              </a:rPr>
              <a:t>competencias</a:t>
            </a:r>
            <a:endParaRPr sz="1000">
              <a:latin typeface="Arial MT"/>
              <a:cs typeface="Arial MT"/>
            </a:endParaRPr>
          </a:p>
          <a:p>
            <a:pPr marL="12700" marR="27305" algn="just">
              <a:lnSpc>
                <a:spcPct val="95500"/>
              </a:lnSpc>
              <a:spcBef>
                <a:spcPts val="30"/>
              </a:spcBef>
            </a:pPr>
            <a:r>
              <a:rPr sz="1000" spc="-105" dirty="0">
                <a:latin typeface="Arial MT"/>
                <a:cs typeface="Arial MT"/>
              </a:rPr>
              <a:t>conceptuales</a:t>
            </a:r>
            <a:r>
              <a:rPr sz="1000" spc="100" dirty="0">
                <a:latin typeface="Arial MT"/>
                <a:cs typeface="Arial MT"/>
              </a:rPr>
              <a:t> </a:t>
            </a:r>
            <a:r>
              <a:rPr sz="1000" spc="-100" dirty="0">
                <a:latin typeface="Arial MT"/>
                <a:cs typeface="Arial MT"/>
              </a:rPr>
              <a:t>adquiridos</a:t>
            </a:r>
            <a:r>
              <a:rPr sz="1000" spc="114" dirty="0">
                <a:latin typeface="Arial MT"/>
                <a:cs typeface="Arial MT"/>
              </a:rPr>
              <a:t> </a:t>
            </a:r>
            <a:r>
              <a:rPr sz="1000" spc="-190" dirty="0">
                <a:latin typeface="Arial MT"/>
                <a:cs typeface="Arial MT"/>
              </a:rPr>
              <a:t>en</a:t>
            </a:r>
            <a:r>
              <a:rPr sz="1000" spc="120" dirty="0">
                <a:latin typeface="Arial MT"/>
                <a:cs typeface="Arial MT"/>
              </a:rPr>
              <a:t> </a:t>
            </a:r>
            <a:r>
              <a:rPr sz="1000" spc="-25" dirty="0">
                <a:latin typeface="Arial MT"/>
                <a:cs typeface="Arial MT"/>
              </a:rPr>
              <a:t>el </a:t>
            </a:r>
            <a:r>
              <a:rPr sz="1000" spc="-114" dirty="0">
                <a:latin typeface="Arial MT"/>
                <a:cs typeface="Arial MT"/>
              </a:rPr>
              <a:t>curso</a:t>
            </a:r>
            <a:r>
              <a:rPr sz="1000" spc="65" dirty="0">
                <a:latin typeface="Arial MT"/>
                <a:cs typeface="Arial MT"/>
              </a:rPr>
              <a:t> </a:t>
            </a:r>
            <a:r>
              <a:rPr sz="1000" spc="-114" dirty="0">
                <a:latin typeface="Arial MT"/>
                <a:cs typeface="Arial MT"/>
              </a:rPr>
              <a:t>para</a:t>
            </a:r>
            <a:r>
              <a:rPr sz="1000" spc="65" dirty="0">
                <a:latin typeface="Arial MT"/>
                <a:cs typeface="Arial MT"/>
              </a:rPr>
              <a:t> </a:t>
            </a:r>
            <a:r>
              <a:rPr sz="1000" spc="-110" dirty="0">
                <a:latin typeface="Arial MT"/>
                <a:cs typeface="Arial MT"/>
              </a:rPr>
              <a:t>abordar</a:t>
            </a:r>
            <a:r>
              <a:rPr sz="1000" spc="60" dirty="0">
                <a:latin typeface="Arial MT"/>
                <a:cs typeface="Arial MT"/>
              </a:rPr>
              <a:t> </a:t>
            </a:r>
            <a:r>
              <a:rPr sz="1000" spc="-135" dirty="0">
                <a:latin typeface="Arial MT"/>
                <a:cs typeface="Arial MT"/>
              </a:rPr>
              <a:t>la</a:t>
            </a:r>
            <a:r>
              <a:rPr sz="1000" spc="70" dirty="0">
                <a:latin typeface="Arial MT"/>
                <a:cs typeface="Arial MT"/>
              </a:rPr>
              <a:t> </a:t>
            </a:r>
            <a:r>
              <a:rPr sz="1000" spc="-80" dirty="0">
                <a:latin typeface="Arial MT"/>
                <a:cs typeface="Arial MT"/>
              </a:rPr>
              <a:t>solución</a:t>
            </a:r>
            <a:r>
              <a:rPr sz="1000" spc="500" dirty="0">
                <a:latin typeface="Arial MT"/>
                <a:cs typeface="Arial MT"/>
              </a:rPr>
              <a:t> </a:t>
            </a:r>
            <a:r>
              <a:rPr sz="1000" spc="-110" dirty="0">
                <a:latin typeface="Arial MT"/>
                <a:cs typeface="Arial MT"/>
              </a:rPr>
              <a:t>de</a:t>
            </a:r>
            <a:r>
              <a:rPr sz="1000" spc="-40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problemas</a:t>
            </a:r>
            <a:endParaRPr sz="1000">
              <a:latin typeface="Arial MT"/>
              <a:cs typeface="Arial MT"/>
            </a:endParaRPr>
          </a:p>
          <a:p>
            <a:pPr marL="12700" algn="just">
              <a:lnSpc>
                <a:spcPts val="915"/>
              </a:lnSpc>
            </a:pPr>
            <a:r>
              <a:rPr sz="1000" spc="-90" dirty="0">
                <a:latin typeface="Arial MT"/>
                <a:cs typeface="Arial MT"/>
              </a:rPr>
              <a:t>Halla</a:t>
            </a:r>
            <a:r>
              <a:rPr sz="1000" spc="-45" dirty="0">
                <a:latin typeface="Arial MT"/>
                <a:cs typeface="Arial MT"/>
              </a:rPr>
              <a:t> </a:t>
            </a:r>
            <a:r>
              <a:rPr sz="1000" spc="-75" dirty="0">
                <a:latin typeface="Arial MT"/>
                <a:cs typeface="Arial MT"/>
              </a:rPr>
              <a:t>la</a:t>
            </a:r>
            <a:r>
              <a:rPr sz="1000" spc="-40" dirty="0">
                <a:latin typeface="Arial MT"/>
                <a:cs typeface="Arial MT"/>
              </a:rPr>
              <a:t> </a:t>
            </a:r>
            <a:r>
              <a:rPr sz="1000" spc="-90" dirty="0">
                <a:latin typeface="Arial MT"/>
                <a:cs typeface="Arial MT"/>
              </a:rPr>
              <a:t>solución</a:t>
            </a:r>
            <a:r>
              <a:rPr sz="1000" spc="-35" dirty="0">
                <a:latin typeface="Arial MT"/>
                <a:cs typeface="Arial MT"/>
              </a:rPr>
              <a:t> </a:t>
            </a:r>
            <a:r>
              <a:rPr sz="1000" spc="-110" dirty="0">
                <a:latin typeface="Arial MT"/>
                <a:cs typeface="Arial MT"/>
              </a:rPr>
              <a:t>de</a:t>
            </a:r>
            <a:r>
              <a:rPr sz="1000" spc="-35" dirty="0">
                <a:latin typeface="Arial MT"/>
                <a:cs typeface="Arial MT"/>
              </a:rPr>
              <a:t> </a:t>
            </a:r>
            <a:r>
              <a:rPr sz="1000" spc="-85" dirty="0">
                <a:latin typeface="Arial MT"/>
                <a:cs typeface="Arial MT"/>
              </a:rPr>
              <a:t>los</a:t>
            </a:r>
            <a:r>
              <a:rPr sz="1000" spc="-45" dirty="0">
                <a:latin typeface="Arial MT"/>
                <a:cs typeface="Arial MT"/>
              </a:rPr>
              <a:t> </a:t>
            </a:r>
            <a:r>
              <a:rPr sz="1000" spc="-55" dirty="0">
                <a:latin typeface="Arial MT"/>
                <a:cs typeface="Arial MT"/>
              </a:rPr>
              <a:t>límites,</a:t>
            </a:r>
            <a:endParaRPr sz="1000">
              <a:latin typeface="Arial MT"/>
              <a:cs typeface="Arial MT"/>
            </a:endParaRPr>
          </a:p>
          <a:p>
            <a:pPr marL="12700" algn="just">
              <a:lnSpc>
                <a:spcPts val="1175"/>
              </a:lnSpc>
            </a:pPr>
            <a:r>
              <a:rPr sz="1000" spc="-95" dirty="0">
                <a:latin typeface="Arial MT"/>
                <a:cs typeface="Arial MT"/>
              </a:rPr>
              <a:t>derivadas</a:t>
            </a:r>
            <a:r>
              <a:rPr sz="1000" spc="-40" dirty="0">
                <a:latin typeface="Arial MT"/>
                <a:cs typeface="Arial MT"/>
              </a:rPr>
              <a:t> </a:t>
            </a:r>
            <a:r>
              <a:rPr sz="1000" spc="-95" dirty="0">
                <a:latin typeface="Arial MT"/>
                <a:cs typeface="Arial MT"/>
              </a:rPr>
              <a:t>y</a:t>
            </a:r>
            <a:r>
              <a:rPr sz="1000" spc="-35" dirty="0">
                <a:latin typeface="Arial MT"/>
                <a:cs typeface="Arial MT"/>
              </a:rPr>
              <a:t> </a:t>
            </a:r>
            <a:r>
              <a:rPr sz="1000" spc="-85" dirty="0">
                <a:latin typeface="Arial MT"/>
                <a:cs typeface="Arial MT"/>
              </a:rPr>
              <a:t>cálculo</a:t>
            </a:r>
            <a:r>
              <a:rPr sz="1000" spc="-30" dirty="0">
                <a:latin typeface="Arial MT"/>
                <a:cs typeface="Arial MT"/>
              </a:rPr>
              <a:t> </a:t>
            </a:r>
            <a:r>
              <a:rPr sz="1000" spc="-110" dirty="0">
                <a:latin typeface="Arial MT"/>
                <a:cs typeface="Arial MT"/>
              </a:rPr>
              <a:t>de</a:t>
            </a:r>
            <a:r>
              <a:rPr sz="1000" spc="-30" dirty="0">
                <a:latin typeface="Arial MT"/>
                <a:cs typeface="Arial MT"/>
              </a:rPr>
              <a:t> </a:t>
            </a:r>
            <a:r>
              <a:rPr sz="1000" spc="-20" dirty="0">
                <a:latin typeface="Arial MT"/>
                <a:cs typeface="Arial MT"/>
              </a:rPr>
              <a:t>área.</a:t>
            </a:r>
            <a:endParaRPr sz="1000">
              <a:latin typeface="Arial MT"/>
              <a:cs typeface="Arial MT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74447" y="5505704"/>
            <a:ext cx="6415405" cy="251904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832610">
              <a:lnSpc>
                <a:spcPts val="925"/>
              </a:lnSpc>
              <a:spcBef>
                <a:spcPts val="95"/>
              </a:spcBef>
              <a:tabLst>
                <a:tab pos="2920365" algn="l"/>
              </a:tabLst>
            </a:pPr>
            <a:r>
              <a:rPr sz="1000" dirty="0">
                <a:latin typeface="Calibri"/>
                <a:cs typeface="Calibri"/>
              </a:rPr>
              <a:t>Cálculo</a:t>
            </a:r>
            <a:r>
              <a:rPr sz="1000" spc="-35" dirty="0">
                <a:latin typeface="Calibri"/>
                <a:cs typeface="Calibri"/>
              </a:rPr>
              <a:t> </a:t>
            </a:r>
            <a:r>
              <a:rPr sz="1000" spc="-50" dirty="0">
                <a:latin typeface="Calibri"/>
                <a:cs typeface="Calibri"/>
              </a:rPr>
              <a:t>I</a:t>
            </a:r>
            <a:r>
              <a:rPr sz="1000" dirty="0">
                <a:latin typeface="Calibri"/>
                <a:cs typeface="Calibri"/>
              </a:rPr>
              <a:t>	Cálculo</a:t>
            </a:r>
            <a:r>
              <a:rPr sz="1000" spc="-35" dirty="0">
                <a:latin typeface="Calibri"/>
                <a:cs typeface="Calibri"/>
              </a:rPr>
              <a:t> </a:t>
            </a:r>
            <a:r>
              <a:rPr sz="1000" spc="-25" dirty="0">
                <a:latin typeface="Calibri"/>
                <a:cs typeface="Calibri"/>
              </a:rPr>
              <a:t>II</a:t>
            </a:r>
            <a:endParaRPr sz="1000">
              <a:latin typeface="Calibri"/>
              <a:cs typeface="Calibri"/>
            </a:endParaRPr>
          </a:p>
          <a:p>
            <a:pPr marL="1908810">
              <a:lnSpc>
                <a:spcPts val="925"/>
              </a:lnSpc>
            </a:pPr>
            <a:r>
              <a:rPr sz="1000" b="1" dirty="0">
                <a:latin typeface="Calibri"/>
                <a:cs typeface="Calibri"/>
              </a:rPr>
              <a:t>Unidades</a:t>
            </a:r>
            <a:r>
              <a:rPr sz="1000" b="1" spc="-35" dirty="0">
                <a:latin typeface="Calibri"/>
                <a:cs typeface="Calibri"/>
              </a:rPr>
              <a:t> </a:t>
            </a:r>
            <a:r>
              <a:rPr sz="1000" b="1" spc="-10" dirty="0">
                <a:latin typeface="Calibri"/>
                <a:cs typeface="Calibri"/>
              </a:rPr>
              <a:t>Curriculares</a:t>
            </a:r>
            <a:endParaRPr sz="1000">
              <a:latin typeface="Calibri"/>
              <a:cs typeface="Calibri"/>
            </a:endParaRPr>
          </a:p>
          <a:p>
            <a:pPr marR="2529205" algn="ctr">
              <a:lnSpc>
                <a:spcPts val="1405"/>
              </a:lnSpc>
              <a:spcBef>
                <a:spcPts val="955"/>
              </a:spcBef>
            </a:pPr>
            <a:r>
              <a:rPr sz="1200" b="1" spc="-125" dirty="0">
                <a:latin typeface="Arial"/>
                <a:cs typeface="Arial"/>
              </a:rPr>
              <a:t>Indicadores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spc="-125" dirty="0">
                <a:latin typeface="Arial"/>
                <a:cs typeface="Arial"/>
              </a:rPr>
              <a:t>aplicados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spc="-135" dirty="0">
                <a:latin typeface="Arial"/>
                <a:cs typeface="Arial"/>
              </a:rPr>
              <a:t>en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100" dirty="0">
                <a:latin typeface="Arial"/>
                <a:cs typeface="Arial"/>
              </a:rPr>
              <a:t>el</a:t>
            </a:r>
            <a:r>
              <a:rPr sz="1200" b="1" spc="-20" dirty="0">
                <a:latin typeface="Arial"/>
                <a:cs typeface="Arial"/>
              </a:rPr>
              <a:t> </a:t>
            </a:r>
            <a:r>
              <a:rPr sz="1200" b="1" spc="-25" dirty="0">
                <a:latin typeface="Arial"/>
                <a:cs typeface="Arial"/>
              </a:rPr>
              <a:t>diagnóstico</a:t>
            </a:r>
            <a:endParaRPr sz="1200">
              <a:latin typeface="Arial"/>
              <a:cs typeface="Arial"/>
            </a:endParaRPr>
          </a:p>
          <a:p>
            <a:pPr marR="2530475" algn="ctr">
              <a:lnSpc>
                <a:spcPts val="1405"/>
              </a:lnSpc>
            </a:pPr>
            <a:r>
              <a:rPr sz="1200" spc="-114" dirty="0">
                <a:latin typeface="Arial MT"/>
                <a:cs typeface="Arial MT"/>
              </a:rPr>
              <a:t>Fuente:</a:t>
            </a:r>
            <a:r>
              <a:rPr sz="1200" spc="-45" dirty="0">
                <a:latin typeface="Arial MT"/>
                <a:cs typeface="Arial MT"/>
              </a:rPr>
              <a:t> </a:t>
            </a:r>
            <a:r>
              <a:rPr sz="1200" spc="-125" dirty="0">
                <a:latin typeface="Arial MT"/>
                <a:cs typeface="Arial MT"/>
              </a:rPr>
              <a:t>Lugo</a:t>
            </a:r>
            <a:r>
              <a:rPr sz="1200" spc="-40" dirty="0">
                <a:latin typeface="Arial MT"/>
                <a:cs typeface="Arial MT"/>
              </a:rPr>
              <a:t> </a:t>
            </a:r>
            <a:r>
              <a:rPr sz="1200" spc="-10" dirty="0">
                <a:latin typeface="Arial MT"/>
                <a:cs typeface="Arial MT"/>
              </a:rPr>
              <a:t>(2019)</a:t>
            </a:r>
            <a:endParaRPr sz="1200">
              <a:latin typeface="Arial MT"/>
              <a:cs typeface="Arial MT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1060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diagrama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barras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obtenidos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diagnostico situacional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</a:t>
            </a:r>
            <a:r>
              <a:rPr sz="1200" spc="-10" dirty="0">
                <a:latin typeface="Times New Roman"/>
                <a:cs typeface="Times New Roman"/>
              </a:rPr>
              <a:t>saberes.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aparece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azul)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(saber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aplicar)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indica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dominan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adquiridas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bachillerato,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respecto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barra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roja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(saber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hacer),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demuestra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adquiridos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cursos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informantes;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pero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adquiridas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bachillerato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junto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conceptuales,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procedimentales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actitudinales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inherentes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cursos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cálculo,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pudieron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solución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correcta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problemas.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45" name="object 45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4581144" y="142938"/>
            <a:ext cx="1805304" cy="893889"/>
          </a:xfrm>
          <a:prstGeom prst="rect">
            <a:avLst/>
          </a:prstGeom>
        </p:spPr>
      </p:pic>
      <p:sp>
        <p:nvSpPr>
          <p:cNvPr id="46" name="object 46"/>
          <p:cNvSpPr txBox="1"/>
          <p:nvPr/>
        </p:nvSpPr>
        <p:spPr>
          <a:xfrm>
            <a:off x="1285747" y="8247819"/>
            <a:ext cx="4413250" cy="7416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Competencias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Básicas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Matemáticas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Unidades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Curriculares</a:t>
            </a:r>
            <a:endParaRPr sz="1200">
              <a:latin typeface="Times New Roman"/>
              <a:cs typeface="Times New Roman"/>
            </a:endParaRPr>
          </a:p>
          <a:p>
            <a:pPr marL="257810" marR="251460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Calculo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II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Programa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Ingeniería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Civil: </a:t>
            </a:r>
            <a:r>
              <a:rPr sz="1200" b="1" dirty="0">
                <a:latin typeface="Times New Roman"/>
                <a:cs typeface="Times New Roman"/>
              </a:rPr>
              <a:t>Diagnostico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Saberes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Visión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Profesional</a:t>
            </a:r>
            <a:endParaRPr sz="1200">
              <a:latin typeface="Times New Roman"/>
              <a:cs typeface="Times New Roman"/>
            </a:endParaRPr>
          </a:p>
          <a:p>
            <a:pPr marR="249554" algn="ctr">
              <a:lnSpc>
                <a:spcPts val="1430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 Islandia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Lugo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6572757" y="8952517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231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48" name="Grupo 47">
            <a:extLst>
              <a:ext uri="{FF2B5EF4-FFF2-40B4-BE49-F238E27FC236}">
                <a16:creationId xmlns:a16="http://schemas.microsoft.com/office/drawing/2014/main" id="{80547CCC-4700-650C-4B14-0F4D11721582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49" name="object 12">
              <a:extLst>
                <a:ext uri="{FF2B5EF4-FFF2-40B4-BE49-F238E27FC236}">
                  <a16:creationId xmlns:a16="http://schemas.microsoft.com/office/drawing/2014/main" id="{AF34608C-2C8A-F968-C8C3-D86F0AFE0674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53" name="object 13">
                <a:extLst>
                  <a:ext uri="{FF2B5EF4-FFF2-40B4-BE49-F238E27FC236}">
                    <a16:creationId xmlns:a16="http://schemas.microsoft.com/office/drawing/2014/main" id="{ED781687-5925-1218-03D1-44DCCA440D6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54" name="object 14">
                <a:extLst>
                  <a:ext uri="{FF2B5EF4-FFF2-40B4-BE49-F238E27FC236}">
                    <a16:creationId xmlns:a16="http://schemas.microsoft.com/office/drawing/2014/main" id="{8D1EADC4-0875-4017-CE4A-C7FFD95D600A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55" name="object 15">
                <a:extLst>
                  <a:ext uri="{FF2B5EF4-FFF2-40B4-BE49-F238E27FC236}">
                    <a16:creationId xmlns:a16="http://schemas.microsoft.com/office/drawing/2014/main" id="{3B0C020A-128F-1BC2-BF07-9E9ACBA39578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56" name="object 16">
                <a:extLst>
                  <a:ext uri="{FF2B5EF4-FFF2-40B4-BE49-F238E27FC236}">
                    <a16:creationId xmlns:a16="http://schemas.microsoft.com/office/drawing/2014/main" id="{3E0709AD-9A82-4F88-8434-24EE6D6D538F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50" name="object 16">
              <a:extLst>
                <a:ext uri="{FF2B5EF4-FFF2-40B4-BE49-F238E27FC236}">
                  <a16:creationId xmlns:a16="http://schemas.microsoft.com/office/drawing/2014/main" id="{32800662-5726-7C77-019B-DB79425818C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51" name="object 25">
              <a:extLst>
                <a:ext uri="{FF2B5EF4-FFF2-40B4-BE49-F238E27FC236}">
                  <a16:creationId xmlns:a16="http://schemas.microsoft.com/office/drawing/2014/main" id="{94F84598-D4C0-DD02-0310-E7AC695891A4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52" name="object 31">
              <a:extLst>
                <a:ext uri="{FF2B5EF4-FFF2-40B4-BE49-F238E27FC236}">
                  <a16:creationId xmlns:a16="http://schemas.microsoft.com/office/drawing/2014/main" id="{1FA5D1EE-94A0-BFC2-000D-98AAC2494D53}"/>
                </a:ext>
              </a:extLst>
            </p:cNvPr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279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67411" y="1068451"/>
            <a:ext cx="6300470" cy="66414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18155" marR="70104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II,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conocimientos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anteriormente.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4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básicas </a:t>
            </a:r>
            <a:r>
              <a:rPr sz="1200" dirty="0">
                <a:latin typeface="Times New Roman"/>
                <a:cs typeface="Times New Roman"/>
              </a:rPr>
              <a:t>matemáticas,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haciendo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adecuadas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material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incorporar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matemático,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indispensable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cursará posteriormente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largo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carrera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Civil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REFLEXIONES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RECOMENDACIONES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diagnóstico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referida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debilidades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contrastar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tratamiento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debilidades,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falta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reflexiona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rendimiento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programa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vacíos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competencias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adquiridas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bachillerato,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instruccionales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ingenieros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Universitarios.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requieren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acciones </a:t>
            </a:r>
            <a:r>
              <a:rPr sz="1200" dirty="0">
                <a:latin typeface="Times New Roman"/>
                <a:cs typeface="Times New Roman"/>
              </a:rPr>
              <a:t>metodológicas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arreglos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organizacionales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planifiquen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desarrollen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situación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instrucción,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proporcionar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 </a:t>
            </a:r>
            <a:r>
              <a:rPr sz="1200" spc="-10" dirty="0">
                <a:latin typeface="Times New Roman"/>
                <a:cs typeface="Times New Roman"/>
              </a:rPr>
              <a:t>matemática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contribuyen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 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involucrar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expresado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objetivos,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relacionándola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Ingeniería Civil,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ingresan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debilidades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básicas </a:t>
            </a:r>
            <a:r>
              <a:rPr sz="1200" dirty="0">
                <a:latin typeface="Times New Roman"/>
                <a:cs typeface="Times New Roman"/>
              </a:rPr>
              <a:t>matemática,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convierte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obstáculo tanto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adaptación 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ingreso,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motivación.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Morín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(1990),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refiere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complejidad,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empezarse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integrar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dispersos,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saberes </a:t>
            </a:r>
            <a:r>
              <a:rPr sz="1200" dirty="0">
                <a:latin typeface="Times New Roman"/>
                <a:cs typeface="Times New Roman"/>
              </a:rPr>
              <a:t>matemáticos.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reconstruir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incorporar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materiales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capacidades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percibir,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asociar,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adquiridos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enfrentar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sensibilización,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spc="-10" dirty="0">
                <a:latin typeface="Times New Roman"/>
                <a:cs typeface="Times New Roman"/>
              </a:rPr>
              <a:t>didáctica.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2938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21739" y="8247210"/>
            <a:ext cx="4413250" cy="7423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Competencias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Básicas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Matemáticas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Unidades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Curriculares</a:t>
            </a:r>
            <a:endParaRPr sz="1200">
              <a:latin typeface="Times New Roman"/>
              <a:cs typeface="Times New Roman"/>
            </a:endParaRPr>
          </a:p>
          <a:p>
            <a:pPr marL="257810" marR="251460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Calculo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II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Programa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Ingeniería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Civil: </a:t>
            </a:r>
            <a:r>
              <a:rPr sz="1200" b="1" dirty="0">
                <a:latin typeface="Times New Roman"/>
                <a:cs typeface="Times New Roman"/>
              </a:rPr>
              <a:t>Diagnostico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Saberes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Visión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Profesional</a:t>
            </a:r>
            <a:endParaRPr sz="1200">
              <a:latin typeface="Times New Roman"/>
              <a:cs typeface="Times New Roman"/>
            </a:endParaRPr>
          </a:p>
          <a:p>
            <a:pPr marR="121920" algn="ctr">
              <a:lnSpc>
                <a:spcPts val="1435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 Islandia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Lugo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5344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spc="-25" dirty="0"/>
              <a:t>232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31EE73C5-B156-0B15-611E-C1F53A5D2D01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D15830A1-832B-9883-D3A9-179F288E471B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55904E50-183C-EE57-055F-B77F1318CF47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BE32D1D8-C44C-9E45-66EE-CC8BCB794A68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612CDD7C-82B0-046A-5340-D9032183E70B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4EABC520-6F44-DC8D-AE40-39D786CE86FF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CFFF02CF-2FDA-D1BA-D4AE-03EEA36F0C7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6CA33E2A-CD62-E506-7252-ACF30298C319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EF2B4E1D-A1A2-ED9A-67FE-F45A50B0355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279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273165" cy="38265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69913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Brousseau,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Considerando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motivación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sienta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favorable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buena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relación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hará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aprender.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concluye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reconstruir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materiales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dirty="0">
                <a:latin typeface="Times New Roman"/>
                <a:cs typeface="Times New Roman"/>
              </a:rPr>
              <a:t>capacidades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percibir,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asociar,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conocimientos </a:t>
            </a:r>
            <a:r>
              <a:rPr sz="1200" dirty="0">
                <a:latin typeface="Times New Roman"/>
                <a:cs typeface="Times New Roman"/>
              </a:rPr>
              <a:t>adquiridos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enfrentar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sensibilización,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matemáticas, </a:t>
            </a:r>
            <a:r>
              <a:rPr sz="1200" dirty="0">
                <a:latin typeface="Times New Roman"/>
                <a:cs typeface="Times New Roman"/>
              </a:rPr>
              <a:t>utilizando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dibujos,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diagramas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 fotografías,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conceptos.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fundamentales 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pudiera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reconstruir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competencias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ingreso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amerita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cursar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unidades </a:t>
            </a:r>
            <a:r>
              <a:rPr sz="1200" dirty="0">
                <a:latin typeface="Times New Roman"/>
                <a:cs typeface="Times New Roman"/>
              </a:rPr>
              <a:t>curriculares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Calculo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II,</a:t>
            </a:r>
            <a:r>
              <a:rPr sz="1200" spc="2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curso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semestre,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rendimiento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tratando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estos </a:t>
            </a:r>
            <a:r>
              <a:rPr sz="1200" dirty="0">
                <a:latin typeface="Times New Roman"/>
                <a:cs typeface="Times New Roman"/>
              </a:rPr>
              <a:t>cursos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civil.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curso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adquiera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matemáticas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Civiles.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2938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21739" y="8247210"/>
            <a:ext cx="4413250" cy="7423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Competencias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Básicas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Matemáticas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Unidades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Curriculares</a:t>
            </a:r>
            <a:endParaRPr sz="1200">
              <a:latin typeface="Times New Roman"/>
              <a:cs typeface="Times New Roman"/>
            </a:endParaRPr>
          </a:p>
          <a:p>
            <a:pPr marL="257810" marR="251460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Calculo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II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Programa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Ingeniería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Civil: </a:t>
            </a:r>
            <a:r>
              <a:rPr sz="1200" b="1" dirty="0">
                <a:latin typeface="Times New Roman"/>
                <a:cs typeface="Times New Roman"/>
              </a:rPr>
              <a:t>Diagnostico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Saberes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Visión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Profesional</a:t>
            </a:r>
            <a:endParaRPr sz="1200">
              <a:latin typeface="Times New Roman"/>
              <a:cs typeface="Times New Roman"/>
            </a:endParaRPr>
          </a:p>
          <a:p>
            <a:pPr marR="121920" algn="ctr">
              <a:lnSpc>
                <a:spcPts val="1435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 Islandia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Lugo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5344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spc="-25" dirty="0"/>
              <a:t>233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09AB8D6D-7060-21EC-B35E-2EDDB2E4994E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F83583EB-72CB-6669-2A7F-A5992FDE945A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0F7C7EF0-4636-5B8C-CEC7-B507073E5552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EF13A6B5-D395-24D5-9519-F280539C3CB1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C6685DA8-CC5F-9B4B-18D6-AE1B2CA0F1C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AD0453DB-DD96-C566-6241-8B0CD650B63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BC85EAC1-5FC4-4ECD-FD4B-B60359BBD783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648553FB-DB46-55A6-F88A-A866AB9DFE3D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BFDD5F53-9254-5639-710E-CAD33F243A77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279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44551" y="1068451"/>
            <a:ext cx="6414770" cy="3042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41015" marR="7924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REFERENCIAS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BIBLIOGRÁFICAS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1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92405" marR="5080" indent="-180340">
              <a:lnSpc>
                <a:spcPct val="114999"/>
              </a:lnSpc>
              <a:tabLst>
                <a:tab pos="1269365" algn="l"/>
                <a:tab pos="1731645" algn="l"/>
                <a:tab pos="2696210" algn="l"/>
                <a:tab pos="3726815" algn="l"/>
                <a:tab pos="4714875" algn="l"/>
                <a:tab pos="5193030" algn="l"/>
                <a:tab pos="6256020" algn="l"/>
              </a:tabLst>
            </a:pPr>
            <a:r>
              <a:rPr sz="1200" dirty="0">
                <a:latin typeface="Times New Roman"/>
                <a:cs typeface="Times New Roman"/>
              </a:rPr>
              <a:t>Brousseau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2010).</a:t>
            </a:r>
            <a:r>
              <a:rPr sz="1200" spc="1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Las</a:t>
            </a:r>
            <a:r>
              <a:rPr sz="1200" i="1" spc="1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Barreras</a:t>
            </a:r>
            <a:r>
              <a:rPr sz="1200" i="1" spc="1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Epistemológicas</a:t>
            </a:r>
            <a:r>
              <a:rPr sz="1200" i="1" spc="1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1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1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enseñanza.</a:t>
            </a:r>
            <a:r>
              <a:rPr sz="1200" i="1" spc="1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Construcción</a:t>
            </a:r>
            <a:r>
              <a:rPr sz="1200" i="1" spc="1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del</a:t>
            </a:r>
            <a:r>
              <a:rPr sz="1200" i="1" spc="1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conocimiento. Obstáculos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i="1" spc="-5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conflicto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Université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Bordeaux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I.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Disponible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en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http://guybrousseau.com/wpcontent/uploads/2010/09/Les_obstacles_epistemologiques_et_la_didacti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que_des_mathematiques89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92405" marR="5715" indent="-180340">
              <a:lnSpc>
                <a:spcPct val="114999"/>
              </a:lnSpc>
              <a:tabLst>
                <a:tab pos="926465" algn="l"/>
              </a:tabLst>
            </a:pPr>
            <a:r>
              <a:rPr sz="1200" u="sng" dirty="0">
                <a:solidFill>
                  <a:schemeClr val="tx1"/>
                </a:solidFill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	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(1998).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Teoría</a:t>
            </a:r>
            <a:r>
              <a:rPr sz="1200" i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Situaciones,</a:t>
            </a:r>
            <a:r>
              <a:rPr sz="1200" i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respuestas</a:t>
            </a:r>
            <a:r>
              <a:rPr sz="1200" i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las</a:t>
            </a:r>
            <a:r>
              <a:rPr sz="1200" i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preguntas</a:t>
            </a:r>
            <a:r>
              <a:rPr sz="1200" i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 los participantes de</a:t>
            </a:r>
            <a:r>
              <a:rPr sz="1200" i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I</a:t>
            </a:r>
            <a:r>
              <a:rPr sz="1200" i="1" spc="-10" dirty="0">
                <a:solidFill>
                  <a:schemeClr val="tx1"/>
                </a:solidFill>
                <a:latin typeface="Calibri"/>
                <a:cs typeface="Calibri"/>
              </a:rPr>
              <a:t>´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U.E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.;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Norfalise,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R.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(comp.)</a:t>
            </a:r>
            <a:r>
              <a:rPr sz="1200" spc="-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Actas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Ia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Universidad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Rochelle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Charante-Maritime.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15"/>
              </a:spcBef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Martínez;</a:t>
            </a:r>
            <a:r>
              <a:rPr sz="1200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(1998).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investigación</a:t>
            </a:r>
            <a:r>
              <a:rPr sz="1200" i="1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cualitativa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etnográfica</a:t>
            </a:r>
            <a:r>
              <a:rPr sz="1200" i="1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Manual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Práctico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–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Teórico.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92405">
              <a:lnSpc>
                <a:spcPct val="100000"/>
              </a:lnSpc>
              <a:spcBef>
                <a:spcPts val="215"/>
              </a:spcBef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Editorial</a:t>
            </a:r>
            <a:r>
              <a:rPr sz="1200" spc="-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Trillas,</a:t>
            </a:r>
            <a:r>
              <a:rPr sz="1200" spc="-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Caracas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219"/>
              </a:spcBef>
            </a:pPr>
            <a:r>
              <a:rPr sz="1200" dirty="0">
                <a:latin typeface="Times New Roman"/>
                <a:cs typeface="Times New Roman"/>
              </a:rPr>
              <a:t>Morín,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(1990).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Introducción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al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Pensamiento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Complejo</a:t>
            </a:r>
            <a:r>
              <a:rPr sz="1200" b="1" i="1" dirty="0">
                <a:latin typeface="Times New Roman"/>
                <a:cs typeface="Times New Roman"/>
              </a:rPr>
              <a:t>.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España: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Gedisa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Editorial.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4581144" y="142938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21739" y="8247210"/>
            <a:ext cx="4413250" cy="7423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Competencias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Básicas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Matemáticas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Unidades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Curriculares</a:t>
            </a:r>
            <a:endParaRPr sz="1200">
              <a:latin typeface="Times New Roman"/>
              <a:cs typeface="Times New Roman"/>
            </a:endParaRPr>
          </a:p>
          <a:p>
            <a:pPr marL="257810" marR="251460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Calculo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II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Programa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Ingeniería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Civil: </a:t>
            </a:r>
            <a:r>
              <a:rPr sz="1200" b="1" dirty="0">
                <a:latin typeface="Times New Roman"/>
                <a:cs typeface="Times New Roman"/>
              </a:rPr>
              <a:t>Diagnostico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Saberes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Visión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Profesional</a:t>
            </a:r>
            <a:endParaRPr sz="1200">
              <a:latin typeface="Times New Roman"/>
              <a:cs typeface="Times New Roman"/>
            </a:endParaRPr>
          </a:p>
          <a:p>
            <a:pPr marR="121920" algn="ctr">
              <a:lnSpc>
                <a:spcPts val="1435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Carmen Islandia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Lugo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T.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5344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spc="-25" dirty="0"/>
              <a:t>234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66B24F3C-9A51-151D-B5D4-39462E0EE907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285195E7-53D5-E072-6720-5F2B09883838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7157B457-DF6B-7732-D64F-E23C3B30A589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885197AE-07E7-A8AA-B5C1-69BBF539531E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3196C5F1-D6EF-F41A-E616-661E6C3573FC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C2994A0A-514F-34EE-E5B7-C29D09F224E6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D0C8DCCC-1A77-0784-3697-095709C3258E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C169C74F-847F-061F-8499-B391CA88DC27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9D74CDD5-3967-01EC-782B-D18A04710AEB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259835"/>
            <a:ext cx="6647815" cy="5619115"/>
            <a:chOff x="105155" y="3259835"/>
            <a:chExt cx="6647815" cy="561911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259835"/>
              <a:ext cx="6647687" cy="5618988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278441"/>
              <a:ext cx="6572250" cy="5542026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278441"/>
              <a:ext cx="6572250" cy="5542280"/>
            </a:xfrm>
            <a:custGeom>
              <a:avLst/>
              <a:gdLst/>
              <a:ahLst/>
              <a:cxnLst/>
              <a:rect l="l" t="t" r="r" b="b"/>
              <a:pathLst>
                <a:path w="6572250" h="5542280">
                  <a:moveTo>
                    <a:pt x="0" y="5542026"/>
                  </a:moveTo>
                  <a:lnTo>
                    <a:pt x="6572250" y="5542026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542026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4611" y="234695"/>
            <a:ext cx="6212205" cy="2118360"/>
            <a:chOff x="324611" y="234695"/>
            <a:chExt cx="6212205" cy="211836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8" y="1522056"/>
              <a:ext cx="6203315" cy="831215"/>
            </a:xfrm>
            <a:custGeom>
              <a:avLst/>
              <a:gdLst/>
              <a:ahLst/>
              <a:cxnLst/>
              <a:rect l="l" t="t" r="r" b="b"/>
              <a:pathLst>
                <a:path w="6203315" h="831214">
                  <a:moveTo>
                    <a:pt x="6202934" y="0"/>
                  </a:moveTo>
                  <a:lnTo>
                    <a:pt x="0" y="0"/>
                  </a:lnTo>
                  <a:lnTo>
                    <a:pt x="0" y="830999"/>
                  </a:lnTo>
                  <a:lnTo>
                    <a:pt x="6202934" y="830999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28028" y="1522056"/>
            <a:ext cx="6203315" cy="777875"/>
          </a:xfrm>
          <a:prstGeom prst="rect">
            <a:avLst/>
          </a:prstGeom>
          <a:solidFill>
            <a:srgbClr val="FFFFFF"/>
          </a:solidFill>
          <a:ln w="25400">
            <a:solidFill>
              <a:srgbClr val="5BD078"/>
            </a:solidFill>
          </a:ln>
        </p:spPr>
        <p:txBody>
          <a:bodyPr vert="horz" wrap="square" lIns="0" tIns="41275" rIns="0" bIns="0" rtlCol="0">
            <a:spAutoFit/>
          </a:bodyPr>
          <a:lstStyle/>
          <a:p>
            <a:pPr marL="11430" algn="ctr">
              <a:lnSpc>
                <a:spcPct val="100000"/>
              </a:lnSpc>
              <a:spcBef>
                <a:spcPts val="325"/>
              </a:spcBef>
            </a:pPr>
            <a:r>
              <a:rPr sz="1200" b="1" dirty="0">
                <a:latin typeface="Times New Roman"/>
                <a:cs typeface="Times New Roman"/>
              </a:rPr>
              <a:t>Lcda.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Joan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Bernet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B/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 Gabriela</a:t>
            </a:r>
            <a:r>
              <a:rPr sz="1200" b="1" spc="-20" dirty="0">
                <a:latin typeface="Times New Roman"/>
                <a:cs typeface="Times New Roman"/>
              </a:rPr>
              <a:t> 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 dirty="0">
              <a:latin typeface="Times New Roman"/>
              <a:cs typeface="Times New Roman"/>
            </a:endParaRPr>
          </a:p>
          <a:p>
            <a:pPr marL="360680" marR="339725"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(UNERG)- Venezuela)</a:t>
            </a:r>
            <a:endParaRPr sz="1200" dirty="0">
              <a:latin typeface="Times New Roman"/>
              <a:cs typeface="Times New Roman"/>
            </a:endParaRPr>
          </a:p>
          <a:p>
            <a:pPr marL="10795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Correo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Electrónico</a:t>
            </a: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:</a:t>
            </a:r>
            <a:r>
              <a:rPr sz="1200" b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mgts4ever@gmail.com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309727" y="2287028"/>
            <a:ext cx="6228715" cy="956944"/>
            <a:chOff x="309727" y="2287028"/>
            <a:chExt cx="6228715" cy="956944"/>
          </a:xfrm>
        </p:grpSpPr>
        <p:sp>
          <p:nvSpPr>
            <p:cNvPr id="29" name="object 29"/>
            <p:cNvSpPr/>
            <p:nvPr/>
          </p:nvSpPr>
          <p:spPr>
            <a:xfrm>
              <a:off x="322427" y="2299728"/>
              <a:ext cx="6203315" cy="931544"/>
            </a:xfrm>
            <a:custGeom>
              <a:avLst/>
              <a:gdLst/>
              <a:ahLst/>
              <a:cxnLst/>
              <a:rect l="l" t="t" r="r" b="b"/>
              <a:pathLst>
                <a:path w="6203315" h="931544">
                  <a:moveTo>
                    <a:pt x="6202934" y="0"/>
                  </a:moveTo>
                  <a:lnTo>
                    <a:pt x="0" y="0"/>
                  </a:lnTo>
                  <a:lnTo>
                    <a:pt x="0" y="931024"/>
                  </a:lnTo>
                  <a:lnTo>
                    <a:pt x="6202934" y="931024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22427" y="2299728"/>
              <a:ext cx="6203315" cy="931544"/>
            </a:xfrm>
            <a:custGeom>
              <a:avLst/>
              <a:gdLst/>
              <a:ahLst/>
              <a:cxnLst/>
              <a:rect l="l" t="t" r="r" b="b"/>
              <a:pathLst>
                <a:path w="6203315" h="931544">
                  <a:moveTo>
                    <a:pt x="0" y="931024"/>
                  </a:moveTo>
                  <a:lnTo>
                    <a:pt x="6202934" y="931024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31024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204012" y="2328798"/>
            <a:ext cx="6417310" cy="6167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09550" marR="175895">
              <a:lnSpc>
                <a:spcPct val="100000"/>
              </a:lnSpc>
              <a:spcBef>
                <a:spcPts val="100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 este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artículo: Joan del C. Bernet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</a:t>
            </a:r>
            <a:r>
              <a:rPr sz="1100" b="1" spc="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y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MSc. María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G. Torres Suárez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</a:t>
            </a:r>
            <a:r>
              <a:rPr sz="1050" b="1" dirty="0">
                <a:latin typeface="Times New Roman"/>
                <a:cs typeface="Times New Roman"/>
              </a:rPr>
              <a:t>Bola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E´fuego: </a:t>
            </a:r>
            <a:r>
              <a:rPr sz="1050" b="1" dirty="0">
                <a:latin typeface="Times New Roman"/>
                <a:cs typeface="Times New Roman"/>
              </a:rPr>
              <a:t>Estrategia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Didáctica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Difusión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 la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Tradición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Oral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Venezolana”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(1-</a:t>
            </a:r>
            <a:r>
              <a:rPr sz="1050" b="1" spc="-25" dirty="0">
                <a:latin typeface="Times New Roman"/>
                <a:cs typeface="Times New Roman"/>
              </a:rPr>
              <a:t>12)</a:t>
            </a:r>
            <a:endParaRPr sz="1050">
              <a:latin typeface="Times New Roman"/>
              <a:cs typeface="Times New Roman"/>
            </a:endParaRPr>
          </a:p>
          <a:p>
            <a:pPr marL="278765" algn="ctr">
              <a:lnSpc>
                <a:spcPct val="100000"/>
              </a:lnSpc>
              <a:spcBef>
                <a:spcPts val="5"/>
              </a:spcBef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2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Septiembre</a:t>
            </a:r>
            <a:r>
              <a:rPr sz="1100" b="1" spc="229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31775" algn="ctr">
              <a:lnSpc>
                <a:spcPct val="100000"/>
              </a:lnSpc>
              <a:tabLst>
                <a:tab pos="1524635" algn="l"/>
              </a:tabLst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24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Octubre</a:t>
            </a:r>
            <a:r>
              <a:rPr sz="1100" b="1" dirty="0">
                <a:latin typeface="Times New Roman"/>
                <a:cs typeface="Times New Roman"/>
              </a:rPr>
              <a:t>	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31775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2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2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826385" marR="516255" indent="-2413635">
              <a:lnSpc>
                <a:spcPts val="3660"/>
              </a:lnSpc>
              <a:spcBef>
                <a:spcPts val="420"/>
              </a:spcBef>
            </a:pPr>
            <a:r>
              <a:rPr sz="1200" b="1" dirty="0">
                <a:latin typeface="Times New Roman"/>
                <a:cs typeface="Times New Roman"/>
              </a:rPr>
              <a:t>Bola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E´fuego: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Estrategia Didáctica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Difusión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Tradición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Oral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 RESUMEN</a:t>
            </a:r>
            <a:endParaRPr sz="12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  <a:spcBef>
                <a:spcPts val="944"/>
              </a:spcBef>
            </a:pP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intangible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“Arte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Patrimonio”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1er.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ilustración como estrategia</a:t>
            </a:r>
            <a:r>
              <a:rPr sz="1200" spc="-10" dirty="0">
                <a:latin typeface="Times New Roman"/>
                <a:cs typeface="Times New Roman"/>
              </a:rPr>
              <a:t> creativa.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empleó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cuantitativo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documental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utilizando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cuestionario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preguntas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dicotómicas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selección </a:t>
            </a:r>
            <a:r>
              <a:rPr sz="1200" dirty="0">
                <a:latin typeface="Times New Roman"/>
                <a:cs typeface="Times New Roman"/>
              </a:rPr>
              <a:t>simple,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aplicado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10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jóvenes,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edades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comprendidas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12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14 </a:t>
            </a:r>
            <a:r>
              <a:rPr sz="1200" dirty="0">
                <a:latin typeface="Times New Roman"/>
                <a:cs typeface="Times New Roman"/>
              </a:rPr>
              <a:t>años,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1er.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“José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Ignacio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Cabrujas”,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ubicada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Caracas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(Municipio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libertador),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Distrito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Capital;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obteniendo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diagnóstico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confirmación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desconocimiento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generalizado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escogencia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historias,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criterio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selección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origen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simbólico,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priorizando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aquellas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menos </a:t>
            </a:r>
            <a:r>
              <a:rPr sz="1200" dirty="0">
                <a:latin typeface="Times New Roman"/>
                <a:cs typeface="Times New Roman"/>
              </a:rPr>
              <a:t>conocidas,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resultando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recopilatorio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PDF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titulado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“Bola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e’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Fuego.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Selección </a:t>
            </a:r>
            <a:r>
              <a:rPr sz="1200" dirty="0">
                <a:latin typeface="Times New Roman"/>
                <a:cs typeface="Times New Roman"/>
              </a:rPr>
              <a:t>ilustrada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venezolana”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versiones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reconocidos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algunos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versiones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creadas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adaptaciones.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fue </a:t>
            </a:r>
            <a:r>
              <a:rPr sz="1200" dirty="0">
                <a:latin typeface="Times New Roman"/>
                <a:cs typeface="Times New Roman"/>
              </a:rPr>
              <a:t>presentado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estudiada,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realizando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posteriormente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aula.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8255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Descriptores:</a:t>
            </a:r>
            <a:r>
              <a:rPr sz="1200" b="1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intangible,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venezolanidad,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ilustración, </a:t>
            </a:r>
            <a:r>
              <a:rPr sz="1200" dirty="0">
                <a:latin typeface="Times New Roman"/>
                <a:cs typeface="Times New Roman"/>
              </a:rPr>
              <a:t>gestión,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difusión,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historias,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relatos,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adolescentes.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8255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Reseña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Biográfica: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Joan 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C. Bernet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Lcda.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Artes,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Lcda. en Educación (UCV).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Gestora </a:t>
            </a:r>
            <a:r>
              <a:rPr sz="1200" spc="-10" dirty="0">
                <a:latin typeface="Times New Roman"/>
                <a:cs typeface="Times New Roman"/>
              </a:rPr>
              <a:t>cultural, </a:t>
            </a:r>
            <a:r>
              <a:rPr sz="1200" dirty="0">
                <a:latin typeface="Times New Roman"/>
                <a:cs typeface="Times New Roman"/>
              </a:rPr>
              <a:t>productora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consultora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externa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festivales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eventos.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María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G.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Torres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S.,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Lcda.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Artes,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Lcda.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(UCV).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MSc.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Gerencia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Administrativa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(UNERG).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 (contratado)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Promotor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UNERG.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32" name="object 32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33" name="object 33"/>
          <p:cNvSpPr txBox="1"/>
          <p:nvPr/>
        </p:nvSpPr>
        <p:spPr>
          <a:xfrm>
            <a:off x="6152134" y="8867173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235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4" name="Grupo 33">
            <a:extLst>
              <a:ext uri="{FF2B5EF4-FFF2-40B4-BE49-F238E27FC236}">
                <a16:creationId xmlns:a16="http://schemas.microsoft.com/office/drawing/2014/main" id="{A19AD595-4A11-4485-66D3-AC0A4C6D0D50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5" name="object 12">
              <a:extLst>
                <a:ext uri="{FF2B5EF4-FFF2-40B4-BE49-F238E27FC236}">
                  <a16:creationId xmlns:a16="http://schemas.microsoft.com/office/drawing/2014/main" id="{EDC101A2-2E4F-99B0-4BC3-84570BB35879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9" name="object 13">
                <a:extLst>
                  <a:ext uri="{FF2B5EF4-FFF2-40B4-BE49-F238E27FC236}">
                    <a16:creationId xmlns:a16="http://schemas.microsoft.com/office/drawing/2014/main" id="{3B45877D-26A9-43A8-6915-A0DEF05AE8EE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40" name="object 14">
                <a:extLst>
                  <a:ext uri="{FF2B5EF4-FFF2-40B4-BE49-F238E27FC236}">
                    <a16:creationId xmlns:a16="http://schemas.microsoft.com/office/drawing/2014/main" id="{DBE0D3D8-F238-621C-9D70-B35FBCB79431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1" name="object 15">
                <a:extLst>
                  <a:ext uri="{FF2B5EF4-FFF2-40B4-BE49-F238E27FC236}">
                    <a16:creationId xmlns:a16="http://schemas.microsoft.com/office/drawing/2014/main" id="{907C3E7F-9233-AB7C-3B5C-2B997E05F82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2" name="object 16">
                <a:extLst>
                  <a:ext uri="{FF2B5EF4-FFF2-40B4-BE49-F238E27FC236}">
                    <a16:creationId xmlns:a16="http://schemas.microsoft.com/office/drawing/2014/main" id="{426DA70B-748D-C62F-A100-58938280BD1D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6" name="object 16">
              <a:extLst>
                <a:ext uri="{FF2B5EF4-FFF2-40B4-BE49-F238E27FC236}">
                  <a16:creationId xmlns:a16="http://schemas.microsoft.com/office/drawing/2014/main" id="{99558352-F88E-F25C-1E31-7143EBA2CB03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7" name="object 25">
              <a:extLst>
                <a:ext uri="{FF2B5EF4-FFF2-40B4-BE49-F238E27FC236}">
                  <a16:creationId xmlns:a16="http://schemas.microsoft.com/office/drawing/2014/main" id="{BD38BED0-047F-2030-5E95-D9B92F5756F8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8" name="object 31">
              <a:extLst>
                <a:ext uri="{FF2B5EF4-FFF2-40B4-BE49-F238E27FC236}">
                  <a16:creationId xmlns:a16="http://schemas.microsoft.com/office/drawing/2014/main" id="{34B06F2A-1214-C2B6-95E5-88752C8C5E48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234695"/>
            <a:ext cx="6228715" cy="2840990"/>
            <a:chOff x="320929" y="234695"/>
            <a:chExt cx="6228715" cy="284099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0" y="646328"/>
                  </a:moveTo>
                  <a:lnTo>
                    <a:pt x="6202934" y="646328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46328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6202934" y="0"/>
                  </a:moveTo>
                  <a:lnTo>
                    <a:pt x="0" y="0"/>
                  </a:lnTo>
                  <a:lnTo>
                    <a:pt x="0" y="938720"/>
                  </a:lnTo>
                  <a:lnTo>
                    <a:pt x="6202934" y="938720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0" y="938720"/>
                  </a:moveTo>
                  <a:lnTo>
                    <a:pt x="6202934" y="938720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38720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221691" y="1550923"/>
            <a:ext cx="6398260" cy="642714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8575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Lcda.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Joan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Bernet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B/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 Gabriela</a:t>
            </a:r>
            <a:r>
              <a:rPr sz="1200" b="1" spc="-20" dirty="0">
                <a:latin typeface="Times New Roman"/>
                <a:cs typeface="Times New Roman"/>
              </a:rPr>
              <a:t> 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 dirty="0">
              <a:latin typeface="Times New Roman"/>
              <a:cs typeface="Times New Roman"/>
            </a:endParaRPr>
          </a:p>
          <a:p>
            <a:pPr marL="29845"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Plains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Venezuela)</a:t>
            </a:r>
            <a:endParaRPr sz="1200" dirty="0">
              <a:latin typeface="Times New Roman"/>
              <a:cs typeface="Times New Roman"/>
            </a:endParaRPr>
          </a:p>
          <a:p>
            <a:pPr marL="29209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Email: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mgts4ever@gmail.com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203200" marR="164465">
              <a:lnSpc>
                <a:spcPct val="100000"/>
              </a:lnSpc>
              <a:spcBef>
                <a:spcPts val="420"/>
              </a:spcBef>
            </a:pP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How</a:t>
            </a:r>
            <a:r>
              <a:rPr sz="1100" b="1" spc="1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to</a:t>
            </a:r>
            <a:r>
              <a:rPr sz="1100" b="1" spc="1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cite</a:t>
            </a:r>
            <a:r>
              <a:rPr sz="1100" b="1" spc="1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this</a:t>
            </a:r>
            <a:r>
              <a:rPr sz="1100" b="1" spc="1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article:</a:t>
            </a:r>
            <a:r>
              <a:rPr sz="1100" b="1" spc="1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Joan</a:t>
            </a:r>
            <a:r>
              <a:rPr sz="1100" b="1" spc="1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del</a:t>
            </a:r>
            <a:r>
              <a:rPr sz="1100" b="1" spc="1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C.</a:t>
            </a:r>
            <a:r>
              <a:rPr sz="1100" b="1" spc="1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Bernet</a:t>
            </a:r>
            <a:r>
              <a:rPr sz="1100" b="1" spc="1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B</a:t>
            </a:r>
            <a:r>
              <a:rPr sz="1100" b="1" spc="1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100" b="1" spc="1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MSc.</a:t>
            </a:r>
            <a:r>
              <a:rPr sz="1100" b="1" spc="1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María</a:t>
            </a:r>
            <a:r>
              <a:rPr sz="1100" b="1" spc="1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G.</a:t>
            </a:r>
            <a:r>
              <a:rPr sz="1100" b="1" spc="1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Torres</a:t>
            </a:r>
            <a:r>
              <a:rPr sz="1100" b="1" spc="1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Suárez</a:t>
            </a:r>
            <a:r>
              <a:rPr sz="1100" b="1" spc="1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(2021),</a:t>
            </a:r>
            <a:r>
              <a:rPr sz="1100" b="1" spc="1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“Fire</a:t>
            </a:r>
            <a:r>
              <a:rPr sz="1100" b="1" spc="1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spc="-10" dirty="0">
                <a:solidFill>
                  <a:schemeClr val="tx1"/>
                </a:solidFill>
                <a:latin typeface="Times New Roman"/>
                <a:cs typeface="Times New Roman"/>
              </a:rPr>
              <a:t>Ball: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Didactic</a:t>
            </a:r>
            <a:r>
              <a:rPr sz="1100" b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Strategy</a:t>
            </a:r>
            <a:r>
              <a:rPr sz="1100" b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For</a:t>
            </a:r>
            <a:r>
              <a:rPr sz="1100" b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The</a:t>
            </a:r>
            <a:r>
              <a:rPr sz="1100" b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Dissemination</a:t>
            </a:r>
            <a:r>
              <a:rPr sz="1100" b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Of</a:t>
            </a:r>
            <a:r>
              <a:rPr sz="1100" b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The</a:t>
            </a:r>
            <a:r>
              <a:rPr sz="1100" b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Venezuelan</a:t>
            </a:r>
            <a:r>
              <a:rPr sz="1100" b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Oral</a:t>
            </a:r>
            <a:r>
              <a:rPr sz="1100" b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Tradition”</a:t>
            </a:r>
            <a:r>
              <a:rPr sz="1100" b="1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I</a:t>
            </a:r>
            <a:r>
              <a:rPr sz="1100" b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(1-</a:t>
            </a:r>
            <a:r>
              <a:rPr sz="1100" b="1" spc="-25" dirty="0">
                <a:solidFill>
                  <a:schemeClr val="tx1"/>
                </a:solidFill>
                <a:latin typeface="Times New Roman"/>
                <a:cs typeface="Times New Roman"/>
              </a:rPr>
              <a:t>12)</a:t>
            </a:r>
            <a:endParaRPr sz="11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2647950">
              <a:lnSpc>
                <a:spcPct val="100000"/>
              </a:lnSpc>
            </a:pP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Received:</a:t>
            </a:r>
            <a:r>
              <a:rPr sz="1100" b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September</a:t>
            </a:r>
            <a:r>
              <a:rPr sz="1100" b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spc="-20" dirty="0">
                <a:solidFill>
                  <a:schemeClr val="tx1"/>
                </a:solidFill>
                <a:latin typeface="Times New Roman"/>
                <a:cs typeface="Times New Roman"/>
              </a:rPr>
              <a:t>2020</a:t>
            </a:r>
            <a:endParaRPr sz="11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266001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61747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437515" marR="371475" algn="ctr">
              <a:lnSpc>
                <a:spcPct val="201700"/>
              </a:lnSpc>
              <a:spcBef>
                <a:spcPts val="615"/>
              </a:spcBef>
            </a:pPr>
            <a:r>
              <a:rPr sz="1200" b="1" dirty="0">
                <a:latin typeface="Times New Roman"/>
                <a:cs typeface="Times New Roman"/>
              </a:rPr>
              <a:t>Fire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Ball: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Didactic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Strategy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Dissemination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Venezuelan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Oral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Tradition ABSTRACT</a:t>
            </a: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  <a:spcBef>
                <a:spcPts val="380"/>
              </a:spcBef>
            </a:pP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designed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elaborate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didactic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proposal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teaching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tradition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as </a:t>
            </a:r>
            <a:r>
              <a:rPr sz="1200" spc="-10" dirty="0">
                <a:latin typeface="Times New Roman"/>
                <a:cs typeface="Times New Roman"/>
              </a:rPr>
              <a:t>Venezuelan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Intangible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Heritage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"Art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Heritage"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1st.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year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High </a:t>
            </a:r>
            <a:r>
              <a:rPr sz="1200" dirty="0">
                <a:latin typeface="Times New Roman"/>
                <a:cs typeface="Times New Roman"/>
              </a:rPr>
              <a:t>School,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using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illustration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strategy.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quantitative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methodological approach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documentary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field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type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used,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collect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information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implemented,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questionnaire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with </a:t>
            </a:r>
            <a:r>
              <a:rPr sz="1200" dirty="0">
                <a:latin typeface="Times New Roman"/>
                <a:cs typeface="Times New Roman"/>
              </a:rPr>
              <a:t>dichotomous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questions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simple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selection,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applied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sample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population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10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young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people,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aged </a:t>
            </a:r>
            <a:r>
              <a:rPr sz="1200" dirty="0">
                <a:latin typeface="Times New Roman"/>
                <a:cs typeface="Times New Roman"/>
              </a:rPr>
              <a:t>between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12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14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years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old,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1st.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year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José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Ignacio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Cabrujas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Educational </a:t>
            </a:r>
            <a:r>
              <a:rPr sz="1200" dirty="0">
                <a:latin typeface="Times New Roman"/>
                <a:cs typeface="Times New Roman"/>
              </a:rPr>
              <a:t>Institution,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located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(Libertador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Municipality),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Capital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District;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obtaining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means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diagnosis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confirmation of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their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ignorance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subject.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choosing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0" dirty="0">
                <a:latin typeface="Times New Roman"/>
                <a:cs typeface="Times New Roman"/>
              </a:rPr>
              <a:t> stories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under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selection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according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their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origin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symbolic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discourse,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prioritizing </a:t>
            </a:r>
            <a:r>
              <a:rPr sz="1200" dirty="0">
                <a:latin typeface="Times New Roman"/>
                <a:cs typeface="Times New Roman"/>
              </a:rPr>
              <a:t>those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well-</a:t>
            </a:r>
            <a:r>
              <a:rPr sz="1200" dirty="0">
                <a:latin typeface="Times New Roman"/>
                <a:cs typeface="Times New Roman"/>
              </a:rPr>
              <a:t>known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stories,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resulting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compilation in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PDF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entitled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“Bola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e’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Fuego”. </a:t>
            </a:r>
            <a:r>
              <a:rPr sz="1200" dirty="0">
                <a:latin typeface="Times New Roman"/>
                <a:cs typeface="Times New Roman"/>
              </a:rPr>
              <a:t>Illustrated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selection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stories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Venezuelan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tradition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versions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recognized </a:t>
            </a:r>
            <a:r>
              <a:rPr sz="1200" dirty="0">
                <a:latin typeface="Times New Roman"/>
                <a:cs typeface="Times New Roman"/>
              </a:rPr>
              <a:t>authors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some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cases,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new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versions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created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by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authors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article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various </a:t>
            </a:r>
            <a:r>
              <a:rPr sz="1200" dirty="0">
                <a:latin typeface="Times New Roman"/>
                <a:cs typeface="Times New Roman"/>
              </a:rPr>
              <a:t>adaptations.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studied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population,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subsequently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evaluating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construction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learning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classroom.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6985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Descriptors:</a:t>
            </a:r>
            <a:r>
              <a:rPr sz="1200" b="1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Intangible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heritage,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secondary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education,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Venezuelan,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tradition,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illustration, </a:t>
            </a:r>
            <a:r>
              <a:rPr sz="1200" dirty="0">
                <a:latin typeface="Times New Roman"/>
                <a:cs typeface="Times New Roman"/>
              </a:rPr>
              <a:t>management, dissemination,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stories,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stories,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adolescents.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8255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2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Review:</a:t>
            </a:r>
            <a:r>
              <a:rPr sz="1200" b="1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Joan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Bernet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Lcda.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Arts,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Lcda.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(UCV).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Cultural manager,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external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consultant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festivals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events.</a:t>
            </a:r>
            <a:endParaRPr sz="1200" dirty="0">
              <a:latin typeface="Times New Roman"/>
              <a:cs typeface="Times New Roman"/>
            </a:endParaRPr>
          </a:p>
          <a:p>
            <a:pPr marL="12700" marR="889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María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Torres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S.,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Lcda.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Arts,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Lcda.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(UCV).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MSc.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Management </a:t>
            </a:r>
            <a:r>
              <a:rPr sz="1200" dirty="0">
                <a:latin typeface="Times New Roman"/>
                <a:cs typeface="Times New Roman"/>
              </a:rPr>
              <a:t>(UNERG).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Teacher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(hired)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Promoter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UNERG.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32" name="object 32"/>
          <p:cNvSpPr txBox="1"/>
          <p:nvPr/>
        </p:nvSpPr>
        <p:spPr>
          <a:xfrm>
            <a:off x="6363970" y="8867173"/>
            <a:ext cx="3175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sz="1200" spc="-25" dirty="0">
                <a:latin typeface="Times New Roman"/>
                <a:cs typeface="Times New Roman"/>
              </a:rPr>
              <a:t>236</a:t>
            </a:fld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F3308A76-EAC7-2766-D5B3-0FF851AD7A66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F89ED814-305F-705B-B351-E7DCCD007FD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F28B07CF-20F0-67B8-7148-2F202DF09082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FDA5DF3A-F646-F593-2C12-D90D4266C458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27C244D6-80A7-DDA2-C1B3-5E006AA2AFCD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7096431E-7CF9-FA98-D473-9944F703460A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8B6EE7CA-2860-BDCB-FF42-3D4D2F508E81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EF7D8CDF-8A7C-6E16-B63F-893B981CC6C7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BDA273ED-5808-0854-75C2-2A5AEF41D89C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81115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596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INTRODUCCIÓN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constructivista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concibe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integral, </a:t>
            </a:r>
            <a:r>
              <a:rPr sz="1200" dirty="0">
                <a:latin typeface="Times New Roman"/>
                <a:cs typeface="Times New Roman"/>
              </a:rPr>
              <a:t>coherente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eficaz,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contribución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aprehensión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comunes como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soberanía. 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sistemas educativos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les </a:t>
            </a:r>
            <a:r>
              <a:rPr sz="1200" dirty="0">
                <a:latin typeface="Times New Roman"/>
                <a:cs typeface="Times New Roman"/>
              </a:rPr>
              <a:t>corresponde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rigen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comunes,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metodologías </a:t>
            </a:r>
            <a:r>
              <a:rPr sz="1200" dirty="0">
                <a:latin typeface="Times New Roman"/>
                <a:cs typeface="Times New Roman"/>
              </a:rPr>
              <a:t>acordes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contextos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históricos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participantes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inmersos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enseñanza/aprendizaje,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ende, la praxis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 procurará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diseño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contribuyan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consecución 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Venezolano,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artículo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102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concibe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público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“consustanciado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latinoamericana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universal”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34).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concordancia, 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educativas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llamadas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naturales,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tangibles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intangibles, </a:t>
            </a:r>
            <a:r>
              <a:rPr sz="1200" dirty="0">
                <a:latin typeface="Times New Roman"/>
                <a:cs typeface="Times New Roman"/>
              </a:rPr>
              <a:t>generados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nacionalmente, 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 del patrimonio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 que,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presume,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transmitido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necesarios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garantizar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plena </a:t>
            </a:r>
            <a:r>
              <a:rPr sz="1200" dirty="0">
                <a:latin typeface="Times New Roman"/>
                <a:cs typeface="Times New Roman"/>
              </a:rPr>
              <a:t>conciencia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histórica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cultural.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obstante,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específicamente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patrimonio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intangible,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abordada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abstracta,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presente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 creencias;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presentándose,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 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aislados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memorística.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Aunado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textos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referentes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divulgaciones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académico/formales,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cargado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tecnicismos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atractiva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adolescente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didácticamente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hablando,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publicaciones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escolares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“Educación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Artística”,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compilaciones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“¡Vuelven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fantasmas!”,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“Diccionario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Fantasmas,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misterios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leyendas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Venezuela”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Catálogos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Venezolano;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contienen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estereotipados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distantes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idiosincrasia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cabida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desahogo </a:t>
            </a:r>
            <a:r>
              <a:rPr sz="1200" dirty="0">
                <a:latin typeface="Times New Roman"/>
                <a:cs typeface="Times New Roman"/>
              </a:rPr>
              <a:t>sentimental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estético.</a:t>
            </a: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escasez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creativa,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indispensables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Navarro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(2011),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contribuido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merma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consiguiente,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generaciones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tradiciones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orales,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conllevando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fragmentación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(Morín,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1999),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consecuencia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incrementa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riesgo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pierda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68094" y="8256658"/>
            <a:ext cx="438658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Bola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E´fuego: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Estrategia Didáctica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Difusión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Tradición </a:t>
            </a:r>
            <a:r>
              <a:rPr sz="1200" b="1" dirty="0">
                <a:latin typeface="Times New Roman"/>
                <a:cs typeface="Times New Roman"/>
              </a:rPr>
              <a:t>Oral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</a:t>
            </a:r>
            <a:endParaRPr sz="1200">
              <a:latin typeface="Times New Roman"/>
              <a:cs typeface="Times New Roman"/>
            </a:endParaRPr>
          </a:p>
          <a:p>
            <a:pPr marL="4445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Lcda.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Joan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Bernet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B/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 Gabriela</a:t>
            </a:r>
            <a:r>
              <a:rPr sz="1200" b="1" spc="-20" dirty="0">
                <a:latin typeface="Times New Roman"/>
                <a:cs typeface="Times New Roman"/>
              </a:rPr>
              <a:t> 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363970" y="8914112"/>
            <a:ext cx="3175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sz="1200" spc="-25" dirty="0">
                <a:latin typeface="Times New Roman"/>
                <a:cs typeface="Times New Roman"/>
              </a:rPr>
              <a:t>237</a:t>
            </a:fld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1676BCBE-7453-D14B-118C-E887C8C09BBA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D897E4CD-B86E-B376-EC1E-46428CA449F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80136BAB-A5B5-7CB1-4C51-EF6830B46917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04EB6F23-A732-8694-F151-2D3D1442403D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95AD9231-5472-CB33-024A-5537DAA74C6B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F72732AD-65D6-23BE-59D5-55B806C8AB1B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F56177A6-EF2F-D020-B5FF-BFDFBFB51E3E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13BB1B8E-763F-652A-48D3-58F88EB0BD15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DE7D4DD6-F8DA-7117-F911-641924A60C55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57750" y="251586"/>
              <a:ext cx="2214626" cy="788289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417310" cy="6935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8460" marR="8255" indent="-36576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gradualmente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finalmente,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identitario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venezolanidad).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ello,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ocurrido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Pedagógica </a:t>
            </a:r>
            <a:r>
              <a:rPr sz="1200" dirty="0">
                <a:latin typeface="Times New Roman"/>
                <a:cs typeface="Times New Roman"/>
              </a:rPr>
              <a:t>(2017),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componentes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curriculares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1er.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2do. año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área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“Arte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Patrimonio”,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6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generadores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sociedad </a:t>
            </a:r>
            <a:r>
              <a:rPr sz="1200" dirty="0">
                <a:latin typeface="Times New Roman"/>
                <a:cs typeface="Times New Roman"/>
              </a:rPr>
              <a:t>multiétnica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pluricultural,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interculturalidad,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cultural.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orienta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enseñanza-</a:t>
            </a:r>
            <a:r>
              <a:rPr sz="1200" dirty="0">
                <a:latin typeface="Times New Roman"/>
                <a:cs typeface="Times New Roman"/>
              </a:rPr>
              <a:t>aprendizaje 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spc="-10" dirty="0">
                <a:latin typeface="Times New Roman"/>
                <a:cs typeface="Times New Roman"/>
              </a:rPr>
              <a:t>aula.</a:t>
            </a:r>
            <a:endParaRPr sz="1200">
              <a:latin typeface="Times New Roman"/>
              <a:cs typeface="Times New Roman"/>
            </a:endParaRPr>
          </a:p>
          <a:p>
            <a:pPr marL="378460" marR="508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consecuencia,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surgieron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inquietudes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como: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qué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Tradición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Intangible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presentar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incentivar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estudiantil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venezolanidad;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permitió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difusión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ilustración,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fin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enaltecer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área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“Arte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Patrimonio”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1er.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incida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dominios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cognoscitivos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vías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existencia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histórico-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venezolana.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surgieron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específicos,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posee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estudiantil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1er.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Media;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forman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origen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posibles </a:t>
            </a:r>
            <a:r>
              <a:rPr sz="1200" dirty="0">
                <a:latin typeface="Times New Roman"/>
                <a:cs typeface="Times New Roman"/>
              </a:rPr>
              <a:t>significados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subyacentes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último,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difusión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patrimonio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intangible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Venezuela,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jóvenes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adolescentes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fin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interesarlos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aprehensión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resaltando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importancia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imaginario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colectivo.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BASES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PEDAGÓGICAS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8460" marR="508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propuso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definir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sustentada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concepción </a:t>
            </a:r>
            <a:r>
              <a:rPr sz="1200" dirty="0">
                <a:latin typeface="Times New Roman"/>
                <a:cs typeface="Times New Roman"/>
              </a:rPr>
              <a:t>constructivista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terreno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intervención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existen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entender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constructivismo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orientación: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psicogenética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(Piaget, </a:t>
            </a:r>
            <a:r>
              <a:rPr sz="1200" dirty="0">
                <a:latin typeface="Times New Roman"/>
                <a:cs typeface="Times New Roman"/>
              </a:rPr>
              <a:t>1950),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socio–cultural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socio-</a:t>
            </a:r>
            <a:r>
              <a:rPr sz="1200" dirty="0">
                <a:latin typeface="Times New Roman"/>
                <a:cs typeface="Times New Roman"/>
              </a:rPr>
              <a:t>histórica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(Vygotsky,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1934),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radical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(Watzlawick,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1990;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Von </a:t>
            </a:r>
            <a:r>
              <a:rPr sz="1200" dirty="0">
                <a:latin typeface="Times New Roman"/>
                <a:cs typeface="Times New Roman"/>
              </a:rPr>
              <a:t>Glasersfeld,1995),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vinculados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construccionismo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enfoques </a:t>
            </a:r>
            <a:r>
              <a:rPr sz="1200" dirty="0">
                <a:latin typeface="Times New Roman"/>
                <a:cs typeface="Times New Roman"/>
              </a:rPr>
              <a:t>postmodernos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psicología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sitúan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discursivas;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estos </a:t>
            </a:r>
            <a:r>
              <a:rPr sz="1200" dirty="0">
                <a:latin typeface="Times New Roman"/>
                <a:cs typeface="Times New Roman"/>
              </a:rPr>
              <a:t>enfoques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comparten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genuina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concebido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adquirir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reflexionar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reconociendo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naturaleza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erigiendo su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cultura.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68094" y="8256658"/>
            <a:ext cx="438658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Bola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E´fuego: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Estrategia Didáctica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Difusión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Tradición </a:t>
            </a:r>
            <a:r>
              <a:rPr sz="1200" b="1" dirty="0">
                <a:latin typeface="Times New Roman"/>
                <a:cs typeface="Times New Roman"/>
              </a:rPr>
              <a:t>Oral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</a:t>
            </a:r>
            <a:endParaRPr sz="1200">
              <a:latin typeface="Times New Roman"/>
              <a:cs typeface="Times New Roman"/>
            </a:endParaRPr>
          </a:p>
          <a:p>
            <a:pPr marL="4445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Lcda.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Joan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Bernet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B/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 Gabriela</a:t>
            </a:r>
            <a:r>
              <a:rPr sz="1200" b="1" spc="-20" dirty="0">
                <a:latin typeface="Times New Roman"/>
                <a:cs typeface="Times New Roman"/>
              </a:rPr>
              <a:t> 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363970" y="8914112"/>
            <a:ext cx="3175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sz="1200" spc="-25" dirty="0">
                <a:latin typeface="Times New Roman"/>
                <a:cs typeface="Times New Roman"/>
              </a:rPr>
              <a:t>238</a:t>
            </a:fld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B469E2F-F052-471F-D5BC-C2DE8F563C1E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67A3D0BB-1805-1BF9-A9E2-09D7CE4F8F2F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5E2DEE3C-4345-4A7B-7B75-CAEAB62A639B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8C9B5882-CC11-BA14-DAA2-35FF065998B4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CE334BAB-C45A-1282-08CB-B9FF8075B20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ED964144-6001-E263-E58E-451639795024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299ADB5A-2BD1-A24B-0DC2-D8D4A101048B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98A79339-D114-010F-216B-8F7C6DC93E7B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3C50B54C-5CC0-A83B-BF63-864558D2813D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7945" cy="67138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79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69"/>
              </a:spcBef>
            </a:pPr>
            <a:endParaRPr sz="120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hizo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énfasis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en: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1)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intereses,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motivaciones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curriculares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enseñanza-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significativos,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funcionalidad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aprendido;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3)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reconocimiento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componentes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afectivos-actitudinales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4)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alternativas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innovadoras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selección, </a:t>
            </a:r>
            <a:r>
              <a:rPr sz="1200" dirty="0">
                <a:latin typeface="Times New Roman"/>
                <a:cs typeface="Times New Roman"/>
              </a:rPr>
              <a:t>organización,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distribución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escolar,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asociadas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difusión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creativas.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tomó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Ausubel </a:t>
            </a:r>
            <a:r>
              <a:rPr sz="1200" dirty="0">
                <a:latin typeface="Times New Roman"/>
                <a:cs typeface="Times New Roman"/>
              </a:rPr>
              <a:t>(1983),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consistido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“actividad </a:t>
            </a:r>
            <a:r>
              <a:rPr sz="1200" dirty="0">
                <a:latin typeface="Times New Roman"/>
                <a:cs typeface="Times New Roman"/>
              </a:rPr>
              <a:t>significativa”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significatividad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directamente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relacionada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existencia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Díaz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Hernández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“un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asimilación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mediados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enseñanza”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23),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asimilación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medida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estructura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cognoscitiva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información.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requería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visualizar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comportamiento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condiciones: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1)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proveer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relacionarse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arbitrario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sustancial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ahí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diagnóstico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alumno,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contemplado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estudio;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2)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disposición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generalmente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basadas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contemple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planificación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intereses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estudiantes;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3)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naturaleza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materiales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instruccionales,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aprendizaje, </a:t>
            </a:r>
            <a:r>
              <a:rPr sz="1200" dirty="0">
                <a:latin typeface="Times New Roman"/>
                <a:cs typeface="Times New Roman"/>
              </a:rPr>
              <a:t>favorezcan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(aspecto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investigación).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mismas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implicaron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determinación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relaciones,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antecedentes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consecuentes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guardan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impartido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conocimientos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previas;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ahí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aplicó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diagnóstico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nociones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“patrimonio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cultural”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“tradición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oral”.</a:t>
            </a: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Díaz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Hernández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percibieron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declarativos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(privilegiados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escolares)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competencia </a:t>
            </a:r>
            <a:r>
              <a:rPr sz="1200" dirty="0">
                <a:latin typeface="Times New Roman"/>
                <a:cs typeface="Times New Roman"/>
              </a:rPr>
              <a:t>referida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conceptos y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factual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corresponden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“saber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qué”.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promover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declarativo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fue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correctamente,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hacer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68094" y="8256658"/>
            <a:ext cx="438658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Bola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E´fuego: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Estrategia Didáctica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Difusión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Tradición </a:t>
            </a:r>
            <a:r>
              <a:rPr sz="1200" b="1" dirty="0">
                <a:latin typeface="Times New Roman"/>
                <a:cs typeface="Times New Roman"/>
              </a:rPr>
              <a:t>Oral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</a:t>
            </a:r>
            <a:endParaRPr sz="1200">
              <a:latin typeface="Times New Roman"/>
              <a:cs typeface="Times New Roman"/>
            </a:endParaRPr>
          </a:p>
          <a:p>
            <a:pPr marL="4445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Lcda.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Joan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Bernet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B/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 Gabriela</a:t>
            </a:r>
            <a:r>
              <a:rPr sz="1200" b="1" spc="-20" dirty="0">
                <a:latin typeface="Times New Roman"/>
                <a:cs typeface="Times New Roman"/>
              </a:rPr>
              <a:t> 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363970" y="8914112"/>
            <a:ext cx="3175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sz="1200" spc="-25" dirty="0">
                <a:latin typeface="Times New Roman"/>
                <a:cs typeface="Times New Roman"/>
              </a:rPr>
              <a:t>239</a:t>
            </a:fld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2EC66C5B-7495-BC89-2B8E-8EE507889856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97F313A4-1335-BE64-20D4-4D40DE9E450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9B59BA71-1292-0240-6FFF-54A05B4F7C3D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860FE23A-9391-112A-1DBA-398B9E5C4967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5CFC1D92-4699-316E-EF1A-8860C4002AE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B7F2662C-32E9-A070-CE60-F32F3602D6C1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0AB86BB6-C55D-1964-91D5-137883AE7881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E80E32A9-2479-19D4-8FA5-BFEB3CD1A5D3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67FD62AD-FECB-5ED9-DABF-88A947206D9B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object 17"/>
          <p:cNvSpPr txBox="1"/>
          <p:nvPr/>
        </p:nvSpPr>
        <p:spPr>
          <a:xfrm>
            <a:off x="204216" y="1437994"/>
            <a:ext cx="6417945" cy="64889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Planteamiento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Problema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verse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comunicativos,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Álvarez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citado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Álvarez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Q. </a:t>
            </a:r>
            <a:r>
              <a:rPr sz="1200" dirty="0">
                <a:latin typeface="Times New Roman"/>
                <a:cs typeface="Times New Roman"/>
              </a:rPr>
              <a:t>(2001)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revista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Innovación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“como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continuo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fluir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mensajes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tipos,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canales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variados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cuales </a:t>
            </a:r>
            <a:r>
              <a:rPr sz="1200" dirty="0">
                <a:latin typeface="Times New Roman"/>
                <a:cs typeface="Times New Roman"/>
              </a:rPr>
              <a:t>maestros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inmersos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reciproco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intercambios”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(141- </a:t>
            </a:r>
            <a:r>
              <a:rPr sz="1200" dirty="0">
                <a:latin typeface="Times New Roman"/>
                <a:cs typeface="Times New Roman"/>
              </a:rPr>
              <a:t>155).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naturaleza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comunicativa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apreciarse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componentes: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distribución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metodología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utilizados,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exposiciones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actuaciones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omisiones.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constantemente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inmersos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flujo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extensa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influencias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aparición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contradicciones.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aparecen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claramente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participación.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Curiosamente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debilitamiento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escuela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periodo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tránsito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transformaciones 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capitalismo descentran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lugares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clásicos </a:t>
            </a:r>
            <a:r>
              <a:rPr sz="1200" dirty="0">
                <a:latin typeface="Times New Roman"/>
                <a:cs typeface="Times New Roman"/>
              </a:rPr>
              <a:t>(estado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producción)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dándole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fragmentación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él.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embargo,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destinatario,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Si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beneficiarios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quehacer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participación.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excelente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partida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comenzar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maestro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 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ambientes </a:t>
            </a:r>
            <a:r>
              <a:rPr sz="1200" dirty="0">
                <a:latin typeface="Times New Roman"/>
                <a:cs typeface="Times New Roman"/>
              </a:rPr>
              <a:t>propicios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dialoga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encuentra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vuelva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maestra.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demostrado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esfuerzos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comunidad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traducen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mejores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alumnos.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involucren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aquellas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conlleven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mejoramiento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culturales,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deportivas,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autogestión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surjan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debe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-10" dirty="0">
                <a:latin typeface="Times New Roman"/>
                <a:cs typeface="Times New Roman"/>
              </a:rPr>
              <a:t> compartido.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desafío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interior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madres, </a:t>
            </a:r>
            <a:r>
              <a:rPr sz="1200" dirty="0">
                <a:latin typeface="Times New Roman"/>
                <a:cs typeface="Times New Roman"/>
              </a:rPr>
              <a:t>padres,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funcionarios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ejecutados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parcelas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acciones </a:t>
            </a:r>
            <a:r>
              <a:rPr sz="1200" dirty="0">
                <a:latin typeface="Times New Roman"/>
                <a:cs typeface="Times New Roman"/>
              </a:rPr>
              <a:t>educativas,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colectivos,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apropiarse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planeación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todo.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incluidos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dirty="0">
                <a:latin typeface="Times New Roman"/>
                <a:cs typeface="Times New Roman"/>
              </a:rPr>
              <a:t>propias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creencias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experiencias, 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mayoría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doble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(docente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padre), 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19275" y="8232885"/>
            <a:ext cx="4215765" cy="716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Participación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Percepción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Padres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Representantes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las</a:t>
            </a:r>
            <a:endParaRPr sz="1200">
              <a:latin typeface="Times New Roman"/>
              <a:cs typeface="Times New Roman"/>
            </a:endParaRPr>
          </a:p>
          <a:p>
            <a:pPr marL="3175" algn="ctr">
              <a:lnSpc>
                <a:spcPct val="100000"/>
              </a:lnSpc>
              <a:spcBef>
                <a:spcPts val="720"/>
              </a:spcBef>
            </a:pPr>
            <a:r>
              <a:rPr sz="1200" b="1" dirty="0">
                <a:latin typeface="Times New Roman"/>
                <a:cs typeface="Times New Roman"/>
              </a:rPr>
              <a:t>Actividades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Educativas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05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Lisbening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Álvarez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794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24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0A7A4617-CFFC-B3F2-EA8F-71780B382A9D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75BACDE4-39FE-5A0C-46EC-69B0B08D789B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B7D318BA-93D9-1AA7-C0AA-942D53EB094C}"/>
                  </a:ext>
                </a:extLst>
              </p:cNvPr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46FD20F0-5FCC-63A9-251D-F085D7DAAC3E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A032E91A-E519-3E3F-CBBC-B4750CCE584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2DFCAF13-CD7D-A718-4E70-D449A2E9A84A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2E06E78B-8B7B-D653-D50A-0C29BB9593C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415D5D42-8F38-28F8-59CE-FBF3D42025B0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FFD58A37-B3BE-A458-C266-B301F16E7AF5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7310" cy="6935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 vean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implicados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motivacional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efectivamente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previó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trabajar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factual, </a:t>
            </a:r>
            <a:r>
              <a:rPr sz="1200" dirty="0">
                <a:latin typeface="Times New Roman"/>
                <a:cs typeface="Times New Roman"/>
              </a:rPr>
              <a:t>referente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memorización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hechos,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históricos,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relato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Dr.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Knoche.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aprehensión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explicaciones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nociones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otros.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procedimentales,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correspondientes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“saber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hacer”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aluden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conllevan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resultó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guiar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verificar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operaciones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condujeron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correcto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esperado,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fomentando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metacognición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autorregulación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aprende.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actitudinales (afectivos),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frecuentemente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atendidos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curriculares, </a:t>
            </a:r>
            <a:r>
              <a:rPr sz="1200" dirty="0">
                <a:latin typeface="Times New Roman"/>
                <a:cs typeface="Times New Roman"/>
              </a:rPr>
              <a:t>correspondientes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“saber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ser”,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asociados 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actitudes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fomentar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denomina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“ser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integral”;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planteó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énfasis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autoconocimiento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familiar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sobre </a:t>
            </a:r>
            <a:r>
              <a:rPr sz="1200" dirty="0">
                <a:latin typeface="Times New Roman"/>
                <a:cs typeface="Times New Roman"/>
              </a:rPr>
              <a:t>relevancia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acervo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venezolanidad.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imperativo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actitudinal,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posee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ende,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juicios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evaluativos,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aprendidos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contexto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 refieren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“cualidades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 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 persona,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objeto-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despierta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aprecio,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admiración 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estima”.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definidas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Díaz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Hernández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aquellos </a:t>
            </a:r>
            <a:r>
              <a:rPr sz="1200" dirty="0">
                <a:latin typeface="Times New Roman"/>
                <a:cs typeface="Times New Roman"/>
              </a:rPr>
              <a:t>procedimientos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reflexiva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flexible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propiciar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estudiantes;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conciben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ilustraciones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gráficos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utilizados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debido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llamar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dependiendo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ilustración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pretenda desarrollar.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líneas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generales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variedad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definiciones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ilustraciones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obstante,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Perales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imágenes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específicas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exclusivamente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gráfico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función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acompañar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textos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complementar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</a:t>
            </a:r>
            <a:r>
              <a:rPr sz="1200" spc="-10" dirty="0">
                <a:latin typeface="Times New Roman"/>
                <a:cs typeface="Times New Roman"/>
              </a:rPr>
              <a:t>suministran,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permitir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claridad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textuales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veces </a:t>
            </a:r>
            <a:r>
              <a:rPr sz="1200" dirty="0">
                <a:latin typeface="Times New Roman"/>
                <a:cs typeface="Times New Roman"/>
              </a:rPr>
              <a:t>resultan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complejos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interpretar.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brinda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múltiples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oportunidades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precisamente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 ser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capaz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atraer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inmediata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mensaje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transmitir.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identificar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colores, </a:t>
            </a:r>
            <a:r>
              <a:rPr sz="1200" dirty="0">
                <a:latin typeface="Times New Roman"/>
                <a:cs typeface="Times New Roman"/>
              </a:rPr>
              <a:t>símbolos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fijar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efectiva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adquiridos, </a:t>
            </a:r>
            <a:r>
              <a:rPr sz="1200" dirty="0">
                <a:latin typeface="Times New Roman"/>
                <a:cs typeface="Times New Roman"/>
              </a:rPr>
              <a:t>brindándoles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visual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fácil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ubicar,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asociar.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68094" y="8256658"/>
            <a:ext cx="438658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Bola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E´fuego: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Estrategia Didáctica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Difusión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Tradición </a:t>
            </a:r>
            <a:r>
              <a:rPr sz="1200" b="1" dirty="0">
                <a:latin typeface="Times New Roman"/>
                <a:cs typeface="Times New Roman"/>
              </a:rPr>
              <a:t>Oral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</a:t>
            </a:r>
            <a:endParaRPr sz="1200">
              <a:latin typeface="Times New Roman"/>
              <a:cs typeface="Times New Roman"/>
            </a:endParaRPr>
          </a:p>
          <a:p>
            <a:pPr marL="4445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Lcda.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Joan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Bernet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B/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 Gabriela</a:t>
            </a:r>
            <a:r>
              <a:rPr sz="1200" b="1" spc="-20" dirty="0">
                <a:latin typeface="Times New Roman"/>
                <a:cs typeface="Times New Roman"/>
              </a:rPr>
              <a:t> 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363970" y="8914112"/>
            <a:ext cx="3175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sz="1200" spc="-25" dirty="0">
                <a:latin typeface="Times New Roman"/>
                <a:cs typeface="Times New Roman"/>
              </a:rPr>
              <a:t>240</a:t>
            </a:fld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2A4D1890-2F53-9153-7B26-29D7D84DB3BD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26E6C0A1-86A6-89ED-B10F-A9C64B3E7D8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0FBEB728-E3D5-8556-4C8C-EE77D79765D4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D13CE8B9-FF8B-BDC1-41F2-F47ABC0A2B35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A5389406-0AF6-5684-ADD9-DF0E6DB7756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AB9BFF54-DF48-7E61-EDDF-627114D2C618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2FAA884D-4B03-8670-7A28-97F8DC486F18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C73D24C7-6C91-DBA6-5AF2-52C9F6E16895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5E2E5694-4639-9700-F22F-9DBB0A4E0339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6040" cy="36429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089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concibió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“puentes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cognitivos”,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conceptos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permitiera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enlazar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detectar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fundamentales,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organizarlas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integrarlas </a:t>
            </a:r>
            <a:r>
              <a:rPr sz="1200" dirty="0">
                <a:latin typeface="Times New Roman"/>
                <a:cs typeface="Times New Roman"/>
              </a:rPr>
              <a:t>significativamente.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contiene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potenciales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simbólicos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naturaleza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contenido,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presentado,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organizada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respetando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inclusividad,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abstracción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generalidad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“Arte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Patrimonio”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1er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Media.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5715"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METODOLOGÍA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trató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documental,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descriptiva,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respondiendo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cuantitativo,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desarrollado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“José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Ignacio </a:t>
            </a:r>
            <a:r>
              <a:rPr sz="1200" dirty="0">
                <a:latin typeface="Times New Roman"/>
                <a:cs typeface="Times New Roman"/>
              </a:rPr>
              <a:t>Cabrujas,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ubicada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Municipio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Libertador,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Distrito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Capital,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matrícula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200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15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22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secciones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únicas,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1er.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Básica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 5to. año 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 Media. 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 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desplegaron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4 </a:t>
            </a:r>
            <a:r>
              <a:rPr sz="1200" dirty="0">
                <a:latin typeface="Times New Roman"/>
                <a:cs typeface="Times New Roman"/>
              </a:rPr>
              <a:t>fases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estudio: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21691" y="5234685"/>
            <a:ext cx="7937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spc="-50" dirty="0">
                <a:latin typeface="Times New Roman"/>
                <a:cs typeface="Times New Roman"/>
              </a:rPr>
              <a:t>•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21691" y="6698107"/>
            <a:ext cx="7937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spc="-50" dirty="0">
                <a:latin typeface="Times New Roman"/>
                <a:cs typeface="Times New Roman"/>
              </a:rPr>
              <a:t>•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21691" y="4685741"/>
            <a:ext cx="6416675" cy="31356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75285" marR="5080" indent="-363220" algn="just">
              <a:lnSpc>
                <a:spcPct val="100000"/>
              </a:lnSpc>
              <a:spcBef>
                <a:spcPts val="100"/>
              </a:spcBef>
              <a:buChar char="•"/>
              <a:tabLst>
                <a:tab pos="375285" algn="l"/>
              </a:tabLst>
            </a:pPr>
            <a:r>
              <a:rPr sz="1200" dirty="0">
                <a:latin typeface="Times New Roman"/>
                <a:cs typeface="Times New Roman"/>
              </a:rPr>
              <a:t>Fase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1: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Diagnóstico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estudiantil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intangible,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efectuado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muestra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aleatoria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10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1er.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 </a:t>
            </a:r>
            <a:r>
              <a:rPr sz="1200" spc="-10" dirty="0">
                <a:latin typeface="Times New Roman"/>
                <a:cs typeface="Times New Roman"/>
              </a:rPr>
              <a:t>Media.</a:t>
            </a:r>
            <a:endParaRPr sz="1200">
              <a:latin typeface="Times New Roman"/>
              <a:cs typeface="Times New Roman"/>
            </a:endParaRPr>
          </a:p>
          <a:p>
            <a:pPr marL="375285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Fase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2: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Identificación,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recopilación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revisión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literatura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correspondiente.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selección,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criterio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recuento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aparición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simbólicos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textos </a:t>
            </a:r>
            <a:r>
              <a:rPr sz="1200" dirty="0">
                <a:latin typeface="Times New Roman"/>
                <a:cs typeface="Times New Roman"/>
              </a:rPr>
              <a:t>revisados,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culminó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escogencia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8</a:t>
            </a:r>
            <a:r>
              <a:rPr sz="1200" spc="-10" dirty="0">
                <a:latin typeface="Times New Roman"/>
                <a:cs typeface="Times New Roman"/>
              </a:rPr>
              <a:t> historias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procedencia,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simbólico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metafórico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ausencia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pocas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fácil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alcance.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seleccionadas,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presentadas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resultados </a:t>
            </a:r>
            <a:r>
              <a:rPr sz="1200" dirty="0">
                <a:latin typeface="Times New Roman"/>
                <a:cs typeface="Times New Roman"/>
              </a:rPr>
              <a:t>obtenidos,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fueron: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e’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Fuego,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Dr.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Knoche,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Hachador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perdido,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Tirano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Aguirre, </a:t>
            </a:r>
            <a:r>
              <a:rPr sz="1200" dirty="0">
                <a:latin typeface="Times New Roman"/>
                <a:cs typeface="Times New Roman"/>
              </a:rPr>
              <a:t>Florentino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Diablo,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Ánima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Cinco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Águilas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Blancas.</a:t>
            </a:r>
            <a:endParaRPr sz="1200">
              <a:latin typeface="Times New Roman"/>
              <a:cs typeface="Times New Roman"/>
            </a:endParaRPr>
          </a:p>
          <a:p>
            <a:pPr marL="375285" marR="508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Fase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3: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difusión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venezolana, </a:t>
            </a:r>
            <a:r>
              <a:rPr sz="1200" dirty="0">
                <a:latin typeface="Times New Roman"/>
                <a:cs typeface="Times New Roman"/>
              </a:rPr>
              <a:t>determinando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referentes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simbólicos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ilustraciones,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versiones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relatos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utilizar.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utilizaron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versiones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reconocidos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obstante,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escasez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documentales,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adaptaciones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versiones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determinadas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contenidas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musicales,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“Florentino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Diablo”,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Hachador </a:t>
            </a:r>
            <a:r>
              <a:rPr sz="1200" spc="-10" dirty="0">
                <a:latin typeface="Times New Roman"/>
                <a:cs typeface="Times New Roman"/>
              </a:rPr>
              <a:t>Perdido”.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20" name="object 20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21" name="object 21"/>
          <p:cNvSpPr txBox="1"/>
          <p:nvPr/>
        </p:nvSpPr>
        <p:spPr>
          <a:xfrm>
            <a:off x="1268094" y="8256658"/>
            <a:ext cx="4386580" cy="37719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654175" marR="5080" indent="-1642110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Bola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E´fuego: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Estrategia Didáctica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Difusión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Tradición </a:t>
            </a:r>
            <a:r>
              <a:rPr sz="1200" b="1" dirty="0">
                <a:latin typeface="Times New Roman"/>
                <a:cs typeface="Times New Roman"/>
              </a:rPr>
              <a:t>Oral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361313" y="8754397"/>
            <a:ext cx="420497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Lcda.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Joan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Bernet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B/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 Gabriela</a:t>
            </a:r>
            <a:r>
              <a:rPr sz="1200" b="1" spc="-20" dirty="0">
                <a:latin typeface="Times New Roman"/>
                <a:cs typeface="Times New Roman"/>
              </a:rPr>
              <a:t> 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6363970" y="8867173"/>
            <a:ext cx="3175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sz="1200" spc="-25" dirty="0">
                <a:latin typeface="Times New Roman"/>
                <a:cs typeface="Times New Roman"/>
              </a:rPr>
              <a:t>241</a:t>
            </a:fld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4" name="Grupo 23">
            <a:extLst>
              <a:ext uri="{FF2B5EF4-FFF2-40B4-BE49-F238E27FC236}">
                <a16:creationId xmlns:a16="http://schemas.microsoft.com/office/drawing/2014/main" id="{AE9D40DA-9B44-7519-7734-4BB69EBA3410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5" name="object 12">
              <a:extLst>
                <a:ext uri="{FF2B5EF4-FFF2-40B4-BE49-F238E27FC236}">
                  <a16:creationId xmlns:a16="http://schemas.microsoft.com/office/drawing/2014/main" id="{34CAF799-31A9-E8AA-4512-F0000027F6DF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9" name="object 13">
                <a:extLst>
                  <a:ext uri="{FF2B5EF4-FFF2-40B4-BE49-F238E27FC236}">
                    <a16:creationId xmlns:a16="http://schemas.microsoft.com/office/drawing/2014/main" id="{6F470304-CFB3-0303-0457-D9FCAC568A0D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0" name="object 14">
                <a:extLst>
                  <a:ext uri="{FF2B5EF4-FFF2-40B4-BE49-F238E27FC236}">
                    <a16:creationId xmlns:a16="http://schemas.microsoft.com/office/drawing/2014/main" id="{3D81B5DF-0FD7-DAD8-6567-59F930C803E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1" name="object 15">
                <a:extLst>
                  <a:ext uri="{FF2B5EF4-FFF2-40B4-BE49-F238E27FC236}">
                    <a16:creationId xmlns:a16="http://schemas.microsoft.com/office/drawing/2014/main" id="{E2E1F101-C3AE-BD00-8D4F-559394A57628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2" name="object 16">
                <a:extLst>
                  <a:ext uri="{FF2B5EF4-FFF2-40B4-BE49-F238E27FC236}">
                    <a16:creationId xmlns:a16="http://schemas.microsoft.com/office/drawing/2014/main" id="{4A660A5F-960B-46C4-9467-14806C4455EC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6" name="object 16">
              <a:extLst>
                <a:ext uri="{FF2B5EF4-FFF2-40B4-BE49-F238E27FC236}">
                  <a16:creationId xmlns:a16="http://schemas.microsoft.com/office/drawing/2014/main" id="{B735E836-345D-63AC-0F70-5BB787ECA74E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7" name="object 25">
              <a:extLst>
                <a:ext uri="{FF2B5EF4-FFF2-40B4-BE49-F238E27FC236}">
                  <a16:creationId xmlns:a16="http://schemas.microsoft.com/office/drawing/2014/main" id="{48A0518A-4253-A076-C6F9-2165E613E718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8" name="object 31">
              <a:extLst>
                <a:ext uri="{FF2B5EF4-FFF2-40B4-BE49-F238E27FC236}">
                  <a16:creationId xmlns:a16="http://schemas.microsoft.com/office/drawing/2014/main" id="{E3F58802-3769-CF05-96FF-12AF2F33032C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79845" cy="21336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469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755"/>
              </a:spcBef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compilaron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versiones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versión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Dr.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Knoche”.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diagramación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(ver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Figura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1)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obedeció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estético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acorde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características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colores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descritos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relatos,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tipografía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adecuada,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cual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originó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correspondientes.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buChar char="•"/>
              <a:tabLst>
                <a:tab pos="375285" algn="l"/>
              </a:tabLst>
            </a:pPr>
            <a:r>
              <a:rPr sz="1200" dirty="0">
                <a:latin typeface="Times New Roman"/>
                <a:cs typeface="Times New Roman"/>
              </a:rPr>
              <a:t>Fase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4.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difusión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administrando,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lapso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posterior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considerable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instrumento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diseñado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contenido </a:t>
            </a:r>
            <a:r>
              <a:rPr sz="1200" dirty="0">
                <a:latin typeface="Times New Roman"/>
                <a:cs typeface="Times New Roman"/>
              </a:rPr>
              <a:t>abordado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enseñanza- aprendizaje.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1440180" y="3052572"/>
            <a:ext cx="3639820" cy="2070100"/>
            <a:chOff x="1440180" y="3052572"/>
            <a:chExt cx="3639820" cy="2070100"/>
          </a:xfrm>
        </p:grpSpPr>
        <p:pic>
          <p:nvPicPr>
            <p:cNvPr id="18" name="object 1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40180" y="3052572"/>
              <a:ext cx="3639312" cy="2069591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04569" y="3117723"/>
              <a:ext cx="3456431" cy="1886330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1485519" y="3098673"/>
              <a:ext cx="3495040" cy="1924685"/>
            </a:xfrm>
            <a:custGeom>
              <a:avLst/>
              <a:gdLst/>
              <a:ahLst/>
              <a:cxnLst/>
              <a:rect l="l" t="t" r="r" b="b"/>
              <a:pathLst>
                <a:path w="3495040" h="1924685">
                  <a:moveTo>
                    <a:pt x="0" y="1924430"/>
                  </a:moveTo>
                  <a:lnTo>
                    <a:pt x="3494531" y="1924430"/>
                  </a:lnTo>
                  <a:lnTo>
                    <a:pt x="3494531" y="0"/>
                  </a:lnTo>
                  <a:lnTo>
                    <a:pt x="0" y="0"/>
                  </a:lnTo>
                  <a:lnTo>
                    <a:pt x="0" y="1924430"/>
                  </a:lnTo>
                  <a:close/>
                </a:path>
              </a:pathLst>
            </a:custGeom>
            <a:ln w="381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221691" y="5046979"/>
            <a:ext cx="6273165" cy="285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382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Figura 1.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Diagramación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Historia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Tradición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Oral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Venezolana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“Bola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E´</a:t>
            </a:r>
            <a:endParaRPr sz="1200">
              <a:latin typeface="Times New Roman"/>
              <a:cs typeface="Times New Roman"/>
            </a:endParaRPr>
          </a:p>
          <a:p>
            <a:pPr marL="8382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Fuente: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Bernet,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J.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Torres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S.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(2018).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3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aplicado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cuestionario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estructurado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bloques: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consideró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recolección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sociodemográficos; 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segundo,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respectivo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conocimientos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noción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intangible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preguntas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cerradas,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estrictamente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dicotómicas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(dos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respuesta).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tercero,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mencionadas,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opciones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utilizando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5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soportar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análisis. </a:t>
            </a:r>
            <a:r>
              <a:rPr sz="1200" dirty="0">
                <a:latin typeface="Times New Roman"/>
                <a:cs typeface="Times New Roman"/>
              </a:rPr>
              <a:t>Éste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aplicado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oportunidades,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diagnóstica,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segunda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verificar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enseñanza-aprendizaje.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validación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cuestionario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juicio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expertos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correspondencia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objetivos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ítems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</a:t>
            </a:r>
            <a:r>
              <a:rPr sz="1200" spc="-10" dirty="0">
                <a:latin typeface="Times New Roman"/>
                <a:cs typeface="Times New Roman"/>
              </a:rPr>
              <a:t>instrumentos, </a:t>
            </a:r>
            <a:r>
              <a:rPr sz="1200" dirty="0">
                <a:latin typeface="Times New Roman"/>
                <a:cs typeface="Times New Roman"/>
              </a:rPr>
              <a:t>en cuanto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su congruencia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claridad,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atendiendo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observaciones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pertinencia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indicadores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redacción.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22" name="object 22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23" name="object 23"/>
          <p:cNvSpPr txBox="1"/>
          <p:nvPr/>
        </p:nvSpPr>
        <p:spPr>
          <a:xfrm>
            <a:off x="1268094" y="8256658"/>
            <a:ext cx="4386580" cy="37719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654175" marR="5080" indent="-1642110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Bola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E´fuego: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Estrategia Didáctica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Difusión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Tradición </a:t>
            </a:r>
            <a:r>
              <a:rPr sz="1200" b="1" dirty="0">
                <a:latin typeface="Times New Roman"/>
                <a:cs typeface="Times New Roman"/>
              </a:rPr>
              <a:t>Oral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361313" y="8754397"/>
            <a:ext cx="420497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Lcda.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Joan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Bernet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B/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 Gabriela</a:t>
            </a:r>
            <a:r>
              <a:rPr sz="1200" b="1" spc="-20" dirty="0">
                <a:latin typeface="Times New Roman"/>
                <a:cs typeface="Times New Roman"/>
              </a:rPr>
              <a:t> 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363970" y="8867173"/>
            <a:ext cx="3175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sz="1200" spc="-25" dirty="0">
                <a:latin typeface="Times New Roman"/>
                <a:cs typeface="Times New Roman"/>
              </a:rPr>
              <a:t>242</a:t>
            </a:fld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6" name="Grupo 25">
            <a:extLst>
              <a:ext uri="{FF2B5EF4-FFF2-40B4-BE49-F238E27FC236}">
                <a16:creationId xmlns:a16="http://schemas.microsoft.com/office/drawing/2014/main" id="{E0BE74A5-8278-D996-ED2A-CC1A2FDE12B5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7" name="object 12">
              <a:extLst>
                <a:ext uri="{FF2B5EF4-FFF2-40B4-BE49-F238E27FC236}">
                  <a16:creationId xmlns:a16="http://schemas.microsoft.com/office/drawing/2014/main" id="{A907644E-BEE7-9908-F8D7-B60431BC677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1" name="object 13">
                <a:extLst>
                  <a:ext uri="{FF2B5EF4-FFF2-40B4-BE49-F238E27FC236}">
                    <a16:creationId xmlns:a16="http://schemas.microsoft.com/office/drawing/2014/main" id="{801B56AF-B585-4F94-2BF9-A0A02B419ED5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2" name="object 14">
                <a:extLst>
                  <a:ext uri="{FF2B5EF4-FFF2-40B4-BE49-F238E27FC236}">
                    <a16:creationId xmlns:a16="http://schemas.microsoft.com/office/drawing/2014/main" id="{78A1560D-5692-AC54-0F96-FF1BE540EC7E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3" name="object 15">
                <a:extLst>
                  <a:ext uri="{FF2B5EF4-FFF2-40B4-BE49-F238E27FC236}">
                    <a16:creationId xmlns:a16="http://schemas.microsoft.com/office/drawing/2014/main" id="{93E88308-C48C-826E-DE6B-3435879B347F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4" name="object 16">
                <a:extLst>
                  <a:ext uri="{FF2B5EF4-FFF2-40B4-BE49-F238E27FC236}">
                    <a16:creationId xmlns:a16="http://schemas.microsoft.com/office/drawing/2014/main" id="{9C304072-02DE-98DF-0A99-CE2731BD68D8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8" name="object 16">
              <a:extLst>
                <a:ext uri="{FF2B5EF4-FFF2-40B4-BE49-F238E27FC236}">
                  <a16:creationId xmlns:a16="http://schemas.microsoft.com/office/drawing/2014/main" id="{95C3AFC9-580B-A38A-A8B8-29576565AB3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9" name="object 25">
              <a:extLst>
                <a:ext uri="{FF2B5EF4-FFF2-40B4-BE49-F238E27FC236}">
                  <a16:creationId xmlns:a16="http://schemas.microsoft.com/office/drawing/2014/main" id="{13DF5DB6-CF83-AFD4-3B93-B159F8002221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0" name="object 31">
              <a:extLst>
                <a:ext uri="{FF2B5EF4-FFF2-40B4-BE49-F238E27FC236}">
                  <a16:creationId xmlns:a16="http://schemas.microsoft.com/office/drawing/2014/main" id="{A0305B09-6116-7A78-7481-4855E1353119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7945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79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RESULTADOS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intangible </a:t>
            </a:r>
            <a:r>
              <a:rPr sz="1200" dirty="0">
                <a:latin typeface="Times New Roman"/>
                <a:cs typeface="Times New Roman"/>
              </a:rPr>
              <a:t>alcanzó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90%;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embargo,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70%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vinculó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término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30%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afirmó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 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valoración,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50%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afirmó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inexistencia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significancia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familiar,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y/o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transmisión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tradiciones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orales,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mientras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60%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reflejó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presencia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lecciones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morales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historias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acervo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venezolano,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respalda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considerándose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diseñar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difusión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 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enaltecer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patrimonio cultural.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consecuencia,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destinada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1er.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“Arte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Patrimonio”,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cuarto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tema </a:t>
            </a:r>
            <a:r>
              <a:rPr sz="1200" dirty="0">
                <a:latin typeface="Times New Roman"/>
                <a:cs typeface="Times New Roman"/>
              </a:rPr>
              <a:t>generador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Programa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 Pedagógica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Educación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(2017),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 “el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patrimonio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reconocimiento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social”,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contribuyendo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desarrollo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actitudes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críticas,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cuestionadoras,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propositivas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humanistas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perspectiva </a:t>
            </a:r>
            <a:r>
              <a:rPr sz="1200" dirty="0">
                <a:latin typeface="Times New Roman"/>
                <a:cs typeface="Times New Roman"/>
              </a:rPr>
              <a:t>conceptual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qué,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qué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patrimonio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intangible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Media.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título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“Bola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e’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Fuego.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ilustrada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venezolana”,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obedece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reconocidas,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alegoría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relatos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tradicionales venezolanos;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basada 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ilustración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8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relatos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conocidos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origen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simbólico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(Las </a:t>
            </a:r>
            <a:r>
              <a:rPr sz="1200" dirty="0">
                <a:latin typeface="Times New Roman"/>
                <a:cs typeface="Times New Roman"/>
              </a:rPr>
              <a:t>Cinco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Águilas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Blancas,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e’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Fuego,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Dr.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Knoche,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Florentino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Diablo,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Hachador </a:t>
            </a:r>
            <a:r>
              <a:rPr sz="1200" dirty="0">
                <a:latin typeface="Times New Roman"/>
                <a:cs typeface="Times New Roman"/>
              </a:rPr>
              <a:t>perdido,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Tirano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Aguirre,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Ánima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El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Abuelón).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ilustración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trazaron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aleccionador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relatos,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considerando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presentaciones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exposiciones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manuscritos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ilustrados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relativos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tema.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Igualmente,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artísticas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(montajes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escénicos,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dramatizadas,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creación 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historietas,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montajes </a:t>
            </a:r>
            <a:r>
              <a:rPr sz="1200" dirty="0">
                <a:latin typeface="Times New Roman"/>
                <a:cs typeface="Times New Roman"/>
              </a:rPr>
              <a:t>museográficos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expresiones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plásticas),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lúdicas,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relativas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personaje </a:t>
            </a:r>
            <a:r>
              <a:rPr sz="1200" dirty="0">
                <a:latin typeface="Times New Roman"/>
                <a:cs typeface="Times New Roman"/>
              </a:rPr>
              <a:t>mítico,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memoria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haciendo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crucigramas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sopas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letras.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plantearon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conservación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promoción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local,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simbólico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contenido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librillo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ilustrativo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dispuesto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</a:t>
            </a:r>
            <a:r>
              <a:rPr sz="1200" spc="-10" dirty="0">
                <a:latin typeface="Times New Roman"/>
                <a:cs typeface="Times New Roman"/>
              </a:rPr>
              <a:t> didáctico.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68094" y="8256658"/>
            <a:ext cx="4386580" cy="37719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654175" marR="5080" indent="-1642110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Bola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E´fuego: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Estrategia Didáctica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Difusión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Tradición </a:t>
            </a:r>
            <a:r>
              <a:rPr sz="1200" b="1" dirty="0">
                <a:latin typeface="Times New Roman"/>
                <a:cs typeface="Times New Roman"/>
              </a:rPr>
              <a:t>Oral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361313" y="8754397"/>
            <a:ext cx="420497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Lcda.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Joan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Bernet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B/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 Gabriela</a:t>
            </a:r>
            <a:r>
              <a:rPr sz="1200" b="1" spc="-20" dirty="0">
                <a:latin typeface="Times New Roman"/>
                <a:cs typeface="Times New Roman"/>
              </a:rPr>
              <a:t> 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363970" y="8867173"/>
            <a:ext cx="3175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sz="1200" spc="-25" dirty="0">
                <a:latin typeface="Times New Roman"/>
                <a:cs typeface="Times New Roman"/>
              </a:rPr>
              <a:t>243</a:t>
            </a:fld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B196D719-0F80-287F-0850-53D52B86B8CB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E1A5C9C1-8248-C2A9-2432-A50E1A6229A6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FB334601-2111-A3F6-764D-294A929F03AE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B061635C-4D39-2D89-9BE0-C54FA50A729F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CF7A1233-EF2D-50E9-846D-1FE67CE493D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1E23DDA1-FC2F-A542-4BF7-C2EA300C7C3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0F1971C6-7231-A325-1480-5A69A7668C5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D1414BC2-CCEB-DA4B-0831-30B0B805F69C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AA0D4234-A2C4-2083-70A9-4E8F237C02DC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6675" cy="21336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089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755"/>
              </a:spcBef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lineamientos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permitieron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desglosar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“Bola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e’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Fuego”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recurso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visual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distintos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planteando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representación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gráfica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personajes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presentadas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librillo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ilustrativo.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arrojaron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positiva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respecto </a:t>
            </a:r>
            <a:r>
              <a:rPr sz="1200" dirty="0">
                <a:latin typeface="Times New Roman"/>
                <a:cs typeface="Times New Roman"/>
              </a:rPr>
              <a:t>al conocimiento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 intangible,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 como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|relatos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tradición </a:t>
            </a:r>
            <a:r>
              <a:rPr sz="1200" dirty="0">
                <a:latin typeface="Times New Roman"/>
                <a:cs typeface="Times New Roman"/>
              </a:rPr>
              <a:t>venezolana,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obteniendo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ocasiones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100%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afirmativas.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valoración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tema,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gráfico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N°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1,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reflejan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apreciaciones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estudiantes </a:t>
            </a:r>
            <a:r>
              <a:rPr sz="1200" dirty="0">
                <a:latin typeface="Times New Roman"/>
                <a:cs typeface="Times New Roman"/>
              </a:rPr>
              <a:t>consultados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5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opciones: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789305" y="3275838"/>
            <a:ext cx="5279390" cy="1762125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288747" y="5067427"/>
            <a:ext cx="6313805" cy="27692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75285" marR="6350" indent="-363220" algn="just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evidenciaron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posición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mayormente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positiva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familiar,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y/o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transmisión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cantos,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cuentos, leyendas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mitos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fábulas.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50%, destacó 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frecuentemente,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mientras 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30%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ocasionalmente,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demostrando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percepción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consultados,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arrojados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diagnóstico.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concepto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discernir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presencia 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entorno.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aleccionador,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70%,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destacó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frecuentemente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estas </a:t>
            </a:r>
            <a:r>
              <a:rPr sz="1200" dirty="0">
                <a:latin typeface="Times New Roman"/>
                <a:cs typeface="Times New Roman"/>
              </a:rPr>
              <a:t>historias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edificante,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reflejando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noción </a:t>
            </a:r>
            <a:r>
              <a:rPr sz="1200" dirty="0">
                <a:latin typeface="Times New Roman"/>
                <a:cs typeface="Times New Roman"/>
              </a:rPr>
              <a:t>“aleccionador”,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acervo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cultural </a:t>
            </a:r>
            <a:r>
              <a:rPr sz="1200" dirty="0">
                <a:latin typeface="Times New Roman"/>
                <a:cs typeface="Times New Roman"/>
              </a:rPr>
              <a:t>venezolano.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pueblo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vincular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gente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80%,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destacó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considerarlo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importante, </a:t>
            </a:r>
            <a:r>
              <a:rPr sz="1200" dirty="0">
                <a:latin typeface="Times New Roman"/>
                <a:cs typeface="Times New Roman"/>
              </a:rPr>
              <a:t>mientras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20%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indicó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resultaba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moderadamente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reiterado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valoración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consultados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oral </a:t>
            </a:r>
            <a:r>
              <a:rPr sz="1200" dirty="0">
                <a:latin typeface="Times New Roman"/>
                <a:cs typeface="Times New Roman"/>
              </a:rPr>
              <a:t>venezolana,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 como su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reconocimiento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 factor intrínseco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arrojados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10" dirty="0">
                <a:latin typeface="Times New Roman"/>
                <a:cs typeface="Times New Roman"/>
              </a:rPr>
              <a:t> diagnóstico.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9" name="object 19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1268094" y="8256658"/>
            <a:ext cx="4386580" cy="37719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654175" marR="5080" indent="-1642110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Bola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E´fuego: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Estrategia Didáctica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Difusión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Tradición </a:t>
            </a:r>
            <a:r>
              <a:rPr sz="1200" b="1" dirty="0">
                <a:latin typeface="Times New Roman"/>
                <a:cs typeface="Times New Roman"/>
              </a:rPr>
              <a:t>Oral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361313" y="8754397"/>
            <a:ext cx="420497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Lcda.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Joan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Bernet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B/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 Gabriela</a:t>
            </a:r>
            <a:r>
              <a:rPr sz="1200" b="1" spc="-20" dirty="0">
                <a:latin typeface="Times New Roman"/>
                <a:cs typeface="Times New Roman"/>
              </a:rPr>
              <a:t> 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363970" y="8867173"/>
            <a:ext cx="3175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sz="1200" spc="-25" dirty="0">
                <a:latin typeface="Times New Roman"/>
                <a:cs typeface="Times New Roman"/>
              </a:rPr>
              <a:t>244</a:t>
            </a:fld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3" name="Grupo 22">
            <a:extLst>
              <a:ext uri="{FF2B5EF4-FFF2-40B4-BE49-F238E27FC236}">
                <a16:creationId xmlns:a16="http://schemas.microsoft.com/office/drawing/2014/main" id="{D93FC160-0BDA-2CC1-7412-D98534CB645E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4" name="object 12">
              <a:extLst>
                <a:ext uri="{FF2B5EF4-FFF2-40B4-BE49-F238E27FC236}">
                  <a16:creationId xmlns:a16="http://schemas.microsoft.com/office/drawing/2014/main" id="{399B4E53-2A57-02B8-899C-E4BD300DB649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8" name="object 13">
                <a:extLst>
                  <a:ext uri="{FF2B5EF4-FFF2-40B4-BE49-F238E27FC236}">
                    <a16:creationId xmlns:a16="http://schemas.microsoft.com/office/drawing/2014/main" id="{7AFD0799-4038-FCA6-4150-63EC880A5F1F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9" name="object 14">
                <a:extLst>
                  <a:ext uri="{FF2B5EF4-FFF2-40B4-BE49-F238E27FC236}">
                    <a16:creationId xmlns:a16="http://schemas.microsoft.com/office/drawing/2014/main" id="{102E446F-2BBF-3FA3-4590-27B90921E919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0" name="object 15">
                <a:extLst>
                  <a:ext uri="{FF2B5EF4-FFF2-40B4-BE49-F238E27FC236}">
                    <a16:creationId xmlns:a16="http://schemas.microsoft.com/office/drawing/2014/main" id="{A8B0B6ED-E68F-33B9-C4BA-99060D30BBE5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1" name="object 16">
                <a:extLst>
                  <a:ext uri="{FF2B5EF4-FFF2-40B4-BE49-F238E27FC236}">
                    <a16:creationId xmlns:a16="http://schemas.microsoft.com/office/drawing/2014/main" id="{7E1B1CAE-81BF-C81E-5788-C442E19013A9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5" name="object 16">
              <a:extLst>
                <a:ext uri="{FF2B5EF4-FFF2-40B4-BE49-F238E27FC236}">
                  <a16:creationId xmlns:a16="http://schemas.microsoft.com/office/drawing/2014/main" id="{4FC66552-F176-B9DA-C5E5-546860DECE7E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6" name="object 25">
              <a:extLst>
                <a:ext uri="{FF2B5EF4-FFF2-40B4-BE49-F238E27FC236}">
                  <a16:creationId xmlns:a16="http://schemas.microsoft.com/office/drawing/2014/main" id="{717D1A47-2909-EEBA-B056-8B30F29B91A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7" name="object 31">
              <a:extLst>
                <a:ext uri="{FF2B5EF4-FFF2-40B4-BE49-F238E27FC236}">
                  <a16:creationId xmlns:a16="http://schemas.microsoft.com/office/drawing/2014/main" id="{C40500FF-243A-6B83-5CBC-0C1ED2AB084B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32003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23972" y="1024127"/>
              <a:ext cx="1812036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2" y="1024127"/>
              <a:ext cx="1235964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02580" y="1024127"/>
              <a:ext cx="576072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221691" y="1068451"/>
            <a:ext cx="6344920" cy="52698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69786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CONCLUSIONES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RECOMENDACIONES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8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Currículum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Bolivariano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2017,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resultó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planteamiento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antes </a:t>
            </a:r>
            <a:r>
              <a:rPr sz="1200" dirty="0">
                <a:latin typeface="Times New Roman"/>
                <a:cs typeface="Times New Roman"/>
              </a:rPr>
              <a:t>descrita,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contextualizándola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atender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problemática, </a:t>
            </a:r>
            <a:r>
              <a:rPr sz="1200" dirty="0">
                <a:latin typeface="Times New Roman"/>
                <a:cs typeface="Times New Roman"/>
              </a:rPr>
              <a:t>abordada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ahora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 venezolano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pleno.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cuestionarios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indicó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30%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tenía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confirmando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desconocimiento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generalizado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tema.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consolidó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librillo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ilustrado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herramienta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innovadora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ideada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construcción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tradición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cultural </a:t>
            </a:r>
            <a:r>
              <a:rPr sz="1200" dirty="0">
                <a:latin typeface="Times New Roman"/>
                <a:cs typeface="Times New Roman"/>
              </a:rPr>
              <a:t>intangible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“Arte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Patrimonio”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1er.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Media; </a:t>
            </a:r>
            <a:r>
              <a:rPr sz="1200" dirty="0">
                <a:latin typeface="Times New Roman"/>
                <a:cs typeface="Times New Roman"/>
              </a:rPr>
              <a:t>arrojando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100%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impacto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jóvenes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formaron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muestra,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quienes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demostraron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marcado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adquiridos.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recomendó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implementación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así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rango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propicias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considerando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Castellano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Literatura,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metodología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 le permitiría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analogías inmediatas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 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imágenes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literarias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refiere,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apoyando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lectora.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allá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conseguir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hagan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creatividad,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incentivar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creatividad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alcance: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ubicar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libertad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enseñanza/aprendizaje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ello </a:t>
            </a:r>
            <a:r>
              <a:rPr sz="1200" dirty="0">
                <a:latin typeface="Times New Roman"/>
                <a:cs typeface="Times New Roman"/>
              </a:rPr>
              <a:t>vaya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demérito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abordar.</a:t>
            </a:r>
            <a:r>
              <a:rPr sz="1200" dirty="0">
                <a:latin typeface="Times New Roman"/>
                <a:cs typeface="Times New Roman"/>
              </a:rPr>
              <a:t> 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retos que representa 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estudiantado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actual </a:t>
            </a:r>
            <a:r>
              <a:rPr sz="1200" dirty="0">
                <a:latin typeface="Times New Roman"/>
                <a:cs typeface="Times New Roman"/>
              </a:rPr>
              <a:t>ameritan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soluciones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creativas.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9" name="object 19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1268094" y="8256658"/>
            <a:ext cx="4386580" cy="37719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654175" marR="5080" indent="-1642110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Bola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E´fuego: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Estrategia Didáctica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Difusión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Tradición </a:t>
            </a:r>
            <a:r>
              <a:rPr sz="1200" b="1" dirty="0">
                <a:latin typeface="Times New Roman"/>
                <a:cs typeface="Times New Roman"/>
              </a:rPr>
              <a:t>Oral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361313" y="8754397"/>
            <a:ext cx="420497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Lcda.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Joan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Bernet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B/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 Gabriela</a:t>
            </a:r>
            <a:r>
              <a:rPr sz="1200" b="1" spc="-20" dirty="0">
                <a:latin typeface="Times New Roman"/>
                <a:cs typeface="Times New Roman"/>
              </a:rPr>
              <a:t> 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363970" y="8867173"/>
            <a:ext cx="3175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>
              <a:lnSpc>
                <a:spcPts val="1410"/>
              </a:lnSpc>
            </a:pPr>
            <a:fld id="{81D60167-4931-47E6-BA6A-407CBD079E47}" type="slidenum">
              <a:rPr sz="1200" spc="-25" dirty="0">
                <a:latin typeface="Times New Roman"/>
                <a:cs typeface="Times New Roman"/>
              </a:rPr>
              <a:t>245</a:t>
            </a:fld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3" name="Grupo 22">
            <a:extLst>
              <a:ext uri="{FF2B5EF4-FFF2-40B4-BE49-F238E27FC236}">
                <a16:creationId xmlns:a16="http://schemas.microsoft.com/office/drawing/2014/main" id="{2AC3DADC-CEE1-6EA6-BC76-5CE4589B83F8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4" name="object 12">
              <a:extLst>
                <a:ext uri="{FF2B5EF4-FFF2-40B4-BE49-F238E27FC236}">
                  <a16:creationId xmlns:a16="http://schemas.microsoft.com/office/drawing/2014/main" id="{481BF269-9C5F-D486-48A7-1387679F8D4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8" name="object 13">
                <a:extLst>
                  <a:ext uri="{FF2B5EF4-FFF2-40B4-BE49-F238E27FC236}">
                    <a16:creationId xmlns:a16="http://schemas.microsoft.com/office/drawing/2014/main" id="{6169D8E7-3C56-593A-D2A2-633ABE967EC6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9" name="object 14">
                <a:extLst>
                  <a:ext uri="{FF2B5EF4-FFF2-40B4-BE49-F238E27FC236}">
                    <a16:creationId xmlns:a16="http://schemas.microsoft.com/office/drawing/2014/main" id="{0012C5C1-286B-3F1C-6A10-196A3A11038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0" name="object 15">
                <a:extLst>
                  <a:ext uri="{FF2B5EF4-FFF2-40B4-BE49-F238E27FC236}">
                    <a16:creationId xmlns:a16="http://schemas.microsoft.com/office/drawing/2014/main" id="{7B289F74-28C8-9724-7DBF-5A159882A188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1" name="object 16">
                <a:extLst>
                  <a:ext uri="{FF2B5EF4-FFF2-40B4-BE49-F238E27FC236}">
                    <a16:creationId xmlns:a16="http://schemas.microsoft.com/office/drawing/2014/main" id="{D9C6FB9E-2A26-E702-1500-89001FE7C0D5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5" name="object 16">
              <a:extLst>
                <a:ext uri="{FF2B5EF4-FFF2-40B4-BE49-F238E27FC236}">
                  <a16:creationId xmlns:a16="http://schemas.microsoft.com/office/drawing/2014/main" id="{2276CDB5-493B-20FB-6CC5-522D314E73DD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6" name="object 25">
              <a:extLst>
                <a:ext uri="{FF2B5EF4-FFF2-40B4-BE49-F238E27FC236}">
                  <a16:creationId xmlns:a16="http://schemas.microsoft.com/office/drawing/2014/main" id="{B94A6CEC-C8F9-A59C-C0E3-20A4D19AD631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7" name="object 31">
              <a:extLst>
                <a:ext uri="{FF2B5EF4-FFF2-40B4-BE49-F238E27FC236}">
                  <a16:creationId xmlns:a16="http://schemas.microsoft.com/office/drawing/2014/main" id="{CD92EDFC-A078-8427-331B-4EADABFB2D8A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327456" y="1068451"/>
            <a:ext cx="6242050" cy="44469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58465" marR="70294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REFERENCIAS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4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Ausubel,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(1983).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desarrollo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infantil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Ediciones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Paidós.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España.</a:t>
            </a: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Constitución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República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Venezuela.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Gaceta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Oficial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República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spc="-10" dirty="0">
                <a:latin typeface="Times New Roman"/>
                <a:cs typeface="Times New Roman"/>
              </a:rPr>
              <a:t>Venezuela, </a:t>
            </a:r>
            <a:r>
              <a:rPr sz="1200" dirty="0">
                <a:latin typeface="Times New Roman"/>
                <a:cs typeface="Times New Roman"/>
              </a:rPr>
              <a:t>Extraordinario,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36.860,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30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diciembre.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Díaz,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F.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Hernández,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G.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(2004).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Estrategias</a:t>
            </a:r>
            <a:r>
              <a:rPr sz="1200" i="1" spc="3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docentes</a:t>
            </a:r>
            <a:r>
              <a:rPr sz="1200" i="1" spc="3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3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</a:t>
            </a:r>
            <a:r>
              <a:rPr sz="1200" i="1" spc="3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aprendizaje</a:t>
            </a:r>
            <a:r>
              <a:rPr sz="1200" i="1" spc="3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significativo</a:t>
            </a:r>
            <a:r>
              <a:rPr sz="1200" i="1" spc="355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una </a:t>
            </a:r>
            <a:r>
              <a:rPr sz="1200" i="1" dirty="0">
                <a:latin typeface="Times New Roman"/>
                <a:cs typeface="Times New Roman"/>
              </a:rPr>
              <a:t>interpretación</a:t>
            </a:r>
            <a:r>
              <a:rPr sz="1200" i="1" spc="3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constructivista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2da.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Edición.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Editorial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McGraw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Hill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Interamericana,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S.A. </a:t>
            </a:r>
            <a:r>
              <a:rPr sz="1200" spc="-10" dirty="0">
                <a:latin typeface="Times New Roman"/>
                <a:cs typeface="Times New Roman"/>
              </a:rPr>
              <a:t>México.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Navarro,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(2011).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Propuesta</a:t>
            </a:r>
            <a:r>
              <a:rPr sz="1200" i="1" spc="1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didáctica</a:t>
            </a:r>
            <a:r>
              <a:rPr sz="1200" i="1" spc="1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1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1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abordaje</a:t>
            </a:r>
            <a:r>
              <a:rPr sz="1200" i="1" spc="1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Patrimonio</a:t>
            </a:r>
            <a:r>
              <a:rPr sz="1200" i="1" spc="1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Arquitectónico,</a:t>
            </a:r>
            <a:r>
              <a:rPr sz="1200" i="1" spc="1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145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la </a:t>
            </a:r>
            <a:r>
              <a:rPr sz="1200" i="1" dirty="0">
                <a:latin typeface="Times New Roman"/>
                <a:cs typeface="Times New Roman"/>
              </a:rPr>
              <a:t>consolidación</a:t>
            </a:r>
            <a:r>
              <a:rPr sz="1200" i="1" spc="3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3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3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conciencia</a:t>
            </a:r>
            <a:r>
              <a:rPr sz="1200" i="1" spc="32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histórica-</a:t>
            </a:r>
            <a:r>
              <a:rPr sz="1200" i="1" dirty="0">
                <a:latin typeface="Times New Roman"/>
                <a:cs typeface="Times New Roman"/>
              </a:rPr>
              <a:t>cultural</a:t>
            </a:r>
            <a:r>
              <a:rPr sz="1200" i="1" spc="3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3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3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estudiantes</a:t>
            </a:r>
            <a:r>
              <a:rPr sz="1200" i="1" spc="3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3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7mo.</a:t>
            </a:r>
            <a:r>
              <a:rPr sz="1200" i="1" spc="3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“A”</a:t>
            </a:r>
            <a:r>
              <a:rPr sz="1200" i="1" spc="3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315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la </a:t>
            </a:r>
            <a:r>
              <a:rPr sz="1200" i="1" spc="-20" dirty="0">
                <a:latin typeface="Times New Roman"/>
                <a:cs typeface="Times New Roman"/>
              </a:rPr>
              <a:t>EW.T.R.C</a:t>
            </a:r>
            <a:r>
              <a:rPr sz="1200" i="1" dirty="0">
                <a:latin typeface="Times New Roman"/>
                <a:cs typeface="Times New Roman"/>
              </a:rPr>
              <a:t> “José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Leonardo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Chirinos”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Barina</a:t>
            </a:r>
            <a:r>
              <a:rPr sz="1200" dirty="0">
                <a:latin typeface="Times New Roman"/>
                <a:cs typeface="Times New Roman"/>
              </a:rPr>
              <a:t>s.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optar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título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Occidentales </a:t>
            </a:r>
            <a:r>
              <a:rPr sz="1200" dirty="0">
                <a:latin typeface="Times New Roman"/>
                <a:cs typeface="Times New Roman"/>
              </a:rPr>
              <a:t>“Ezequiel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Zamora”,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Barinas,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Venezuela.</a:t>
            </a: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Morín,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siete</a:t>
            </a:r>
            <a:r>
              <a:rPr sz="1200" i="1" spc="1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saberes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necesarios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educación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futuro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Editorial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Santillana.</a:t>
            </a:r>
            <a:endParaRPr sz="120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Argentina.</a:t>
            </a:r>
            <a:endParaRPr sz="1200">
              <a:latin typeface="Times New Roman"/>
              <a:cs typeface="Times New Roman"/>
            </a:endParaRPr>
          </a:p>
          <a:p>
            <a:pPr marL="375285" marR="7620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Perales,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F.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2006,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agosto.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Uso</a:t>
            </a:r>
            <a:r>
              <a:rPr sz="1200" i="1" spc="2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(y</a:t>
            </a:r>
            <a:r>
              <a:rPr sz="1200" i="1" spc="2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abuso)</a:t>
            </a:r>
            <a:r>
              <a:rPr sz="1200" i="1" spc="2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29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imagen</a:t>
            </a:r>
            <a:r>
              <a:rPr sz="1200" i="1" spc="2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2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enseñanza</a:t>
            </a:r>
            <a:r>
              <a:rPr sz="1200" i="1" spc="2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2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ciencias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Revista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24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(1),</a:t>
            </a:r>
            <a:r>
              <a:rPr sz="1200" spc="-10" dirty="0">
                <a:latin typeface="Times New Roman"/>
                <a:cs typeface="Times New Roman"/>
              </a:rPr>
              <a:t> 13-</a:t>
            </a:r>
            <a:r>
              <a:rPr sz="1200" spc="-25" dirty="0">
                <a:latin typeface="Times New Roman"/>
                <a:cs typeface="Times New Roman"/>
              </a:rPr>
              <a:t>30.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Media.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Gaceta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Oficial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República,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N°</a:t>
            </a:r>
            <a:endParaRPr sz="1200">
              <a:latin typeface="Times New Roman"/>
              <a:cs typeface="Times New Roman"/>
            </a:endParaRPr>
          </a:p>
          <a:p>
            <a:pPr marL="375285" marR="5715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41.221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[Extraordinaria],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Agosto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24,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2017.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Ministerio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spc="-10" dirty="0">
                <a:latin typeface="Times New Roman"/>
                <a:cs typeface="Times New Roman"/>
              </a:rPr>
              <a:t>Venezuela.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68094" y="8256658"/>
            <a:ext cx="438658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Bola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E´fuego: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Estrategia Didáctica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Difusión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Tradición </a:t>
            </a:r>
            <a:r>
              <a:rPr sz="1200" b="1" dirty="0">
                <a:latin typeface="Times New Roman"/>
                <a:cs typeface="Times New Roman"/>
              </a:rPr>
              <a:t>Oral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</a:t>
            </a:r>
            <a:endParaRPr sz="1200">
              <a:latin typeface="Times New Roman"/>
              <a:cs typeface="Times New Roman"/>
            </a:endParaRPr>
          </a:p>
          <a:p>
            <a:pPr marL="4445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Lcda.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Joan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Bernet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B/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 Gabriela</a:t>
            </a:r>
            <a:r>
              <a:rPr sz="1200" b="1" spc="-20" dirty="0">
                <a:latin typeface="Times New Roman"/>
                <a:cs typeface="Times New Roman"/>
              </a:rPr>
              <a:t> 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677406" y="8939106"/>
            <a:ext cx="1778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24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566403D-7228-C606-13E5-FD17C9C945B7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3216EDA1-4C28-9969-CB54-92084443EA19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43B5D875-04BF-E718-8CA9-6A3319201506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8139A8D5-766D-BE1B-18F6-4C075743D306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BEBB8B5E-5487-EB2A-83AE-3CFCD506CB4F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39247593-65F0-9E89-F4B5-43896E204BD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179127C2-0C0B-701F-58D7-7648C4B8D7B6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11843D05-D3DF-6CA0-BA80-15E400E94B9F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6057C5A5-B61E-35AA-0E37-DCA2A707E66F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2057400"/>
            <a:chOff x="105155" y="124968"/>
            <a:chExt cx="6647815" cy="20574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8518" y="1504208"/>
              <a:ext cx="6256015" cy="678139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 dirty="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 dirty="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234695"/>
            <a:ext cx="6228715" cy="2832735"/>
            <a:chOff x="320929" y="234695"/>
            <a:chExt cx="6228715" cy="2832735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0" y="646328"/>
                  </a:moveTo>
                  <a:lnTo>
                    <a:pt x="6202934" y="646328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46328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2123706"/>
              <a:ext cx="6203315" cy="931544"/>
            </a:xfrm>
            <a:custGeom>
              <a:avLst/>
              <a:gdLst/>
              <a:ahLst/>
              <a:cxnLst/>
              <a:rect l="l" t="t" r="r" b="b"/>
              <a:pathLst>
                <a:path w="6203315" h="931544">
                  <a:moveTo>
                    <a:pt x="6202934" y="0"/>
                  </a:moveTo>
                  <a:lnTo>
                    <a:pt x="0" y="0"/>
                  </a:lnTo>
                  <a:lnTo>
                    <a:pt x="0" y="931024"/>
                  </a:lnTo>
                  <a:lnTo>
                    <a:pt x="6202934" y="931024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706"/>
              <a:ext cx="6203315" cy="931544"/>
            </a:xfrm>
            <a:custGeom>
              <a:avLst/>
              <a:gdLst/>
              <a:ahLst/>
              <a:cxnLst/>
              <a:rect l="l" t="t" r="r" b="b"/>
              <a:pathLst>
                <a:path w="6203315" h="931544">
                  <a:moveTo>
                    <a:pt x="0" y="931024"/>
                  </a:moveTo>
                  <a:lnTo>
                    <a:pt x="6202934" y="931024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31024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412495" y="1550923"/>
            <a:ext cx="6047740" cy="9563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Pedro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Antonio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Carpio</a:t>
            </a:r>
            <a:r>
              <a:rPr sz="1200" b="1" spc="-20" dirty="0">
                <a:latin typeface="Times New Roman"/>
                <a:cs typeface="Times New Roman"/>
              </a:rPr>
              <a:t> Díaz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Llanos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Centrales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Rómulo</a:t>
            </a:r>
            <a:r>
              <a:rPr sz="1200" spc="-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Gallegos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(Venezuela)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Correo</a:t>
            </a:r>
            <a:r>
              <a:rPr sz="1200" b="1" spc="-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Electrónico:</a:t>
            </a:r>
            <a:r>
              <a:rPr sz="1200" b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pedrocarpio1961@gmail.com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065" marR="5080" algn="ctr">
              <a:lnSpc>
                <a:spcPct val="100000"/>
              </a:lnSpc>
              <a:spcBef>
                <a:spcPts val="420"/>
              </a:spcBef>
            </a:pP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Como</a:t>
            </a:r>
            <a:r>
              <a:rPr sz="1100" b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citar</a:t>
            </a:r>
            <a:r>
              <a:rPr sz="1100" b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este</a:t>
            </a:r>
            <a:r>
              <a:rPr sz="1100" b="1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artículo: Pedro</a:t>
            </a:r>
            <a:r>
              <a:rPr sz="1100" b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A.</a:t>
            </a:r>
            <a:r>
              <a:rPr sz="1100" b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Carpio</a:t>
            </a:r>
            <a:r>
              <a:rPr sz="1100" b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Díaz.</a:t>
            </a:r>
            <a:r>
              <a:rPr sz="1100" b="1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(2020),</a:t>
            </a:r>
            <a:r>
              <a:rPr sz="1100" b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“</a:t>
            </a:r>
            <a:r>
              <a:rPr sz="1050" b="1" dirty="0">
                <a:solidFill>
                  <a:schemeClr val="tx1"/>
                </a:solidFill>
                <a:latin typeface="Times New Roman"/>
                <a:cs typeface="Times New Roman"/>
              </a:rPr>
              <a:t>Modelo</a:t>
            </a:r>
            <a:r>
              <a:rPr sz="1050" b="1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050" b="1" dirty="0">
                <a:solidFill>
                  <a:schemeClr val="tx1"/>
                </a:solidFill>
                <a:latin typeface="Times New Roman"/>
                <a:cs typeface="Times New Roman"/>
              </a:rPr>
              <a:t>Teórico</a:t>
            </a:r>
            <a:r>
              <a:rPr sz="1050" b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050" b="1" dirty="0">
                <a:solidFill>
                  <a:schemeClr val="tx1"/>
                </a:solidFill>
                <a:latin typeface="Times New Roman"/>
                <a:cs typeface="Times New Roman"/>
              </a:rPr>
              <a:t>Educativo</a:t>
            </a:r>
            <a:r>
              <a:rPr sz="1050" b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050" b="1" dirty="0">
                <a:solidFill>
                  <a:schemeClr val="tx1"/>
                </a:solidFill>
                <a:latin typeface="Times New Roman"/>
                <a:cs typeface="Times New Roman"/>
              </a:rPr>
              <a:t>para</a:t>
            </a:r>
            <a:r>
              <a:rPr sz="1050" b="1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050" b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050" b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050" b="1" spc="-10" dirty="0">
                <a:solidFill>
                  <a:schemeClr val="tx1"/>
                </a:solidFill>
                <a:latin typeface="Times New Roman"/>
                <a:cs typeface="Times New Roman"/>
              </a:rPr>
              <a:t>Formación </a:t>
            </a:r>
            <a:r>
              <a:rPr sz="1050" b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050" b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050" b="1" dirty="0">
                <a:solidFill>
                  <a:schemeClr val="tx1"/>
                </a:solidFill>
                <a:latin typeface="Times New Roman"/>
                <a:cs typeface="Times New Roman"/>
              </a:rPr>
              <a:t>el</a:t>
            </a:r>
            <a:r>
              <a:rPr sz="1050" b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050" b="1" dirty="0">
                <a:solidFill>
                  <a:schemeClr val="tx1"/>
                </a:solidFill>
                <a:latin typeface="Times New Roman"/>
                <a:cs typeface="Times New Roman"/>
              </a:rPr>
              <a:t>Consumo</a:t>
            </a:r>
            <a:r>
              <a:rPr sz="1050" b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050" b="1" dirty="0">
                <a:solidFill>
                  <a:schemeClr val="tx1"/>
                </a:solidFill>
                <a:latin typeface="Times New Roman"/>
                <a:cs typeface="Times New Roman"/>
              </a:rPr>
              <a:t>Alimentario</a:t>
            </a:r>
            <a:r>
              <a:rPr sz="1050" b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050" b="1" dirty="0">
                <a:solidFill>
                  <a:schemeClr val="tx1"/>
                </a:solidFill>
                <a:latin typeface="Times New Roman"/>
                <a:cs typeface="Times New Roman"/>
              </a:rPr>
              <a:t>Responsable</a:t>
            </a:r>
            <a:r>
              <a:rPr sz="1050" b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050" b="1" dirty="0">
                <a:solidFill>
                  <a:schemeClr val="tx1"/>
                </a:solidFill>
                <a:latin typeface="Times New Roman"/>
                <a:cs typeface="Times New Roman"/>
              </a:rPr>
              <a:t>Articulado</a:t>
            </a:r>
            <a:r>
              <a:rPr sz="1050" b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050" b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050" b="1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050" b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050" b="1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050" b="1" dirty="0">
                <a:solidFill>
                  <a:schemeClr val="tx1"/>
                </a:solidFill>
                <a:latin typeface="Times New Roman"/>
                <a:cs typeface="Times New Roman"/>
              </a:rPr>
              <a:t>Dimensión</a:t>
            </a:r>
            <a:r>
              <a:rPr sz="1050" b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050" b="1" dirty="0">
                <a:solidFill>
                  <a:schemeClr val="tx1"/>
                </a:solidFill>
                <a:latin typeface="Times New Roman"/>
                <a:cs typeface="Times New Roman"/>
              </a:rPr>
              <a:t>Socio</a:t>
            </a:r>
            <a:r>
              <a:rPr sz="1050" b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050" b="1" dirty="0">
                <a:solidFill>
                  <a:schemeClr val="tx1"/>
                </a:solidFill>
                <a:latin typeface="Times New Roman"/>
                <a:cs typeface="Times New Roman"/>
              </a:rPr>
              <a:t>Política</a:t>
            </a:r>
            <a:r>
              <a:rPr sz="1050" b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050" b="1" dirty="0">
                <a:solidFill>
                  <a:schemeClr val="tx1"/>
                </a:solidFill>
                <a:latin typeface="Times New Roman"/>
                <a:cs typeface="Times New Roman"/>
              </a:rPr>
              <a:t>Socialista</a:t>
            </a:r>
            <a:r>
              <a:rPr sz="1050" b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050" b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050" b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050" b="1" spc="-10" dirty="0">
                <a:solidFill>
                  <a:schemeClr val="tx1"/>
                </a:solidFill>
                <a:latin typeface="Times New Roman"/>
                <a:cs typeface="Times New Roman"/>
              </a:rPr>
              <a:t>Seguridad</a:t>
            </a:r>
            <a:endParaRPr sz="105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12495" y="2486406"/>
            <a:ext cx="126682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Alimentaria.”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</a:t>
            </a:r>
            <a:r>
              <a:rPr sz="1050" b="1" spc="-10" dirty="0">
                <a:latin typeface="Times New Roman"/>
                <a:cs typeface="Times New Roman"/>
              </a:rPr>
              <a:t> (1-</a:t>
            </a:r>
            <a:r>
              <a:rPr sz="1050" b="1" spc="-25" dirty="0">
                <a:latin typeface="Times New Roman"/>
                <a:cs typeface="Times New Roman"/>
              </a:rPr>
              <a:t>11)</a:t>
            </a:r>
            <a:endParaRPr sz="1050" dirty="0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653029" y="2480310"/>
            <a:ext cx="1664335" cy="528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2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Septiembre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3175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2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108585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21691" y="3124327"/>
            <a:ext cx="6393815" cy="52768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045" marR="321310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“Modelo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Educativo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Formación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Consumo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Alimentario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Responsable </a:t>
            </a:r>
            <a:r>
              <a:rPr sz="1200" b="1" dirty="0">
                <a:latin typeface="Times New Roman"/>
                <a:cs typeface="Times New Roman"/>
              </a:rPr>
              <a:t>Articulado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Dimensión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Política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Socialista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Seguridad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Alimentaria”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69850" algn="ctr">
              <a:lnSpc>
                <a:spcPct val="100000"/>
              </a:lnSpc>
              <a:spcBef>
                <a:spcPts val="5"/>
              </a:spcBef>
            </a:pPr>
            <a:r>
              <a:rPr sz="1200" b="1" spc="-10" dirty="0">
                <a:latin typeface="Times New Roman"/>
                <a:cs typeface="Times New Roman"/>
              </a:rPr>
              <a:t>RESUMEN</a:t>
            </a: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  <a:spcBef>
                <a:spcPts val="515"/>
              </a:spcBef>
            </a:pP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tuvo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consumo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articulado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socialista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seguridad </a:t>
            </a:r>
            <a:r>
              <a:rPr sz="1200" dirty="0">
                <a:latin typeface="Times New Roman"/>
                <a:cs typeface="Times New Roman"/>
              </a:rPr>
              <a:t>alimentaria,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sustentó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Bauman,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Formación </a:t>
            </a:r>
            <a:r>
              <a:rPr sz="1200" dirty="0">
                <a:latin typeface="Times New Roman"/>
                <a:cs typeface="Times New Roman"/>
              </a:rPr>
              <a:t>Ciudadana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Rivas,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Pedagogía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Natorp,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Liberadora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Freire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Teoría </a:t>
            </a:r>
            <a:r>
              <a:rPr sz="1200" dirty="0">
                <a:latin typeface="Times New Roman"/>
                <a:cs typeface="Times New Roman"/>
              </a:rPr>
              <a:t>Humanista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Ríos,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metodológicamente,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sustentó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interpretativo,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método </a:t>
            </a:r>
            <a:r>
              <a:rPr sz="1200" dirty="0">
                <a:latin typeface="Times New Roman"/>
                <a:cs typeface="Times New Roman"/>
              </a:rPr>
              <a:t>hermenéutico,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conformó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aplicó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profundidad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analizadas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circulo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hermenéutico,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fases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sistémicas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categorización,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estructuración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triangulación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teorías,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conformó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holograma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representativo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analizado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detalle,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resultados </a:t>
            </a:r>
            <a:r>
              <a:rPr sz="1200" dirty="0">
                <a:latin typeface="Times New Roman"/>
                <a:cs typeface="Times New Roman"/>
              </a:rPr>
              <a:t>expresaron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ausencia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 universitaria 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consumo alimentario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soberanía </a:t>
            </a:r>
            <a:r>
              <a:rPr sz="1200" dirty="0">
                <a:latin typeface="Times New Roman"/>
                <a:cs typeface="Times New Roman"/>
              </a:rPr>
              <a:t>alimentaria;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ausencia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articulación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política </a:t>
            </a:r>
            <a:r>
              <a:rPr sz="1200" dirty="0">
                <a:latin typeface="Times New Roman"/>
                <a:cs typeface="Times New Roman"/>
              </a:rPr>
              <a:t>socialista,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originó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formación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socialista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seguridad </a:t>
            </a:r>
            <a:r>
              <a:rPr sz="1200" dirty="0">
                <a:latin typeface="Times New Roman"/>
                <a:cs typeface="Times New Roman"/>
              </a:rPr>
              <a:t>alimentaria,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capacitación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futuros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universitarios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empoderar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favorecerá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saludable.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6985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Descriptores: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 Alimentario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 </a:t>
            </a:r>
            <a:r>
              <a:rPr sz="1200" spc="-10" dirty="0">
                <a:latin typeface="Times New Roman"/>
                <a:cs typeface="Times New Roman"/>
              </a:rPr>
              <a:t>Dimensión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Socialista,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Seguridad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Alimentaria.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6985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Reseña</a:t>
            </a:r>
            <a:r>
              <a:rPr sz="1200" b="1" spc="1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Bibliográfica:</a:t>
            </a:r>
            <a:r>
              <a:rPr sz="1200" b="1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Licenciado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Administración,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Maestría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Administrativa,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Profesor </a:t>
            </a:r>
            <a:r>
              <a:rPr sz="1200" dirty="0">
                <a:latin typeface="Times New Roman"/>
                <a:cs typeface="Times New Roman"/>
              </a:rPr>
              <a:t>Asociado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Ordinario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Completo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(UNERG),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Humanidades,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Literatura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Artes, </a:t>
            </a:r>
            <a:r>
              <a:rPr sz="1200" dirty="0">
                <a:latin typeface="Times New Roman"/>
                <a:cs typeface="Times New Roman"/>
              </a:rPr>
              <a:t>Profesor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CUAM,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Coordinador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COSECA, Profesor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Económicas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egresado 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UNERG.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4" name="object 34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35" name="object 35"/>
          <p:cNvSpPr txBox="1"/>
          <p:nvPr/>
        </p:nvSpPr>
        <p:spPr>
          <a:xfrm>
            <a:off x="6568185" y="8947031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247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36" name="Grupo 35">
            <a:extLst>
              <a:ext uri="{FF2B5EF4-FFF2-40B4-BE49-F238E27FC236}">
                <a16:creationId xmlns:a16="http://schemas.microsoft.com/office/drawing/2014/main" id="{7C379635-6B51-4FC8-ECEC-0C38D6F1F7F0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7" name="object 12">
              <a:extLst>
                <a:ext uri="{FF2B5EF4-FFF2-40B4-BE49-F238E27FC236}">
                  <a16:creationId xmlns:a16="http://schemas.microsoft.com/office/drawing/2014/main" id="{51767AB7-A67F-E654-51A0-B4407040B4C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41" name="object 13">
                <a:extLst>
                  <a:ext uri="{FF2B5EF4-FFF2-40B4-BE49-F238E27FC236}">
                    <a16:creationId xmlns:a16="http://schemas.microsoft.com/office/drawing/2014/main" id="{06020810-AA08-CD6D-4C57-CFC53267A1D0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42" name="object 14">
                <a:extLst>
                  <a:ext uri="{FF2B5EF4-FFF2-40B4-BE49-F238E27FC236}">
                    <a16:creationId xmlns:a16="http://schemas.microsoft.com/office/drawing/2014/main" id="{00B4799C-3B07-0CCC-6507-E10F760069CC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3" name="object 15">
                <a:extLst>
                  <a:ext uri="{FF2B5EF4-FFF2-40B4-BE49-F238E27FC236}">
                    <a16:creationId xmlns:a16="http://schemas.microsoft.com/office/drawing/2014/main" id="{E70A230E-16E8-F156-89BD-72DB584F5AA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 dirty="0"/>
              </a:p>
            </p:txBody>
          </p:sp>
          <p:pic>
            <p:nvPicPr>
              <p:cNvPr id="44" name="object 16">
                <a:extLst>
                  <a:ext uri="{FF2B5EF4-FFF2-40B4-BE49-F238E27FC236}">
                    <a16:creationId xmlns:a16="http://schemas.microsoft.com/office/drawing/2014/main" id="{A48036E3-BEB7-6EA1-27D2-751268F5A54C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8" name="object 16">
              <a:extLst>
                <a:ext uri="{FF2B5EF4-FFF2-40B4-BE49-F238E27FC236}">
                  <a16:creationId xmlns:a16="http://schemas.microsoft.com/office/drawing/2014/main" id="{2916CD94-12D0-E393-3381-900524BA3BF1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9" name="object 25">
              <a:extLst>
                <a:ext uri="{FF2B5EF4-FFF2-40B4-BE49-F238E27FC236}">
                  <a16:creationId xmlns:a16="http://schemas.microsoft.com/office/drawing/2014/main" id="{E9CA38A7-3EC5-0B7E-5389-CDC3997D5472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40" name="object 31">
              <a:extLst>
                <a:ext uri="{FF2B5EF4-FFF2-40B4-BE49-F238E27FC236}">
                  <a16:creationId xmlns:a16="http://schemas.microsoft.com/office/drawing/2014/main" id="{7E90A580-FC8B-63F5-F4F8-DE92A35B4241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 dirty="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 dirty="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234695"/>
            <a:ext cx="6228715" cy="2840990"/>
            <a:chOff x="320929" y="234695"/>
            <a:chExt cx="6228715" cy="284099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0" y="646328"/>
                  </a:moveTo>
                  <a:lnTo>
                    <a:pt x="6202934" y="646328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46328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6202934" y="0"/>
                  </a:moveTo>
                  <a:lnTo>
                    <a:pt x="0" y="0"/>
                  </a:lnTo>
                  <a:lnTo>
                    <a:pt x="0" y="938720"/>
                  </a:lnTo>
                  <a:lnTo>
                    <a:pt x="6202934" y="938720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0" y="938720"/>
                  </a:moveTo>
                  <a:lnTo>
                    <a:pt x="6202934" y="938720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38720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412495" y="1546352"/>
            <a:ext cx="6047740" cy="9677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Pedro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Antonio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Carpio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Díaz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35"/>
              </a:spcBef>
            </a:pP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Plains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(Venezuela)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Email: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pedrocarpio1961@gmail.com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065" marR="5080" algn="ctr">
              <a:lnSpc>
                <a:spcPct val="100000"/>
              </a:lnSpc>
              <a:spcBef>
                <a:spcPts val="420"/>
              </a:spcBef>
            </a:pPr>
            <a:r>
              <a:rPr sz="1100" b="1" dirty="0">
                <a:latin typeface="Times New Roman"/>
                <a:cs typeface="Times New Roman"/>
              </a:rPr>
              <a:t>How</a:t>
            </a:r>
            <a:r>
              <a:rPr sz="1100" b="1" spc="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cite</a:t>
            </a:r>
            <a:r>
              <a:rPr sz="1100" b="1" spc="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this</a:t>
            </a:r>
            <a:r>
              <a:rPr sz="1100" b="1" spc="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article:</a:t>
            </a:r>
            <a:r>
              <a:rPr sz="1100" b="1" spc="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Pedro</a:t>
            </a:r>
            <a:r>
              <a:rPr sz="1100" b="1" spc="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A.</a:t>
            </a:r>
            <a:r>
              <a:rPr sz="1100" b="1" spc="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Carpio</a:t>
            </a:r>
            <a:r>
              <a:rPr sz="1100" b="1" spc="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Díaz.</a:t>
            </a:r>
            <a:r>
              <a:rPr sz="1100" b="1" spc="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(2020),</a:t>
            </a:r>
            <a:r>
              <a:rPr sz="1100" b="1" spc="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"Theoretical</a:t>
            </a:r>
            <a:r>
              <a:rPr sz="1100" b="1" spc="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Educational</a:t>
            </a:r>
            <a:r>
              <a:rPr sz="1100" b="1" spc="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Model</a:t>
            </a:r>
            <a:r>
              <a:rPr sz="1100" b="1" spc="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for</a:t>
            </a:r>
            <a:r>
              <a:rPr sz="1100" b="1" spc="3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Training </a:t>
            </a:r>
            <a:r>
              <a:rPr sz="1100" b="1" dirty="0">
                <a:latin typeface="Times New Roman"/>
                <a:cs typeface="Times New Roman"/>
              </a:rPr>
              <a:t>in</a:t>
            </a:r>
            <a:r>
              <a:rPr sz="1100" b="1" spc="229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Responsible</a:t>
            </a:r>
            <a:r>
              <a:rPr sz="1100" b="1" spc="2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Food</a:t>
            </a:r>
            <a:r>
              <a:rPr sz="1100" b="1" spc="2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Consumption</a:t>
            </a:r>
            <a:r>
              <a:rPr sz="1100" b="1" spc="2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Articulated</a:t>
            </a:r>
            <a:r>
              <a:rPr sz="1100" b="1" spc="229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</a:t>
            </a:r>
            <a:r>
              <a:rPr sz="1100" b="1" spc="229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22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Socio-</a:t>
            </a:r>
            <a:r>
              <a:rPr sz="1100" b="1" dirty="0">
                <a:latin typeface="Times New Roman"/>
                <a:cs typeface="Times New Roman"/>
              </a:rPr>
              <a:t>Political</a:t>
            </a:r>
            <a:r>
              <a:rPr sz="1100" b="1" spc="2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Socialist</a:t>
            </a:r>
            <a:r>
              <a:rPr sz="1100" b="1" spc="2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and</a:t>
            </a:r>
            <a:r>
              <a:rPr sz="1100" b="1" spc="2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Food</a:t>
            </a:r>
            <a:r>
              <a:rPr sz="1100" b="1" spc="22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Security</a:t>
            </a:r>
            <a:endParaRPr sz="1100" dirty="0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12495" y="2487930"/>
            <a:ext cx="1249045" cy="193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100" b="1" dirty="0">
                <a:latin typeface="Times New Roman"/>
                <a:cs typeface="Times New Roman"/>
              </a:rPr>
              <a:t>Dimension."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(1-</a:t>
            </a:r>
            <a:r>
              <a:rPr sz="1100" b="1" spc="-25" dirty="0">
                <a:latin typeface="Times New Roman"/>
                <a:cs typeface="Times New Roman"/>
              </a:rPr>
              <a:t>11)</a:t>
            </a:r>
            <a:endParaRPr sz="1100" dirty="0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889250" y="2487930"/>
            <a:ext cx="1600200" cy="528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September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85725">
              <a:lnSpc>
                <a:spcPct val="100000"/>
              </a:lnSpc>
              <a:spcBef>
                <a:spcPts val="5"/>
              </a:spcBef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8572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68935" y="3124327"/>
            <a:ext cx="6372860" cy="52114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0340" marR="216535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“Theoretical Educational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Model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Training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Responsible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Food</a:t>
            </a:r>
            <a:r>
              <a:rPr sz="1200" b="1" spc="-10" dirty="0">
                <a:latin typeface="Times New Roman"/>
                <a:cs typeface="Times New Roman"/>
              </a:rPr>
              <a:t> Consumption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Articulated </a:t>
            </a:r>
            <a:r>
              <a:rPr sz="1200" b="1" dirty="0">
                <a:latin typeface="Times New Roman"/>
                <a:cs typeface="Times New Roman"/>
              </a:rPr>
              <a:t>in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Socio-</a:t>
            </a:r>
            <a:r>
              <a:rPr sz="1200" b="1" dirty="0">
                <a:latin typeface="Times New Roman"/>
                <a:cs typeface="Times New Roman"/>
              </a:rPr>
              <a:t>Political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Socialist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Food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Security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Dimension”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spc="-10" dirty="0">
                <a:latin typeface="Times New Roman"/>
                <a:cs typeface="Times New Roman"/>
              </a:rPr>
              <a:t>ABSTRACT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purpose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generate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theoretical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in </a:t>
            </a:r>
            <a:r>
              <a:rPr sz="1200" dirty="0">
                <a:latin typeface="Times New Roman"/>
                <a:cs typeface="Times New Roman"/>
              </a:rPr>
              <a:t>responsible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food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consumption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articulated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socio-</a:t>
            </a:r>
            <a:r>
              <a:rPr sz="1200" dirty="0">
                <a:latin typeface="Times New Roman"/>
                <a:cs typeface="Times New Roman"/>
              </a:rPr>
              <a:t>political,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socialist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food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security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dimension,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Bauman's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Theories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Life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Consumption,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Rivas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Citizen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Formation,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 </a:t>
            </a:r>
            <a:r>
              <a:rPr sz="1200" dirty="0">
                <a:latin typeface="Times New Roman"/>
                <a:cs typeface="Times New Roman"/>
              </a:rPr>
              <a:t>Pedagogy,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Natorp,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Freire's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Liberating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Ríos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Theory,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methodologically,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was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interpretive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hermeneutical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up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three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key </a:t>
            </a:r>
            <a:r>
              <a:rPr sz="1200" dirty="0">
                <a:latin typeface="Times New Roman"/>
                <a:cs typeface="Times New Roman"/>
              </a:rPr>
              <a:t>informants,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who were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In-</a:t>
            </a:r>
            <a:r>
              <a:rPr sz="1200" dirty="0">
                <a:latin typeface="Times New Roman"/>
                <a:cs typeface="Times New Roman"/>
              </a:rPr>
              <a:t>depth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interviews were applied to them that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were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analyzed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taking </a:t>
            </a:r>
            <a:r>
              <a:rPr sz="1200" spc="-20" dirty="0">
                <a:latin typeface="Times New Roman"/>
                <a:cs typeface="Times New Roman"/>
              </a:rPr>
              <a:t>into </a:t>
            </a:r>
            <a:r>
              <a:rPr sz="1200" dirty="0">
                <a:latin typeface="Times New Roman"/>
                <a:cs typeface="Times New Roman"/>
              </a:rPr>
              <a:t>account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hermeneutical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circle,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through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systemic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interpretation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phases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categorization, </a:t>
            </a:r>
            <a:r>
              <a:rPr sz="1200" dirty="0">
                <a:latin typeface="Times New Roman"/>
                <a:cs typeface="Times New Roman"/>
              </a:rPr>
              <a:t>structuring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triangulation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sources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theories,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representative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hologram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reality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formed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analyzed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detail,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expressed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absence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responsible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food </a:t>
            </a:r>
            <a:r>
              <a:rPr sz="1200" dirty="0">
                <a:latin typeface="Times New Roman"/>
                <a:cs typeface="Times New Roman"/>
              </a:rPr>
              <a:t>consumption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sovereignty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food;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well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absence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articulation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socialist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socio-</a:t>
            </a:r>
            <a:r>
              <a:rPr sz="1200" dirty="0">
                <a:latin typeface="Times New Roman"/>
                <a:cs typeface="Times New Roman"/>
              </a:rPr>
              <a:t>political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dimension, which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need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 theoretical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model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responsible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food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consumption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articulated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socialist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socio-</a:t>
            </a:r>
            <a:r>
              <a:rPr sz="1200" dirty="0">
                <a:latin typeface="Times New Roman"/>
                <a:cs typeface="Times New Roman"/>
              </a:rPr>
              <a:t>political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dirty="0">
                <a:latin typeface="Times New Roman"/>
                <a:cs typeface="Times New Roman"/>
              </a:rPr>
              <a:t>food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security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originated,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aimed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environment,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for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professionals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comprehensive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empowering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communities,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will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responsible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consumption,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healthy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university.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10160" algn="just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Descriptors:</a:t>
            </a:r>
            <a:r>
              <a:rPr sz="1200" b="1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Theoretical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Responsible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Food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Consumption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Socialist Socio-</a:t>
            </a:r>
            <a:r>
              <a:rPr sz="1200" dirty="0">
                <a:latin typeface="Times New Roman"/>
                <a:cs typeface="Times New Roman"/>
              </a:rPr>
              <a:t>Political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Food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Security.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715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Bibliographic Review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Graduate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 Administration, Master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 Administrative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Management,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Full-</a:t>
            </a:r>
            <a:r>
              <a:rPr sz="1200" spc="-20" dirty="0">
                <a:latin typeface="Times New Roman"/>
                <a:cs typeface="Times New Roman"/>
              </a:rPr>
              <a:t>Time </a:t>
            </a:r>
            <a:r>
              <a:rPr sz="1200" dirty="0">
                <a:latin typeface="Times New Roman"/>
                <a:cs typeface="Times New Roman"/>
              </a:rPr>
              <a:t>Ordinary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Associate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Professor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Humanities,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Literature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CUAM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Professor, </a:t>
            </a:r>
            <a:r>
              <a:rPr sz="1200" dirty="0">
                <a:latin typeface="Times New Roman"/>
                <a:cs typeface="Times New Roman"/>
              </a:rPr>
              <a:t>COSECA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History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Coordinator,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Professor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Economic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Area.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in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graduated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UNERG.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4" name="object 34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35" name="object 3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0408" rIns="0" bIns="0" rtlCol="0">
            <a:spAutoFit/>
          </a:bodyPr>
          <a:lstStyle/>
          <a:p>
            <a:pPr marL="171450">
              <a:lnSpc>
                <a:spcPts val="1410"/>
              </a:lnSpc>
            </a:pPr>
            <a:fld id="{81D60167-4931-47E6-BA6A-407CBD079E47}" type="slidenum">
              <a:rPr spc="-25" dirty="0"/>
              <a:t>248</a:t>
            </a:fld>
            <a:endParaRPr spc="-25" dirty="0"/>
          </a:p>
        </p:txBody>
      </p:sp>
      <p:grpSp>
        <p:nvGrpSpPr>
          <p:cNvPr id="36" name="Grupo 35">
            <a:extLst>
              <a:ext uri="{FF2B5EF4-FFF2-40B4-BE49-F238E27FC236}">
                <a16:creationId xmlns:a16="http://schemas.microsoft.com/office/drawing/2014/main" id="{6F3CBAFD-109F-5C3D-1798-53643FACCE04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7" name="object 12">
              <a:extLst>
                <a:ext uri="{FF2B5EF4-FFF2-40B4-BE49-F238E27FC236}">
                  <a16:creationId xmlns:a16="http://schemas.microsoft.com/office/drawing/2014/main" id="{F63B0811-3709-814D-3159-5B660D8628C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41" name="object 13">
                <a:extLst>
                  <a:ext uri="{FF2B5EF4-FFF2-40B4-BE49-F238E27FC236}">
                    <a16:creationId xmlns:a16="http://schemas.microsoft.com/office/drawing/2014/main" id="{0F781519-60F4-E779-970B-55CA8163ABE3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42" name="object 14">
                <a:extLst>
                  <a:ext uri="{FF2B5EF4-FFF2-40B4-BE49-F238E27FC236}">
                    <a16:creationId xmlns:a16="http://schemas.microsoft.com/office/drawing/2014/main" id="{01606DBB-75CD-9781-9A5E-E5151C956A40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3" name="object 15">
                <a:extLst>
                  <a:ext uri="{FF2B5EF4-FFF2-40B4-BE49-F238E27FC236}">
                    <a16:creationId xmlns:a16="http://schemas.microsoft.com/office/drawing/2014/main" id="{1FB734B5-4AB5-6622-B19A-5733AB4274B8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4" name="object 16">
                <a:extLst>
                  <a:ext uri="{FF2B5EF4-FFF2-40B4-BE49-F238E27FC236}">
                    <a16:creationId xmlns:a16="http://schemas.microsoft.com/office/drawing/2014/main" id="{AB453BBE-3CBB-144D-B33A-BE129A5FF7D8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8" name="object 16">
              <a:extLst>
                <a:ext uri="{FF2B5EF4-FFF2-40B4-BE49-F238E27FC236}">
                  <a16:creationId xmlns:a16="http://schemas.microsoft.com/office/drawing/2014/main" id="{1BDB6E99-AF6C-8487-EC4C-09DB7FC5C8B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9" name="object 25">
              <a:extLst>
                <a:ext uri="{FF2B5EF4-FFF2-40B4-BE49-F238E27FC236}">
                  <a16:creationId xmlns:a16="http://schemas.microsoft.com/office/drawing/2014/main" id="{6E137DB8-1367-BCE7-B21B-94B1E1A5AE59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40" name="object 31">
              <a:extLst>
                <a:ext uri="{FF2B5EF4-FFF2-40B4-BE49-F238E27FC236}">
                  <a16:creationId xmlns:a16="http://schemas.microsoft.com/office/drawing/2014/main" id="{E7F01279-33E3-1913-4914-86F507D37B42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67411" y="1068451"/>
            <a:ext cx="6312535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18155" marR="71310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CONTEXTO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SITUACIÓN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ESTUDIADA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seres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precisan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alimentos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nutritivos,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saludables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cantidad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asegurar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organismo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reproducción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especie.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colectiva,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depende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alimentación.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bien </a:t>
            </a:r>
            <a:r>
              <a:rPr sz="1200" dirty="0">
                <a:latin typeface="Times New Roman"/>
                <a:cs typeface="Times New Roman"/>
              </a:rPr>
              <a:t>alimentado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expuesto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enfermedades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consecuencias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menores.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Disponer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alimentos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nutritivos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cantidad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suficiente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(seguridad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alimentaria)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necesidad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prioritario.</a:t>
            </a:r>
            <a:r>
              <a:rPr sz="1200" spc="24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inseguridad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carencia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manifestaciones </a:t>
            </a:r>
            <a:r>
              <a:rPr sz="1200" dirty="0">
                <a:latin typeface="Times New Roman"/>
                <a:cs typeface="Times New Roman"/>
              </a:rPr>
              <a:t>principales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Gutiérrez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(2011),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escasez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insalubridad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riesgos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reproducción”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(p.12).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cuantitativa,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inseguridad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déficit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cantidad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imprescindibles.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déficit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supone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hambre,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desnutrición,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enfermedades </a:t>
            </a:r>
            <a:r>
              <a:rPr sz="1200" dirty="0">
                <a:latin typeface="Times New Roman"/>
                <a:cs typeface="Times New Roman"/>
              </a:rPr>
              <a:t>carenciales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muerte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empobrecidos,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cualitativa,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déficit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alimentos.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manifestación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obesidad,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malnutrición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enfermedades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derivadas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hábitos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inadecuados,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exceso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grasas,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sal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azúcar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refinada,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déficit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frutas,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verduras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cereales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integrales.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también </a:t>
            </a:r>
            <a:r>
              <a:rPr sz="1200" dirty="0">
                <a:latin typeface="Times New Roman"/>
                <a:cs typeface="Times New Roman"/>
              </a:rPr>
              <a:t>procede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contaminación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salmonellas,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plaguicidas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empleados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cultivos,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tóxicos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mala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conservación,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producidos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industrialización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agricultura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industrias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alimentos.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causas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inseguridad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producción, </a:t>
            </a:r>
            <a:r>
              <a:rPr sz="1200" dirty="0">
                <a:latin typeface="Times New Roman"/>
                <a:cs typeface="Times New Roman"/>
              </a:rPr>
              <a:t>distribución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 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planetaria.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Mundial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Habana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(2001),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dieron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campesinas,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indígenas,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pescadores, </a:t>
            </a:r>
            <a:r>
              <a:rPr sz="1200" dirty="0">
                <a:latin typeface="Times New Roman"/>
                <a:cs typeface="Times New Roman"/>
              </a:rPr>
              <a:t>Organizaciones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Gubernamentales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(ONG),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investigadores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60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países,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responsabilizó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neoliberales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últimas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décadas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políticas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económicas,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agrícolas,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pesqueras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comerciales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impuestas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Banco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Mundial </a:t>
            </a:r>
            <a:r>
              <a:rPr sz="1200" dirty="0">
                <a:latin typeface="Times New Roman"/>
                <a:cs typeface="Times New Roman"/>
              </a:rPr>
              <a:t>(2001),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“profundizar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brecha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ricos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pobres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ellos,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agravar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nutrición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suficiente”.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(p.12).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FAO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.(Food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Agriculture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Organization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Mundial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Alimentación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agricultura),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“entiende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términos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meramente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cuantitativos </a:t>
            </a:r>
            <a:r>
              <a:rPr sz="1200" dirty="0">
                <a:latin typeface="Times New Roman"/>
                <a:cs typeface="Times New Roman"/>
              </a:rPr>
              <a:t>(cantidad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total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alimentos),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homogeneizando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base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mercado 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planetaria.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 el contrario,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campesinas,</a:t>
            </a:r>
            <a:r>
              <a:rPr sz="1200" spc="-10" dirty="0">
                <a:latin typeface="Times New Roman"/>
                <a:cs typeface="Times New Roman"/>
              </a:rPr>
              <a:t> seguridad </a:t>
            </a:r>
            <a:r>
              <a:rPr sz="1200" dirty="0">
                <a:latin typeface="Times New Roman"/>
                <a:cs typeface="Times New Roman"/>
              </a:rPr>
              <a:t>alimentaria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mantener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desarrollar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pueblos,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respetando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diversidad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86002" y="8260512"/>
            <a:ext cx="4488180" cy="71818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700" marR="5080" algn="ctr">
              <a:lnSpc>
                <a:spcPts val="1320"/>
              </a:lnSpc>
              <a:spcBef>
                <a:spcPts val="25"/>
              </a:spcBef>
            </a:pPr>
            <a:r>
              <a:rPr sz="1100" b="1" dirty="0">
                <a:latin typeface="Times New Roman"/>
                <a:cs typeface="Times New Roman"/>
              </a:rPr>
              <a:t>“Modelo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Teórico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Educativo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para 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Formación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Consumo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Alimentario </a:t>
            </a:r>
            <a:r>
              <a:rPr sz="1100" b="1" dirty="0">
                <a:latin typeface="Times New Roman"/>
                <a:cs typeface="Times New Roman"/>
              </a:rPr>
              <a:t>Responsable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Articulado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Dimensión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Política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Socialista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spc="-50" dirty="0">
                <a:latin typeface="Times New Roman"/>
                <a:cs typeface="Times New Roman"/>
              </a:rPr>
              <a:t>y </a:t>
            </a:r>
            <a:r>
              <a:rPr sz="1100" b="1" dirty="0">
                <a:latin typeface="Times New Roman"/>
                <a:cs typeface="Times New Roman"/>
              </a:rPr>
              <a:t>Seguridad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Alimentaria</a:t>
            </a:r>
            <a:endParaRPr sz="1100" dirty="0">
              <a:latin typeface="Times New Roman"/>
              <a:cs typeface="Times New Roman"/>
            </a:endParaRPr>
          </a:p>
          <a:p>
            <a:pPr marR="123189" algn="ctr">
              <a:lnSpc>
                <a:spcPct val="100000"/>
              </a:lnSpc>
              <a:spcBef>
                <a:spcPts val="105"/>
              </a:spcBef>
            </a:pPr>
            <a:r>
              <a:rPr sz="1200" b="1" dirty="0">
                <a:latin typeface="Times New Roman"/>
                <a:cs typeface="Times New Roman"/>
              </a:rPr>
              <a:t>Autor: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Pedro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Antonio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Carpio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Díaz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9857" rIns="0" bIns="0" rtlCol="0">
            <a:spAutoFit/>
          </a:bodyPr>
          <a:lstStyle/>
          <a:p>
            <a:pPr marL="14668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249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AAB448EA-1B59-413D-2D3E-AFF26740B3A3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0A5DE5BB-7EE1-B41A-E733-7001874C6D34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8AD6746E-B4DE-6060-9B29-D10D25F3A574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46700D84-ADAC-B9C7-2EBB-EE3BFC667980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DB098572-52FC-0B66-BC8D-52A37385B02E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AB672AF2-B0D5-71A0-D8AA-3B76A0D1460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103D6730-619B-14DF-3563-392F47A56792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4DDE2650-7615-ECB5-463B-6118E92E0139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6435337E-DB80-F4B5-AA0F-987AFE27DF7D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bject 16"/>
          <p:cNvSpPr txBox="1"/>
          <p:nvPr/>
        </p:nvSpPr>
        <p:spPr>
          <a:xfrm>
            <a:off x="228979" y="1524000"/>
            <a:ext cx="6396355" cy="65659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78460" marR="6350" indent="-365760" algn="just">
              <a:lnSpc>
                <a:spcPct val="100000"/>
              </a:lnSpc>
              <a:spcBef>
                <a:spcPts val="755"/>
              </a:spcBef>
            </a:pPr>
            <a:r>
              <a:rPr sz="1200" dirty="0" err="1">
                <a:solidFill>
                  <a:schemeClr val="tx1"/>
                </a:solidFill>
                <a:latin typeface="Times New Roman"/>
                <a:cs typeface="Times New Roman"/>
              </a:rPr>
              <a:t>objetivos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cada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institución,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cada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comunidad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educativas,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su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historia,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valores,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las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creencias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sociales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individuales,</a:t>
            </a:r>
            <a:r>
              <a:rPr sz="1200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los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contenidos,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metodología;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todo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ello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conforma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compleja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ideología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que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tiñe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el</a:t>
            </a:r>
            <a:r>
              <a:rPr sz="1200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contexto</a:t>
            </a:r>
            <a:r>
              <a:rPr sz="1200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escolar.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Reformular</a:t>
            </a:r>
            <a:r>
              <a:rPr sz="1200" spc="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spc="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las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funciones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concomitantes</a:t>
            </a:r>
            <a:r>
              <a:rPr sz="1200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no</a:t>
            </a:r>
            <a:r>
              <a:rPr sz="1200" spc="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es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</a:t>
            </a:r>
            <a:r>
              <a:rPr sz="1200" spc="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acto,</a:t>
            </a:r>
            <a:r>
              <a:rPr sz="1200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es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un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proceso</a:t>
            </a:r>
            <a:r>
              <a:rPr sz="1200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que modifica</a:t>
            </a:r>
            <a:r>
              <a:rPr sz="1200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precepción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que un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grupo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tiene de su propia</a:t>
            </a:r>
            <a:r>
              <a:rPr sz="1200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situación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da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lugar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nuevos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comportamientos</a:t>
            </a:r>
            <a:r>
              <a:rPr sz="1200" spc="20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que</a:t>
            </a:r>
            <a:r>
              <a:rPr sz="1200" spc="20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200" spc="2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su</a:t>
            </a:r>
            <a:r>
              <a:rPr sz="1200" spc="2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vez</a:t>
            </a:r>
            <a:r>
              <a:rPr sz="1200" spc="20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crean</a:t>
            </a:r>
            <a:r>
              <a:rPr sz="1200" spc="2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nuevas</a:t>
            </a:r>
            <a:r>
              <a:rPr sz="1200" spc="2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experiencias</a:t>
            </a:r>
            <a:r>
              <a:rPr sz="1200" spc="2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subjetivas</a:t>
            </a:r>
            <a:r>
              <a:rPr sz="1200" spc="20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20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</a:t>
            </a:r>
            <a:r>
              <a:rPr sz="1200" spc="2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marco</a:t>
            </a:r>
            <a:r>
              <a:rPr sz="1200" spc="2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perspectivo diferente.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Es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por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ello,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si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se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reflexiona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torno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realidad</a:t>
            </a:r>
            <a:r>
              <a:rPr sz="1200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mencionada,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quedan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ciertas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dudas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cuanto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que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la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responsabilidad</a:t>
            </a:r>
            <a:r>
              <a:rPr sz="1200" spc="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total</a:t>
            </a:r>
            <a:r>
              <a:rPr sz="1200" spc="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absoluta</a:t>
            </a:r>
            <a:r>
              <a:rPr sz="1200" spc="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le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corresponda</a:t>
            </a:r>
            <a:r>
              <a:rPr sz="1200" spc="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institución</a:t>
            </a:r>
            <a:r>
              <a:rPr sz="1200" spc="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escolar,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sin</a:t>
            </a:r>
            <a:r>
              <a:rPr sz="1200" spc="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pretender</a:t>
            </a:r>
            <a:r>
              <a:rPr sz="1200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ocultar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que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ciertamente</a:t>
            </a:r>
            <a:r>
              <a:rPr sz="1200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ella recae</a:t>
            </a:r>
            <a:r>
              <a:rPr sz="1200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alto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porcentaje de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compromisos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por ende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debe</a:t>
            </a:r>
            <a:r>
              <a:rPr sz="1200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estar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búsqueda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permanente</a:t>
            </a:r>
            <a:r>
              <a:rPr sz="1200" spc="2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1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proyectos</a:t>
            </a:r>
            <a:r>
              <a:rPr sz="1200" spc="20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que</a:t>
            </a:r>
            <a:r>
              <a:rPr sz="1200" spc="1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propendan</a:t>
            </a:r>
            <a:r>
              <a:rPr sz="1200" spc="2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2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2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maximización</a:t>
            </a:r>
            <a:r>
              <a:rPr sz="1200" spc="2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1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su</a:t>
            </a:r>
            <a:r>
              <a:rPr sz="1200" spc="1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labor.</a:t>
            </a:r>
            <a:r>
              <a:rPr sz="1200" spc="2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1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familia</a:t>
            </a:r>
            <a:r>
              <a:rPr sz="1200" spc="20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no</a:t>
            </a:r>
            <a:r>
              <a:rPr sz="1200" spc="2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solo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reproduce</a:t>
            </a:r>
            <a:r>
              <a:rPr sz="1200" spc="11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200" spc="10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10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sociedad</a:t>
            </a:r>
            <a:r>
              <a:rPr sz="1200" spc="1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1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el</a:t>
            </a:r>
            <a:r>
              <a:rPr sz="1200" spc="10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sentido</a:t>
            </a:r>
            <a:r>
              <a:rPr sz="1200" spc="11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biológico,</a:t>
            </a:r>
            <a:r>
              <a:rPr sz="1200" spc="1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sino</a:t>
            </a:r>
            <a:r>
              <a:rPr sz="1200" spc="11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que</a:t>
            </a:r>
            <a:r>
              <a:rPr sz="1200" spc="10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están</a:t>
            </a:r>
            <a:r>
              <a:rPr sz="1200" spc="1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dadas</a:t>
            </a:r>
            <a:r>
              <a:rPr sz="1200" spc="1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las</a:t>
            </a:r>
            <a:r>
              <a:rPr sz="1200" spc="1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responsabilidades,</a:t>
            </a:r>
            <a:r>
              <a:rPr sz="1200" spc="11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las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cuales</a:t>
            </a:r>
            <a:r>
              <a:rPr sz="1200" spc="1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son</a:t>
            </a:r>
            <a:r>
              <a:rPr sz="1200" spc="1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1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spc="1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1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sus</a:t>
            </a:r>
            <a:r>
              <a:rPr sz="1200" spc="1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miembros</a:t>
            </a:r>
            <a:r>
              <a:rPr sz="1200" spc="1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1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el</a:t>
            </a:r>
            <a:r>
              <a:rPr sz="1200" spc="1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logro</a:t>
            </a:r>
            <a:r>
              <a:rPr sz="1200" spc="1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1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su</a:t>
            </a:r>
            <a:r>
              <a:rPr sz="1200" spc="1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autorrealización.</a:t>
            </a:r>
            <a:r>
              <a:rPr sz="1200" spc="1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Evidentemente</a:t>
            </a:r>
            <a:r>
              <a:rPr sz="1200" spc="1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la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relación</a:t>
            </a:r>
            <a:r>
              <a:rPr sz="1200" spc="3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hogar-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escuela</a:t>
            </a:r>
            <a:r>
              <a:rPr sz="1200" spc="40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requiere</a:t>
            </a:r>
            <a:r>
              <a:rPr sz="1200" spc="3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ser</a:t>
            </a:r>
            <a:r>
              <a:rPr sz="1200" spc="3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fortalecida,</a:t>
            </a:r>
            <a:r>
              <a:rPr sz="1200" spc="409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urge</a:t>
            </a:r>
            <a:r>
              <a:rPr sz="1200" spc="3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que</a:t>
            </a:r>
            <a:r>
              <a:rPr sz="1200" spc="3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los</a:t>
            </a:r>
            <a:r>
              <a:rPr sz="1200" spc="3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padres</a:t>
            </a:r>
            <a:r>
              <a:rPr sz="1200" spc="3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3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representantes</a:t>
            </a:r>
            <a:r>
              <a:rPr sz="1200" spc="4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sean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incorporados</a:t>
            </a:r>
            <a:r>
              <a:rPr sz="1200" spc="3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200" spc="2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las</a:t>
            </a:r>
            <a:r>
              <a:rPr sz="1200" spc="30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experiencias</a:t>
            </a:r>
            <a:r>
              <a:rPr sz="1200" spc="3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desarrolladas</a:t>
            </a:r>
            <a:r>
              <a:rPr sz="1200" spc="3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3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3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escuela.</a:t>
            </a:r>
            <a:r>
              <a:rPr sz="1200" spc="3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Es</a:t>
            </a:r>
            <a:r>
              <a:rPr sz="1200" spc="30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lógico</a:t>
            </a:r>
            <a:r>
              <a:rPr sz="1200" spc="30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pensar</a:t>
            </a:r>
            <a:r>
              <a:rPr sz="1200" spc="3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que</a:t>
            </a:r>
            <a:r>
              <a:rPr sz="1200" spc="3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existe</a:t>
            </a:r>
            <a:r>
              <a:rPr sz="1200" spc="3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la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necesidad</a:t>
            </a:r>
            <a:r>
              <a:rPr sz="1200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proponer</a:t>
            </a:r>
            <a:r>
              <a:rPr sz="1200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alternativas</a:t>
            </a:r>
            <a:r>
              <a:rPr sz="1200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que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estimulen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los</a:t>
            </a:r>
            <a:r>
              <a:rPr sz="1200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padres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200" spc="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ejercer</a:t>
            </a:r>
            <a:r>
              <a:rPr sz="1200" spc="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el</a:t>
            </a:r>
            <a:r>
              <a:rPr sz="1200" spc="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rol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que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le</a:t>
            </a:r>
            <a:r>
              <a:rPr sz="1200" spc="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corresponde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el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proceso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formación</a:t>
            </a:r>
            <a:r>
              <a:rPr sz="1200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sus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hijos.</a:t>
            </a:r>
            <a:r>
              <a:rPr sz="1200" spc="-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Al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respecto</a:t>
            </a:r>
            <a:r>
              <a:rPr sz="1200" spc="-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Albornoz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(1984),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señala lo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siguiente: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776605" marR="596265" algn="just">
              <a:lnSpc>
                <a:spcPct val="100000"/>
              </a:lnSpc>
              <a:spcBef>
                <a:spcPts val="575"/>
              </a:spcBef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es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esencia,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problema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ciudadano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problema</a:t>
            </a:r>
            <a:r>
              <a:rPr sz="1200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personal.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Por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ello,</a:t>
            </a:r>
            <a:r>
              <a:rPr sz="1200" spc="1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debemos</a:t>
            </a:r>
            <a:r>
              <a:rPr sz="1200" spc="1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los</a:t>
            </a:r>
            <a:r>
              <a:rPr sz="1200" spc="1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padres</a:t>
            </a:r>
            <a:r>
              <a:rPr sz="1200" spc="1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1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representantes</a:t>
            </a:r>
            <a:r>
              <a:rPr sz="1200" spc="1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ser</a:t>
            </a:r>
            <a:r>
              <a:rPr sz="1200" spc="1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menos</a:t>
            </a:r>
            <a:r>
              <a:rPr sz="1200" spc="1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pasivos</a:t>
            </a:r>
            <a:r>
              <a:rPr sz="1200" spc="1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frente</a:t>
            </a:r>
            <a:r>
              <a:rPr sz="1200" spc="1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al</a:t>
            </a:r>
            <a:r>
              <a:rPr sz="1200" spc="1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proceso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educativo</a:t>
            </a:r>
            <a:r>
              <a:rPr sz="1200" spc="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nuestros</a:t>
            </a:r>
            <a:r>
              <a:rPr sz="1200" spc="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hijos</a:t>
            </a:r>
            <a:r>
              <a:rPr sz="1200" spc="1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representados.</a:t>
            </a:r>
            <a:r>
              <a:rPr sz="1200" spc="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Debemos</a:t>
            </a:r>
            <a:r>
              <a:rPr sz="1200" spc="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entender</a:t>
            </a:r>
            <a:r>
              <a:rPr sz="1200" spc="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que</a:t>
            </a:r>
            <a:r>
              <a:rPr sz="1200" spc="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dinámica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educativa</a:t>
            </a:r>
            <a:r>
              <a:rPr sz="1200" spc="2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nos</a:t>
            </a:r>
            <a:r>
              <a:rPr sz="1200" spc="2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envuelve</a:t>
            </a:r>
            <a:r>
              <a:rPr sz="1200" spc="2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200" spc="2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todos</a:t>
            </a:r>
            <a:r>
              <a:rPr sz="1200" spc="2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2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que</a:t>
            </a:r>
            <a:r>
              <a:rPr sz="1200" spc="2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el</a:t>
            </a:r>
            <a:r>
              <a:rPr sz="1200" spc="2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proceso</a:t>
            </a:r>
            <a:r>
              <a:rPr sz="1200" spc="2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educativo</a:t>
            </a:r>
            <a:r>
              <a:rPr sz="1200" spc="2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es</a:t>
            </a:r>
            <a:r>
              <a:rPr sz="1200" spc="2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una</a:t>
            </a:r>
            <a:r>
              <a:rPr sz="1200" spc="2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actividad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permanente</a:t>
            </a:r>
            <a:r>
              <a:rPr sz="1200" spc="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que</a:t>
            </a:r>
            <a:r>
              <a:rPr sz="1200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integra</a:t>
            </a:r>
            <a:r>
              <a:rPr sz="1200" spc="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200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nuestros</a:t>
            </a:r>
            <a:r>
              <a:rPr sz="1200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hijos</a:t>
            </a:r>
            <a:r>
              <a:rPr sz="1200" spc="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representados.</a:t>
            </a:r>
            <a:r>
              <a:rPr sz="1200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Debemos</a:t>
            </a:r>
            <a:r>
              <a:rPr sz="1200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entender</a:t>
            </a:r>
            <a:r>
              <a:rPr sz="1200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que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1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dinámica</a:t>
            </a:r>
            <a:r>
              <a:rPr sz="1200" spc="1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educativa</a:t>
            </a:r>
            <a:r>
              <a:rPr sz="1200" spc="1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nos</a:t>
            </a:r>
            <a:r>
              <a:rPr sz="1200" spc="1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envuelve</a:t>
            </a:r>
            <a:r>
              <a:rPr sz="1200" spc="1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200" spc="1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todos</a:t>
            </a:r>
            <a:r>
              <a:rPr sz="1200" spc="1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11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que</a:t>
            </a:r>
            <a:r>
              <a:rPr sz="1200" spc="1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el</a:t>
            </a:r>
            <a:r>
              <a:rPr sz="1200" spc="1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proceso</a:t>
            </a:r>
            <a:r>
              <a:rPr sz="1200" spc="1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educativo</a:t>
            </a:r>
            <a:r>
              <a:rPr sz="1200" spc="1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es</a:t>
            </a:r>
            <a:r>
              <a:rPr sz="1200" spc="1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una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actividad</a:t>
            </a:r>
            <a:r>
              <a:rPr sz="1200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permanente,</a:t>
            </a:r>
            <a:r>
              <a:rPr sz="1200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que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integra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nuestros</a:t>
            </a:r>
            <a:r>
              <a:rPr sz="1200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hijos</a:t>
            </a:r>
            <a:r>
              <a:rPr sz="1200" spc="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representados,</a:t>
            </a:r>
            <a:r>
              <a:rPr sz="1200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sus</a:t>
            </a:r>
            <a:r>
              <a:rPr sz="1200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propios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maestros,</a:t>
            </a:r>
            <a:r>
              <a:rPr sz="1200" spc="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200" spc="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nosotros</a:t>
            </a:r>
            <a:r>
              <a:rPr sz="1200" spc="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mismos</a:t>
            </a:r>
            <a:r>
              <a:rPr sz="1200" spc="1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200" spc="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los</a:t>
            </a:r>
            <a:r>
              <a:rPr sz="1200" spc="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miembros</a:t>
            </a:r>
            <a:r>
              <a:rPr sz="1200" spc="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comunidad</a:t>
            </a:r>
            <a:r>
              <a:rPr sz="1200" spc="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vivimos.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83).</a:t>
            </a:r>
            <a:endParaRPr sz="1200" dirty="0">
              <a:latin typeface="Times New Roman"/>
              <a:cs typeface="Times New Roman"/>
            </a:endParaRPr>
          </a:p>
          <a:p>
            <a:pPr marL="375285" marR="17145" indent="-363220" algn="just">
              <a:lnSpc>
                <a:spcPct val="100000"/>
              </a:lnSpc>
              <a:spcBef>
                <a:spcPts val="80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conduce 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pensar que se requiere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 plan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permita 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estrecha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plantel,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sugiere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atender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criterios: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necesitan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informarse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organizada,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especifica,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útil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hijos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Familiarizarse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permitan </a:t>
            </a:r>
            <a:r>
              <a:rPr sz="1200" dirty="0">
                <a:latin typeface="Times New Roman"/>
                <a:cs typeface="Times New Roman"/>
              </a:rPr>
              <a:t>ayudar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sus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hijos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tener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libre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hogar.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facilitar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hogar,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evitando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doble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mensaje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conflictos, </a:t>
            </a:r>
            <a:r>
              <a:rPr sz="1200" dirty="0">
                <a:latin typeface="Times New Roman"/>
                <a:cs typeface="Times New Roman"/>
              </a:rPr>
              <a:t>angustias,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tensiones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veces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interpretados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adulto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desobediencia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e </a:t>
            </a:r>
            <a:r>
              <a:rPr sz="1200" dirty="0">
                <a:latin typeface="Times New Roman"/>
                <a:cs typeface="Times New Roman"/>
              </a:rPr>
              <a:t>irrespeto.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significativamente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formativo,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aportando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experiencias, </a:t>
            </a:r>
            <a:r>
              <a:rPr sz="1200" dirty="0">
                <a:latin typeface="Times New Roman"/>
                <a:cs typeface="Times New Roman"/>
              </a:rPr>
              <a:t>contribuyendo 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 destrezas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 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propendan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spc="-10" dirty="0">
                <a:latin typeface="Times New Roman"/>
                <a:cs typeface="Times New Roman"/>
              </a:rPr>
              <a:t>alumnos.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19275" y="8232885"/>
            <a:ext cx="4215765" cy="716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Participación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Percepción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Padres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Representantes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las</a:t>
            </a:r>
            <a:endParaRPr sz="1200">
              <a:latin typeface="Times New Roman"/>
              <a:cs typeface="Times New Roman"/>
            </a:endParaRPr>
          </a:p>
          <a:p>
            <a:pPr marL="3175" algn="ctr">
              <a:lnSpc>
                <a:spcPct val="100000"/>
              </a:lnSpc>
              <a:spcBef>
                <a:spcPts val="720"/>
              </a:spcBef>
            </a:pPr>
            <a:r>
              <a:rPr sz="1200" b="1" dirty="0">
                <a:latin typeface="Times New Roman"/>
                <a:cs typeface="Times New Roman"/>
              </a:rPr>
              <a:t>Actividades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Educativas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05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Lisbening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Álvarez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794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25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8AE900A5-130B-5201-064E-F23EA8C0790F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D3C4FC15-A035-25D4-3B5B-EA181E99BDB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884E9C5D-3E9E-8EC6-07FB-E085ED03EFD1}"/>
                  </a:ext>
                </a:extLst>
              </p:cNvPr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F6A597F0-9BAD-1DBF-00B5-7C5FD57ECCFF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C8CCF976-957A-B963-1C9A-3D3C9AF423C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6C96CC5F-9520-3B5D-9B7D-DEF2810B1450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3FA10ADF-BCA8-B161-E19B-E04A96E5366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4EF8A773-18A8-B867-A627-7036B4E449E4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E5D03D87-C555-EA20-E541-4845C789CA1D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327456" y="1068451"/>
            <a:ext cx="6241415" cy="69310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58465" marR="70167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productiva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Gobierno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difunto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Presidente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Hugo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Rafael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Chávez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Frías, </a:t>
            </a:r>
            <a:r>
              <a:rPr sz="1200" dirty="0">
                <a:latin typeface="Times New Roman"/>
                <a:cs typeface="Times New Roman"/>
              </a:rPr>
              <a:t>aprobó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República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Venezuela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Asamblea </a:t>
            </a:r>
            <a:r>
              <a:rPr sz="1200" dirty="0">
                <a:latin typeface="Times New Roman"/>
                <a:cs typeface="Times New Roman"/>
              </a:rPr>
              <a:t>Constituyente,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rango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constitucional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(Art.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156,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305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CRBV),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alimentaria,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garantiza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obligación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Gobierno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colocación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ahí,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tomar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adolescentes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hábitos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saludables.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 sólo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“saber”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qué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sana, sino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comunicarlo,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conseguir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aprendan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alimentos,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hábitos </a:t>
            </a:r>
            <a:r>
              <a:rPr sz="1200" dirty="0">
                <a:latin typeface="Times New Roman"/>
                <a:cs typeface="Times New Roman"/>
              </a:rPr>
              <a:t>alimentarios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saludables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combatir 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hábitos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saludables.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actualmente es necesario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masificar 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 nutricional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poblacionales,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identificado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estudios </a:t>
            </a:r>
            <a:r>
              <a:rPr sz="1200" dirty="0">
                <a:latin typeface="Times New Roman"/>
                <a:cs typeface="Times New Roman"/>
              </a:rPr>
              <a:t>nutricionales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aplicados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Instituto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Nutrición,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principales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nutricionales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radica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hábitos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inadecuados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términos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generales,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Consumo </a:t>
            </a:r>
            <a:r>
              <a:rPr sz="1200" dirty="0">
                <a:latin typeface="Times New Roman"/>
                <a:cs typeface="Times New Roman"/>
              </a:rPr>
              <a:t>Alimentario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Articulado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Socialista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Seguridad </a:t>
            </a:r>
            <a:r>
              <a:rPr sz="1200" dirty="0">
                <a:latin typeface="Times New Roman"/>
                <a:cs typeface="Times New Roman"/>
              </a:rPr>
              <a:t>alimentaria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subdivide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4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básicas: Formación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 </a:t>
            </a:r>
            <a:r>
              <a:rPr sz="1200" spc="-10" dirty="0">
                <a:latin typeface="Times New Roman"/>
                <a:cs typeface="Times New Roman"/>
              </a:rPr>
              <a:t>alimentario </a:t>
            </a:r>
            <a:r>
              <a:rPr sz="1200" dirty="0">
                <a:latin typeface="Times New Roman"/>
                <a:cs typeface="Times New Roman"/>
              </a:rPr>
              <a:t>responsable,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sociopolítica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socialista.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configura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docentes </a:t>
            </a:r>
            <a:r>
              <a:rPr sz="1200" dirty="0">
                <a:latin typeface="Times New Roman"/>
                <a:cs typeface="Times New Roman"/>
              </a:rPr>
              <a:t>universitarios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programas </a:t>
            </a:r>
            <a:r>
              <a:rPr sz="1200" dirty="0">
                <a:latin typeface="Times New Roman"/>
                <a:cs typeface="Times New Roman"/>
              </a:rPr>
              <a:t>universitarios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favorezcan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hábitos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vida </a:t>
            </a:r>
            <a:r>
              <a:rPr sz="1200" spc="-10" dirty="0">
                <a:latin typeface="Times New Roman"/>
                <a:cs typeface="Times New Roman"/>
              </a:rPr>
              <a:t>saludables.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responsable </a:t>
            </a:r>
            <a:r>
              <a:rPr sz="1200" dirty="0">
                <a:latin typeface="Times New Roman"/>
                <a:cs typeface="Times New Roman"/>
              </a:rPr>
              <a:t>articulado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socialista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concibe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adquirirán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consumo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alimentos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responsable.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identificar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alimentarios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nutricionales,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posibles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causas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soluciones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actuar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consecuencia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nutricional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espíritu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CAMINO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METODOLÓGICO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99400"/>
              </a:lnSpc>
              <a:spcBef>
                <a:spcPts val="10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abordó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postmodernista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interpretativo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cual </a:t>
            </a:r>
            <a:r>
              <a:rPr sz="1200" dirty="0">
                <a:latin typeface="Times New Roman"/>
                <a:cs typeface="Times New Roman"/>
              </a:rPr>
              <a:t>consiste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aproximación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naturalística,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basada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elaboración,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exploración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sistematización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 problema o tópico, buscando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dirty="0">
                <a:latin typeface="Times New Roman"/>
                <a:cs typeface="Times New Roman"/>
              </a:rPr>
              <a:t>propios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actores, 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estos procesos, su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relevancia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diaria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</a:t>
            </a:r>
            <a:r>
              <a:rPr sz="1200" spc="-10" dirty="0">
                <a:latin typeface="Times New Roman"/>
                <a:cs typeface="Times New Roman"/>
              </a:rPr>
              <a:t>posibles </a:t>
            </a:r>
            <a:r>
              <a:rPr sz="1200" dirty="0">
                <a:latin typeface="Times New Roman"/>
                <a:cs typeface="Times New Roman"/>
              </a:rPr>
              <a:t>factores 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86002" y="8260512"/>
            <a:ext cx="4488180" cy="71818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700" marR="5080" algn="ctr">
              <a:lnSpc>
                <a:spcPts val="1320"/>
              </a:lnSpc>
              <a:spcBef>
                <a:spcPts val="25"/>
              </a:spcBef>
            </a:pPr>
            <a:r>
              <a:rPr sz="1100" b="1" dirty="0">
                <a:latin typeface="Times New Roman"/>
                <a:cs typeface="Times New Roman"/>
              </a:rPr>
              <a:t>“Modelo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Teórico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Educativo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para 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Formación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Consumo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Alimentario </a:t>
            </a:r>
            <a:r>
              <a:rPr sz="1100" b="1" dirty="0">
                <a:latin typeface="Times New Roman"/>
                <a:cs typeface="Times New Roman"/>
              </a:rPr>
              <a:t>Responsable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Articulado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Dimensión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Política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Socialista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spc="-50" dirty="0">
                <a:latin typeface="Times New Roman"/>
                <a:cs typeface="Times New Roman"/>
              </a:rPr>
              <a:t>y </a:t>
            </a:r>
            <a:r>
              <a:rPr sz="1100" b="1" dirty="0">
                <a:latin typeface="Times New Roman"/>
                <a:cs typeface="Times New Roman"/>
              </a:rPr>
              <a:t>Seguridad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Alimentaria</a:t>
            </a:r>
            <a:endParaRPr sz="1100" dirty="0">
              <a:latin typeface="Times New Roman"/>
              <a:cs typeface="Times New Roman"/>
            </a:endParaRPr>
          </a:p>
          <a:p>
            <a:pPr marR="123189" algn="ctr">
              <a:lnSpc>
                <a:spcPct val="100000"/>
              </a:lnSpc>
              <a:spcBef>
                <a:spcPts val="105"/>
              </a:spcBef>
            </a:pPr>
            <a:r>
              <a:rPr sz="1200" b="1" dirty="0">
                <a:latin typeface="Times New Roman"/>
                <a:cs typeface="Times New Roman"/>
              </a:rPr>
              <a:t>Autor: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Pedro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Antonio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Carpio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Díaz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9857" rIns="0" bIns="0" rtlCol="0">
            <a:spAutoFit/>
          </a:bodyPr>
          <a:lstStyle/>
          <a:p>
            <a:pPr marL="14668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250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E5CD3394-1EB8-73CE-58ED-8CC3393FF865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443D3834-001A-45C0-00E3-C083A935601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0D983147-D7BF-AF1D-A745-24B7AF54E8DD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550E5117-E7A5-7306-1078-E933195666E5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1FA655A9-082F-267F-7697-745E082A15F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B11F0A47-0D16-F70D-B4A4-FC9E87A211C5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828C4B8F-40F9-0F64-8F19-AE7FBE3EA1AA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DA32235D-9BB2-4AF0-551D-C3ACE69D4A37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EB948899-B8C2-3A3B-20E6-70BC722AF68E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274435" cy="69945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62928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0"/>
              </a:spcBef>
            </a:pP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participantes,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principios </a:t>
            </a:r>
            <a:r>
              <a:rPr sz="1200" dirty="0">
                <a:latin typeface="Times New Roman"/>
                <a:cs typeface="Times New Roman"/>
              </a:rPr>
              <a:t>filosóficos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cualitativa,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razonamiento </a:t>
            </a:r>
            <a:r>
              <a:rPr sz="1200" dirty="0">
                <a:latin typeface="Times New Roman"/>
                <a:cs typeface="Times New Roman"/>
              </a:rPr>
              <a:t>inductivo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existencia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múltiples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realidades.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simetría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metodología </a:t>
            </a:r>
            <a:r>
              <a:rPr sz="1200" dirty="0">
                <a:latin typeface="Times New Roman"/>
                <a:cs typeface="Times New Roman"/>
              </a:rPr>
              <a:t>cualitativa,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empleó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captar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rigurosa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palabras,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gestos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estudiados,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procurando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particularidad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atañen.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tomó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Tecnología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(I.U.T.LL.)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Politécnica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Territorial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“Juana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Ramírez”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(UNERG).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Informantes </a:t>
            </a:r>
            <a:r>
              <a:rPr sz="1200" dirty="0">
                <a:latin typeface="Times New Roman"/>
                <a:cs typeface="Times New Roman"/>
              </a:rPr>
              <a:t>Clave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(1)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IUTLL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(2)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Guárico, </a:t>
            </a:r>
            <a:r>
              <a:rPr sz="1200" dirty="0">
                <a:latin typeface="Times New Roman"/>
                <a:cs typeface="Times New Roman"/>
              </a:rPr>
              <a:t>seleccionados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universitarios,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querer </a:t>
            </a:r>
            <a:r>
              <a:rPr sz="1200" dirty="0">
                <a:latin typeface="Times New Roman"/>
                <a:cs typeface="Times New Roman"/>
              </a:rPr>
              <a:t>participar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5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servicio,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 como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agrícola.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recolección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logró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profundidad a Informantes, 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acuerdo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explicitado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Valles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(2011)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pertenece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grupales,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entidad </a:t>
            </a:r>
            <a:r>
              <a:rPr sz="1200" dirty="0">
                <a:latin typeface="Times New Roman"/>
                <a:cs typeface="Times New Roman"/>
              </a:rPr>
              <a:t>propia”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279).</a:t>
            </a:r>
            <a:r>
              <a:rPr sz="1200" spc="2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común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aprovechada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Ríos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(2010),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“da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oportunidad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obtener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idea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cercana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sistematización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(p.89).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recolectada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procedió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efectuar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hallazgos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recurrió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fases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sistémicas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planteadas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Martínez </a:t>
            </a:r>
            <a:r>
              <a:rPr sz="1200" dirty="0">
                <a:latin typeface="Times New Roman"/>
                <a:cs typeface="Times New Roman"/>
              </a:rPr>
              <a:t>(2009)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sugiere: </a:t>
            </a:r>
            <a:r>
              <a:rPr sz="1200" spc="-10" dirty="0">
                <a:latin typeface="Times New Roman"/>
                <a:cs typeface="Times New Roman"/>
              </a:rPr>
              <a:t>categorizar,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estructurar,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contrastar 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teorizar.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correspondencia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validación,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desarrolló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preliminarmente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procedimiento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triangulación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procedió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ordenamiento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transcripción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realizadas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hicieron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textual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sin </a:t>
            </a:r>
            <a:r>
              <a:rPr sz="1200" dirty="0">
                <a:latin typeface="Times New Roman"/>
                <a:cs typeface="Times New Roman"/>
              </a:rPr>
              <a:t>modificaciones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ni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manipulación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alguna,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codificará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asignándole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identificación,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organizarán,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comprenderán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interpretarán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particulares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estudios.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validez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obtuvo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selección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idónea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efectiva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instrumentos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saturación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repitencia </a:t>
            </a:r>
            <a:r>
              <a:rPr sz="1200" dirty="0">
                <a:latin typeface="Times New Roman"/>
                <a:cs typeface="Times New Roman"/>
              </a:rPr>
              <a:t>sistemática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triangulación </a:t>
            </a:r>
            <a:r>
              <a:rPr sz="1200" dirty="0">
                <a:latin typeface="Times New Roman"/>
                <a:cs typeface="Times New Roman"/>
              </a:rPr>
              <a:t>utilizados.</a:t>
            </a:r>
            <a:r>
              <a:rPr sz="1200" spc="4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asegura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fiabilidad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transcripciones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textuales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respaldar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interpretación </a:t>
            </a:r>
            <a:r>
              <a:rPr sz="1200" dirty="0">
                <a:latin typeface="Times New Roman"/>
                <a:cs typeface="Times New Roman"/>
              </a:rPr>
              <a:t>presentada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devolvió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dieron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credibilidad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-10" dirty="0">
                <a:latin typeface="Times New Roman"/>
                <a:cs typeface="Times New Roman"/>
              </a:rPr>
              <a:t> presentada.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183944" y="8260512"/>
            <a:ext cx="4488180" cy="71818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700" marR="5080" algn="ctr">
              <a:lnSpc>
                <a:spcPts val="1320"/>
              </a:lnSpc>
              <a:spcBef>
                <a:spcPts val="25"/>
              </a:spcBef>
            </a:pPr>
            <a:r>
              <a:rPr sz="1100" b="1" dirty="0">
                <a:latin typeface="Times New Roman"/>
                <a:cs typeface="Times New Roman"/>
              </a:rPr>
              <a:t>“Modelo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Teórico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Educativo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para 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Formación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Consumo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Alimentario </a:t>
            </a:r>
            <a:r>
              <a:rPr sz="1100" b="1" dirty="0">
                <a:latin typeface="Times New Roman"/>
                <a:cs typeface="Times New Roman"/>
              </a:rPr>
              <a:t>Responsable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Articulado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Dimensión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Política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Socialista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spc="-50" dirty="0">
                <a:latin typeface="Times New Roman"/>
                <a:cs typeface="Times New Roman"/>
              </a:rPr>
              <a:t>y </a:t>
            </a:r>
            <a:r>
              <a:rPr sz="1100" b="1" dirty="0">
                <a:latin typeface="Times New Roman"/>
                <a:cs typeface="Times New Roman"/>
              </a:rPr>
              <a:t>Seguridad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Alimentaria</a:t>
            </a:r>
            <a:endParaRPr sz="1100" dirty="0">
              <a:latin typeface="Times New Roman"/>
              <a:cs typeface="Times New Roman"/>
            </a:endParaRPr>
          </a:p>
          <a:p>
            <a:pPr marL="72390" algn="ctr">
              <a:lnSpc>
                <a:spcPct val="100000"/>
              </a:lnSpc>
              <a:spcBef>
                <a:spcPts val="105"/>
              </a:spcBef>
            </a:pPr>
            <a:r>
              <a:rPr sz="1200" b="1" dirty="0">
                <a:latin typeface="Times New Roman"/>
                <a:cs typeface="Times New Roman"/>
              </a:rPr>
              <a:t>Autor: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Pedro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Antonio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Carpio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Díaz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9857" rIns="0" bIns="0" rtlCol="0">
            <a:spAutoFit/>
          </a:bodyPr>
          <a:lstStyle/>
          <a:p>
            <a:pPr marL="14668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251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F560D6C4-1072-5420-0F26-E3B05196AD15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5605CF38-4621-8C72-8003-6BA0D125022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8A275D22-B094-FEED-140B-3CF52BADAABF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A4448D2A-54A1-31CC-057A-6410813311A8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2B2D752C-0833-36A3-0992-3F889937E6CE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1EB7FDFA-BE6C-0644-003D-BFF964F85CDE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9A5403DF-F770-BD44-DD40-255F05DCA54D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D84C902E-590B-F8D9-5026-038D3364078B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CF1B9D55-F429-C549-8C15-83A4D9043DD7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32003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23972" y="1024127"/>
              <a:ext cx="1812036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2" y="1024127"/>
              <a:ext cx="1235964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02580" y="1024127"/>
              <a:ext cx="576072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267411" y="1068451"/>
            <a:ext cx="6346825" cy="68967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18155" marR="74549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69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INTERPRETACIÓN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10" dirty="0">
                <a:latin typeface="Times New Roman"/>
                <a:cs typeface="Times New Roman"/>
              </a:rPr>
              <a:t> HALLAZGOS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después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haber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interpretativo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encontrada,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señalar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alimentario </a:t>
            </a:r>
            <a:r>
              <a:rPr sz="1200" dirty="0">
                <a:latin typeface="Times New Roman"/>
                <a:cs typeface="Times New Roman"/>
              </a:rPr>
              <a:t>responsable,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pudo evidenciar 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caracterizan por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no </a:t>
            </a:r>
            <a:r>
              <a:rPr sz="1200" dirty="0">
                <a:latin typeface="Times New Roman"/>
                <a:cs typeface="Times New Roman"/>
              </a:rPr>
              <a:t>contar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específicamente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agronómica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unidades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curriculares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imparta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hábitos </a:t>
            </a:r>
            <a:r>
              <a:rPr sz="1200" dirty="0">
                <a:latin typeface="Times New Roman"/>
                <a:cs typeface="Times New Roman"/>
              </a:rPr>
              <a:t>alimentarios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saludables,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hora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seleccionar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consume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Balanceada,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muchos estudiantes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comida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rápida, sobre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todo </a:t>
            </a:r>
            <a:r>
              <a:rPr sz="1200" dirty="0">
                <a:latin typeface="Times New Roman"/>
                <a:cs typeface="Times New Roman"/>
              </a:rPr>
              <a:t>aquellos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conviven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residencias,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están </a:t>
            </a:r>
            <a:r>
              <a:rPr sz="1200" dirty="0">
                <a:latin typeface="Times New Roman"/>
                <a:cs typeface="Times New Roman"/>
              </a:rPr>
              <a:t>asesorados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consumir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nutritivo,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proteínas </a:t>
            </a:r>
            <a:r>
              <a:rPr sz="1200" dirty="0">
                <a:latin typeface="Times New Roman"/>
                <a:cs typeface="Times New Roman"/>
              </a:rPr>
              <a:t>suficiente,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obesidad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diabetes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aparecido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enfermedades </a:t>
            </a:r>
            <a:r>
              <a:rPr sz="1200" spc="-10" dirty="0">
                <a:latin typeface="Times New Roman"/>
                <a:cs typeface="Times New Roman"/>
              </a:rPr>
              <a:t>crónicas,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 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alimenticia,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 hábitos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inducidos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transculturización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consumo,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menciona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ejercen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convencimiento,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imitación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comidas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otras </a:t>
            </a:r>
            <a:r>
              <a:rPr sz="1200" dirty="0">
                <a:latin typeface="Times New Roman"/>
                <a:cs typeface="Times New Roman"/>
              </a:rPr>
              <a:t>regiones no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nutrientes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necesarios.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FUNDAMENTACIÓN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MODELO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epistémico,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generar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favorezcan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enriquecer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convertirán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facilitadores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soberanía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alimentaria.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debe </a:t>
            </a:r>
            <a:r>
              <a:rPr sz="1200" dirty="0">
                <a:latin typeface="Times New Roman"/>
                <a:cs typeface="Times New Roman"/>
              </a:rPr>
              <a:t>posibilitar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adquiera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específicos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disciplina,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comprometerse, </a:t>
            </a:r>
            <a:r>
              <a:rPr sz="1200" dirty="0">
                <a:latin typeface="Times New Roman"/>
                <a:cs typeface="Times New Roman"/>
              </a:rPr>
              <a:t>participando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asertiva,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colaboración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colectivos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aprendizaje-</a:t>
            </a:r>
            <a:r>
              <a:rPr sz="1200" dirty="0">
                <a:latin typeface="Times New Roman"/>
                <a:cs typeface="Times New Roman"/>
              </a:rPr>
              <a:t>enseñanza,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dar </a:t>
            </a:r>
            <a:r>
              <a:rPr sz="1200" dirty="0">
                <a:latin typeface="Times New Roman"/>
                <a:cs typeface="Times New Roman"/>
              </a:rPr>
              <a:t>respuesta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trascender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favoreciendo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consigo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entorno.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relevancia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ontológica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configura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sujetos,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hábitos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diferencian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resto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potencialidades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organizar,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codificar,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categorizar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estas </a:t>
            </a:r>
            <a:r>
              <a:rPr sz="1200" dirty="0">
                <a:latin typeface="Times New Roman"/>
                <a:cs typeface="Times New Roman"/>
              </a:rPr>
              <a:t>estructuras,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empleadas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acceder 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realidad;</a:t>
            </a:r>
            <a:r>
              <a:rPr sz="1200" spc="-10" dirty="0">
                <a:latin typeface="Times New Roman"/>
                <a:cs typeface="Times New Roman"/>
              </a:rPr>
              <a:t> “aprender.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9" name="object 19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1286002" y="8260512"/>
            <a:ext cx="4488180" cy="71818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700" marR="5080" algn="ctr">
              <a:lnSpc>
                <a:spcPts val="1320"/>
              </a:lnSpc>
              <a:spcBef>
                <a:spcPts val="25"/>
              </a:spcBef>
            </a:pPr>
            <a:r>
              <a:rPr sz="1100" b="1" dirty="0">
                <a:latin typeface="Times New Roman"/>
                <a:cs typeface="Times New Roman"/>
              </a:rPr>
              <a:t>“Modelo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Teórico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Educativo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para 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Formación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Consumo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Alimentario </a:t>
            </a:r>
            <a:r>
              <a:rPr sz="1100" b="1" dirty="0">
                <a:latin typeface="Times New Roman"/>
                <a:cs typeface="Times New Roman"/>
              </a:rPr>
              <a:t>Responsable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Articulado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Dimensión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Política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Socialista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spc="-50" dirty="0">
                <a:latin typeface="Times New Roman"/>
                <a:cs typeface="Times New Roman"/>
              </a:rPr>
              <a:t>y </a:t>
            </a:r>
            <a:r>
              <a:rPr sz="1100" b="1" dirty="0">
                <a:latin typeface="Times New Roman"/>
                <a:cs typeface="Times New Roman"/>
              </a:rPr>
              <a:t>Seguridad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Alimentaria</a:t>
            </a:r>
            <a:endParaRPr sz="1100" dirty="0">
              <a:latin typeface="Times New Roman"/>
              <a:cs typeface="Times New Roman"/>
            </a:endParaRPr>
          </a:p>
          <a:p>
            <a:pPr marR="123189" algn="ctr">
              <a:lnSpc>
                <a:spcPct val="100000"/>
              </a:lnSpc>
              <a:spcBef>
                <a:spcPts val="105"/>
              </a:spcBef>
            </a:pPr>
            <a:r>
              <a:rPr sz="1200" b="1" dirty="0">
                <a:latin typeface="Times New Roman"/>
                <a:cs typeface="Times New Roman"/>
              </a:rPr>
              <a:t>Autor: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Pedro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Antonio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Carpio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Díaz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9857" rIns="0" bIns="0" rtlCol="0">
            <a:spAutoFit/>
          </a:bodyPr>
          <a:lstStyle/>
          <a:p>
            <a:pPr marL="14668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252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2" name="Grupo 21">
            <a:extLst>
              <a:ext uri="{FF2B5EF4-FFF2-40B4-BE49-F238E27FC236}">
                <a16:creationId xmlns:a16="http://schemas.microsoft.com/office/drawing/2014/main" id="{0FC34527-71E3-5C39-5B54-1ECEE358C769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3" name="object 12">
              <a:extLst>
                <a:ext uri="{FF2B5EF4-FFF2-40B4-BE49-F238E27FC236}">
                  <a16:creationId xmlns:a16="http://schemas.microsoft.com/office/drawing/2014/main" id="{3B6473AA-E350-4401-EAC3-46BEB10832C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7" name="object 13">
                <a:extLst>
                  <a:ext uri="{FF2B5EF4-FFF2-40B4-BE49-F238E27FC236}">
                    <a16:creationId xmlns:a16="http://schemas.microsoft.com/office/drawing/2014/main" id="{710D7BBE-0412-D058-02C0-43C809BC0871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8" name="object 14">
                <a:extLst>
                  <a:ext uri="{FF2B5EF4-FFF2-40B4-BE49-F238E27FC236}">
                    <a16:creationId xmlns:a16="http://schemas.microsoft.com/office/drawing/2014/main" id="{0BBA4E13-3F8B-8126-B25B-1D650B86402A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9" name="object 15">
                <a:extLst>
                  <a:ext uri="{FF2B5EF4-FFF2-40B4-BE49-F238E27FC236}">
                    <a16:creationId xmlns:a16="http://schemas.microsoft.com/office/drawing/2014/main" id="{1B5AF202-0427-3579-6D57-A3BB564DF1C6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0" name="object 16">
                <a:extLst>
                  <a:ext uri="{FF2B5EF4-FFF2-40B4-BE49-F238E27FC236}">
                    <a16:creationId xmlns:a16="http://schemas.microsoft.com/office/drawing/2014/main" id="{034E2008-E063-8F11-20DA-7380F8C9A3CC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4" name="object 16">
              <a:extLst>
                <a:ext uri="{FF2B5EF4-FFF2-40B4-BE49-F238E27FC236}">
                  <a16:creationId xmlns:a16="http://schemas.microsoft.com/office/drawing/2014/main" id="{0537A4E2-9EA3-8120-EEAE-0C7A194A25B9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5" name="object 25">
              <a:extLst>
                <a:ext uri="{FF2B5EF4-FFF2-40B4-BE49-F238E27FC236}">
                  <a16:creationId xmlns:a16="http://schemas.microsoft.com/office/drawing/2014/main" id="{EEAC4123-1C49-879C-6CD6-78265C31EDB6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6" name="object 31">
              <a:extLst>
                <a:ext uri="{FF2B5EF4-FFF2-40B4-BE49-F238E27FC236}">
                  <a16:creationId xmlns:a16="http://schemas.microsoft.com/office/drawing/2014/main" id="{00A52A7E-DE0C-6DD2-6B42-C21EDEC0CB5F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275070" cy="68205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0167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ayudará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conformarse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activos, </a:t>
            </a:r>
            <a:r>
              <a:rPr sz="1200" dirty="0">
                <a:latin typeface="Times New Roman"/>
                <a:cs typeface="Times New Roman"/>
              </a:rPr>
              <a:t>procesadores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solucionar </a:t>
            </a:r>
            <a:r>
              <a:rPr sz="1200" dirty="0">
                <a:latin typeface="Times New Roman"/>
                <a:cs typeface="Times New Roman"/>
              </a:rPr>
              <a:t>problemas;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desarrollada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utilizando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habilidades </a:t>
            </a:r>
            <a:r>
              <a:rPr sz="1200" dirty="0">
                <a:latin typeface="Times New Roman"/>
                <a:cs typeface="Times New Roman"/>
              </a:rPr>
              <a:t>estratégicas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teleológica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este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versa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contribuya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universitarios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sean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principales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apropiación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cerca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</a:t>
            </a:r>
            <a:r>
              <a:rPr sz="1200" spc="-10" dirty="0">
                <a:latin typeface="Times New Roman"/>
                <a:cs typeface="Times New Roman"/>
              </a:rPr>
              <a:t> alimentaria.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heurístico,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favorecerá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capaces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proporcionar </a:t>
            </a:r>
            <a:r>
              <a:rPr sz="1200" dirty="0">
                <a:latin typeface="Times New Roman"/>
                <a:cs typeface="Times New Roman"/>
              </a:rPr>
              <a:t>herramientas,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desarrollar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axiológico,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puedan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implicar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procedimientos,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actitudes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contribuyan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socialización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asegurar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llegar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responsables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relevancia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socioeducativa,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aspira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contribuir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contribuya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educativos </a:t>
            </a:r>
            <a:r>
              <a:rPr sz="1200" dirty="0">
                <a:latin typeface="Times New Roman"/>
                <a:cs typeface="Times New Roman"/>
              </a:rPr>
              <a:t>universitarios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integrador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consumo </a:t>
            </a:r>
            <a:r>
              <a:rPr sz="1200" dirty="0">
                <a:latin typeface="Times New Roman"/>
                <a:cs typeface="Times New Roman"/>
              </a:rPr>
              <a:t>alimentario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 alimentaria,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 forma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estaría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formando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aguda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conciencia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socio-</a:t>
            </a:r>
            <a:r>
              <a:rPr sz="1200" dirty="0">
                <a:latin typeface="Times New Roman"/>
                <a:cs typeface="Times New Roman"/>
              </a:rPr>
              <a:t>política,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voluntad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998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filosófico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versa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postulados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filosóficos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pragmatismo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Dewey,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citado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(2009),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pragmatismo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sugiere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filosofía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ciencia </a:t>
            </a:r>
            <a:r>
              <a:rPr sz="1200" dirty="0">
                <a:latin typeface="Times New Roman"/>
                <a:cs typeface="Times New Roman"/>
              </a:rPr>
              <a:t>debería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útiles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tanto; </a:t>
            </a:r>
            <a:r>
              <a:rPr sz="1200" dirty="0">
                <a:latin typeface="Times New Roman"/>
                <a:cs typeface="Times New Roman"/>
              </a:rPr>
              <a:t>subraya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protagonismo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(Dewey,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1938)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convierte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secundario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seleccionar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realmente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cada </a:t>
            </a:r>
            <a:r>
              <a:rPr sz="1200" dirty="0">
                <a:latin typeface="Times New Roman"/>
                <a:cs typeface="Times New Roman"/>
              </a:rPr>
              <a:t>estudiante.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otorgar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iniciativa,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limitada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ser un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educativa.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También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fundamenta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Construccionismo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Gergen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“como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discurso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mapa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universal,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dispositivo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intercambio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propone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allá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mero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empirismo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racionalismo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relacionar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conocimiento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 proceso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intercambio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(p.89).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construccionismo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describe,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mundo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construccionismo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cooperativa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 entre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interactúan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comprensión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86002" y="8260512"/>
            <a:ext cx="4488180" cy="71818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700" marR="5080" algn="ctr">
              <a:lnSpc>
                <a:spcPts val="1320"/>
              </a:lnSpc>
              <a:spcBef>
                <a:spcPts val="25"/>
              </a:spcBef>
            </a:pPr>
            <a:r>
              <a:rPr sz="1100" b="1" dirty="0">
                <a:latin typeface="Times New Roman"/>
                <a:cs typeface="Times New Roman"/>
              </a:rPr>
              <a:t>“Modelo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Teórico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Educativo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para 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Formación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Consumo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Alimentario </a:t>
            </a:r>
            <a:r>
              <a:rPr sz="1100" b="1" dirty="0">
                <a:latin typeface="Times New Roman"/>
                <a:cs typeface="Times New Roman"/>
              </a:rPr>
              <a:t>Responsable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Articulado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Dimensión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Política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Socialista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spc="-50" dirty="0">
                <a:latin typeface="Times New Roman"/>
                <a:cs typeface="Times New Roman"/>
              </a:rPr>
              <a:t>y </a:t>
            </a:r>
            <a:r>
              <a:rPr sz="1100" b="1" dirty="0">
                <a:latin typeface="Times New Roman"/>
                <a:cs typeface="Times New Roman"/>
              </a:rPr>
              <a:t>Seguridad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Alimentaria</a:t>
            </a:r>
            <a:endParaRPr sz="1100" dirty="0">
              <a:latin typeface="Times New Roman"/>
              <a:cs typeface="Times New Roman"/>
            </a:endParaRPr>
          </a:p>
          <a:p>
            <a:pPr marR="123189" algn="ctr">
              <a:lnSpc>
                <a:spcPct val="100000"/>
              </a:lnSpc>
              <a:spcBef>
                <a:spcPts val="105"/>
              </a:spcBef>
            </a:pPr>
            <a:r>
              <a:rPr sz="1200" b="1" dirty="0">
                <a:latin typeface="Times New Roman"/>
                <a:cs typeface="Times New Roman"/>
              </a:rPr>
              <a:t>Autor: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Pedro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Antonio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Carpio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Díaz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9857" rIns="0" bIns="0" rtlCol="0">
            <a:spAutoFit/>
          </a:bodyPr>
          <a:lstStyle/>
          <a:p>
            <a:pPr marL="14668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253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A2D529A2-38C2-6A44-403D-7DF5AA4D3E4B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CD9F0F32-062E-5388-20EA-65FCBFC1010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831B8AD9-B7FA-0576-97DD-D7425C9BC78A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A4140F70-02F9-B5F5-320C-C3BF6B6827D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6E9A2517-1274-A9EA-B49C-BF14AD103F6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E6B72480-C4FE-B474-A99B-E67D39C1C7F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1CBFED53-3A3C-51E7-02BA-9F646FD4EA05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56EC4B13-E3B5-08A9-0093-695D377BAE7F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BDD0665A-A2D2-5BAF-96F8-86F7A26657BE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327456" y="1068451"/>
            <a:ext cx="6273165" cy="68205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58465" marR="73342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8460" marR="508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prevalece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sostenida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vicisitudes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sociales </a:t>
            </a:r>
            <a:r>
              <a:rPr sz="1200" dirty="0">
                <a:latin typeface="Times New Roman"/>
                <a:cs typeface="Times New Roman"/>
              </a:rPr>
              <a:t>(comunicación,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negociación,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conflicto,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referente </a:t>
            </a:r>
            <a:r>
              <a:rPr sz="1200" dirty="0">
                <a:latin typeface="Times New Roman"/>
                <a:cs typeface="Times New Roman"/>
              </a:rPr>
              <a:t>teórico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copia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preexistente,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interactivo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través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externa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reinterpretada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mente.</a:t>
            </a:r>
            <a:endParaRPr sz="1200" dirty="0">
              <a:latin typeface="Times New Roman"/>
              <a:cs typeface="Times New Roman"/>
            </a:endParaRPr>
          </a:p>
          <a:p>
            <a:pPr marL="378460" marR="508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socioformación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Tobón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(2011),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cosiste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contribuyan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resolver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contexto,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dedicación,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perseverancia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considerando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ciclo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vital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vida,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ambientales”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(p.45)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socioformación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ese </a:t>
            </a:r>
            <a:r>
              <a:rPr sz="1200" dirty="0">
                <a:latin typeface="Times New Roman"/>
                <a:cs typeface="Times New Roman"/>
              </a:rPr>
              <a:t>paso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contemple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físico,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intelectual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ser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tenga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resultado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gobernantes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requieren.</a:t>
            </a:r>
            <a:endParaRPr sz="1200" dirty="0">
              <a:latin typeface="Times New Roman"/>
              <a:cs typeface="Times New Roman"/>
            </a:endParaRPr>
          </a:p>
          <a:p>
            <a:pPr marL="378460" marR="5715" indent="-36576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aspira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jóvenes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goces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cual </a:t>
            </a:r>
            <a:r>
              <a:rPr sz="1200" dirty="0">
                <a:latin typeface="Times New Roman"/>
                <a:cs typeface="Times New Roman"/>
              </a:rPr>
              <a:t>conduzca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articulando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históricos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procesos </a:t>
            </a:r>
            <a:r>
              <a:rPr sz="1200" dirty="0">
                <a:latin typeface="Times New Roman"/>
                <a:cs typeface="Times New Roman"/>
              </a:rPr>
              <a:t>individuales,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efectiva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clara </a:t>
            </a:r>
            <a:r>
              <a:rPr sz="1200" spc="-10" dirty="0">
                <a:latin typeface="Times New Roman"/>
                <a:cs typeface="Times New Roman"/>
              </a:rPr>
              <a:t>comunicación.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Consumo</a:t>
            </a:r>
            <a:r>
              <a:rPr sz="1200" b="1" i="1" spc="-8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Alimentario</a:t>
            </a:r>
            <a:r>
              <a:rPr sz="1200" b="1" i="1" spc="-5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Responsable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8460" marR="6985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incluir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carreras, </a:t>
            </a:r>
            <a:r>
              <a:rPr sz="1200" dirty="0">
                <a:latin typeface="Times New Roman"/>
                <a:cs typeface="Times New Roman"/>
              </a:rPr>
              <a:t>especialmente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educación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agronómica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 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</a:t>
            </a:r>
            <a:r>
              <a:rPr sz="1200" spc="-10" dirty="0">
                <a:latin typeface="Times New Roman"/>
                <a:cs typeface="Times New Roman"/>
              </a:rPr>
              <a:t> Alimentario </a:t>
            </a:r>
            <a:r>
              <a:rPr sz="1200" dirty="0">
                <a:latin typeface="Times New Roman"/>
                <a:cs typeface="Times New Roman"/>
              </a:rPr>
              <a:t>responsable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favorezca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apropien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este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abrir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seminarios,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foros,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tallares,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debates,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sean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 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formados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ámbito.</a:t>
            </a:r>
            <a:endParaRPr sz="1200" dirty="0">
              <a:latin typeface="Times New Roman"/>
              <a:cs typeface="Times New Roman"/>
            </a:endParaRPr>
          </a:p>
          <a:p>
            <a:pPr marL="378460" marR="635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educador,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panorama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enfrenta,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revalidarse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reconceptualizarse.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Considerando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descrito,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indispensable </a:t>
            </a:r>
            <a:r>
              <a:rPr sz="1200" dirty="0">
                <a:latin typeface="Times New Roman"/>
                <a:cs typeface="Times New Roman"/>
              </a:rPr>
              <a:t>considerar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perfil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multidisciplinaria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integren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inducción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capacitación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cargo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expertos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académicos </a:t>
            </a:r>
            <a:r>
              <a:rPr sz="1200" dirty="0">
                <a:latin typeface="Times New Roman"/>
                <a:cs typeface="Times New Roman"/>
              </a:rPr>
              <a:t>universitarios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participativa,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equipo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intervención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planificación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integrados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responsable.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Formación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en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Seguridad</a:t>
            </a:r>
            <a:r>
              <a:rPr sz="1200" b="1" i="1" spc="-6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Alimentaria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ts val="1425"/>
              </a:lnSpc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entiende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</a:t>
            </a:r>
            <a:endParaRPr sz="1200" dirty="0">
              <a:latin typeface="Times New Roman"/>
              <a:cs typeface="Times New Roman"/>
            </a:endParaRPr>
          </a:p>
          <a:p>
            <a:pPr marR="2122170" algn="ctr">
              <a:lnSpc>
                <a:spcPts val="1425"/>
              </a:lnSpc>
            </a:pPr>
            <a:r>
              <a:rPr sz="1200" dirty="0">
                <a:latin typeface="Times New Roman"/>
                <a:cs typeface="Times New Roman"/>
              </a:rPr>
              <a:t>alimentos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sana.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86002" y="8260512"/>
            <a:ext cx="4488180" cy="71818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700" marR="5080" algn="ctr">
              <a:lnSpc>
                <a:spcPts val="1320"/>
              </a:lnSpc>
              <a:spcBef>
                <a:spcPts val="25"/>
              </a:spcBef>
            </a:pPr>
            <a:r>
              <a:rPr sz="1100" b="1" dirty="0">
                <a:latin typeface="Times New Roman"/>
                <a:cs typeface="Times New Roman"/>
              </a:rPr>
              <a:t>“Modelo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Teórico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Educativo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para 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Formación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Consumo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Alimentario </a:t>
            </a:r>
            <a:r>
              <a:rPr sz="1100" b="1" dirty="0">
                <a:latin typeface="Times New Roman"/>
                <a:cs typeface="Times New Roman"/>
              </a:rPr>
              <a:t>Responsable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Articulado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Dimensión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Política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Socialista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spc="-50" dirty="0">
                <a:latin typeface="Times New Roman"/>
                <a:cs typeface="Times New Roman"/>
              </a:rPr>
              <a:t>y </a:t>
            </a:r>
            <a:r>
              <a:rPr sz="1100" b="1" dirty="0">
                <a:latin typeface="Times New Roman"/>
                <a:cs typeface="Times New Roman"/>
              </a:rPr>
              <a:t>Seguridad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Alimentaria</a:t>
            </a:r>
            <a:endParaRPr sz="1100" dirty="0">
              <a:latin typeface="Times New Roman"/>
              <a:cs typeface="Times New Roman"/>
            </a:endParaRPr>
          </a:p>
          <a:p>
            <a:pPr marR="123189" algn="ctr">
              <a:lnSpc>
                <a:spcPct val="100000"/>
              </a:lnSpc>
              <a:spcBef>
                <a:spcPts val="105"/>
              </a:spcBef>
            </a:pPr>
            <a:r>
              <a:rPr sz="1200" b="1" dirty="0">
                <a:latin typeface="Times New Roman"/>
                <a:cs typeface="Times New Roman"/>
              </a:rPr>
              <a:t>Autor: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Pedro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Antonio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Carpio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Díaz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9857" rIns="0" bIns="0" rtlCol="0">
            <a:spAutoFit/>
          </a:bodyPr>
          <a:lstStyle/>
          <a:p>
            <a:pPr marL="14668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254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3889B164-2FD3-884E-C5B0-83E674798032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38C4F38D-463E-CE23-644E-13E2C7D0FE18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39D22B59-E2D1-BD4A-512C-A5DCC6004419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7E65FF54-BA77-C0D9-569E-43709E4E12E0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D5A5D408-2B22-D8AE-6F7C-84D9BEA4734E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9E2CA494-A15D-A74C-C481-1F9BD192961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74A0B5E3-F387-C609-17B4-DDE53F9A0038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8E86F178-2710-E758-5BC6-D159629153AD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CDB9131D-17D5-4D4A-0A5E-DF23E565BAC3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46825" cy="68205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734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satisfacer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micronutrientes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esenciales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requisitos </a:t>
            </a:r>
            <a:r>
              <a:rPr sz="1200" dirty="0">
                <a:latin typeface="Times New Roman"/>
                <a:cs typeface="Times New Roman"/>
              </a:rPr>
              <a:t>energéticos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gustos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cantidades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deseable.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vertientes: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Consumidor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responsable,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Integración </a:t>
            </a:r>
            <a:r>
              <a:rPr sz="1200" dirty="0">
                <a:latin typeface="Times New Roman"/>
                <a:cs typeface="Times New Roman"/>
              </a:rPr>
              <a:t>comunitaria,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socioeducativo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universitaria.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 consiguiente,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 plantea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necesidad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</a:t>
            </a:r>
            <a:r>
              <a:rPr sz="1200" spc="-10" dirty="0">
                <a:latin typeface="Times New Roman"/>
                <a:cs typeface="Times New Roman"/>
              </a:rPr>
              <a:t>seguridad </a:t>
            </a:r>
            <a:r>
              <a:rPr sz="1200" dirty="0">
                <a:latin typeface="Times New Roman"/>
                <a:cs typeface="Times New Roman"/>
              </a:rPr>
              <a:t>alimentaria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fortalecer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intervenciones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socioeducativas,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formación </a:t>
            </a:r>
            <a:r>
              <a:rPr sz="1200" dirty="0">
                <a:latin typeface="Times New Roman"/>
                <a:cs typeface="Times New Roman"/>
              </a:rPr>
              <a:t>deberá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prácticas;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final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intervenciones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socioeducativas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seno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extensión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ofreciendo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 vinculado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soberanía </a:t>
            </a:r>
            <a:r>
              <a:rPr sz="1200" dirty="0">
                <a:latin typeface="Times New Roman"/>
                <a:cs typeface="Times New Roman"/>
              </a:rPr>
              <a:t>alimentaria,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favorecerá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medida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futuros profesionales.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imparten clases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agronómica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necesario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tierra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alimentos,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accesibles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consumidor,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adquisición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consumo. Esto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 aprender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funciona un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mercadeo,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movilice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consumidor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final,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almacene,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conserve,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transforme,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acondicione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sitúe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comprador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necesite,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científica,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racional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seguridad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alimentos,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integrarse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equipos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empresas </a:t>
            </a:r>
            <a:r>
              <a:rPr sz="1200" dirty="0">
                <a:latin typeface="Times New Roman"/>
                <a:cs typeface="Times New Roman"/>
              </a:rPr>
              <a:t>públicas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privadas,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competentes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prevención,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detección, </a:t>
            </a:r>
            <a:r>
              <a:rPr sz="1200" dirty="0">
                <a:latin typeface="Times New Roman"/>
                <a:cs typeface="Times New Roman"/>
              </a:rPr>
              <a:t>evaluación,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gestión,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decisiones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relacionadas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seguridad alimentaria.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conlleven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dirty="0">
                <a:latin typeface="Times New Roman"/>
                <a:cs typeface="Times New Roman"/>
              </a:rPr>
              <a:t>comedores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ofrecer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dieta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balanceada,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cantinas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alrededores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expendan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nutricionales,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conlleva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traspasar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muros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comunidades.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Dimensión</a:t>
            </a:r>
            <a:r>
              <a:rPr sz="1200" b="1" i="1" spc="-4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socio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política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socialista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del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Modelo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Teórico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8890" indent="-363220" algn="just">
              <a:lnSpc>
                <a:spcPct val="98900"/>
              </a:lnSpc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socialista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modelo,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establecer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corresponsabilidad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legítimo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efectivo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poder </a:t>
            </a:r>
            <a:r>
              <a:rPr sz="1200" dirty="0">
                <a:latin typeface="Times New Roman"/>
                <a:cs typeface="Times New Roman"/>
              </a:rPr>
              <a:t>ciudadano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 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protagonismo.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86002" y="8260512"/>
            <a:ext cx="4488180" cy="71818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700" marR="5080" algn="ctr">
              <a:lnSpc>
                <a:spcPts val="1320"/>
              </a:lnSpc>
              <a:spcBef>
                <a:spcPts val="25"/>
              </a:spcBef>
            </a:pPr>
            <a:r>
              <a:rPr sz="1100" b="1" dirty="0">
                <a:latin typeface="Times New Roman"/>
                <a:cs typeface="Times New Roman"/>
              </a:rPr>
              <a:t>“Modelo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Teórico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Educativo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para 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Formación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Consumo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Alimentario </a:t>
            </a:r>
            <a:r>
              <a:rPr sz="1100" b="1" dirty="0">
                <a:latin typeface="Times New Roman"/>
                <a:cs typeface="Times New Roman"/>
              </a:rPr>
              <a:t>Responsable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Articulado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Dimensión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Política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Socialista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spc="-50" dirty="0">
                <a:latin typeface="Times New Roman"/>
                <a:cs typeface="Times New Roman"/>
              </a:rPr>
              <a:t>y </a:t>
            </a:r>
            <a:r>
              <a:rPr sz="1100" b="1" dirty="0">
                <a:latin typeface="Times New Roman"/>
                <a:cs typeface="Times New Roman"/>
              </a:rPr>
              <a:t>Seguridad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Alimentaria</a:t>
            </a:r>
            <a:endParaRPr sz="1100" dirty="0">
              <a:latin typeface="Times New Roman"/>
              <a:cs typeface="Times New Roman"/>
            </a:endParaRPr>
          </a:p>
          <a:p>
            <a:pPr marR="123189" algn="ctr">
              <a:lnSpc>
                <a:spcPct val="100000"/>
              </a:lnSpc>
              <a:spcBef>
                <a:spcPts val="105"/>
              </a:spcBef>
            </a:pPr>
            <a:r>
              <a:rPr sz="1200" b="1" dirty="0">
                <a:latin typeface="Times New Roman"/>
                <a:cs typeface="Times New Roman"/>
              </a:rPr>
              <a:t>Autor: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Pedro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Antonio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Carpio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Díaz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9857" rIns="0" bIns="0" rtlCol="0">
            <a:spAutoFit/>
          </a:bodyPr>
          <a:lstStyle/>
          <a:p>
            <a:pPr marL="14668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255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30884E73-53EB-0B6D-D1F4-0D95092522BC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1B602C82-A0D6-A202-A995-97CAA91F9DD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1A2FDF3E-0229-0B16-EE9A-37B9CEA4DAF2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FD9616EB-025C-0BAC-38ED-D75AB8B4E0E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D16CF513-AC82-82B1-0740-11A008D7ECCB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0BB56ABC-CAAA-A12B-7467-B38F305D7D1E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03FB1A7C-3C8A-7B7F-A383-F3A847E1171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9A38BDC5-8EBB-E5AF-5C06-0E8A78ED866F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21C54ED7-3BA5-E490-D963-F2C11EC9A0A9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327456" y="1068451"/>
            <a:ext cx="6274435" cy="66414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58465" marR="7353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higiene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alimentos,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tomen </a:t>
            </a:r>
            <a:r>
              <a:rPr sz="1200" dirty="0">
                <a:latin typeface="Times New Roman"/>
                <a:cs typeface="Times New Roman"/>
              </a:rPr>
              <a:t>conciencia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consumidores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responsables,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máxima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alimentaria.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desempeñan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protagonista,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velar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consumidor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garantizarle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oferta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alimentos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seguros,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rijan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totalidad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alimento.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requerir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veraz,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comprensible,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detallada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alimentos 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mercado.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893444" marR="893444" indent="135255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Retos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Modelo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Educativo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Formación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el </a:t>
            </a:r>
            <a:r>
              <a:rPr sz="1200" b="1" spc="-10" dirty="0">
                <a:latin typeface="Times New Roman"/>
                <a:cs typeface="Times New Roman"/>
              </a:rPr>
              <a:t>Consumo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Alimentario</a:t>
            </a:r>
            <a:r>
              <a:rPr sz="1200" b="1" spc="-10" dirty="0">
                <a:latin typeface="Times New Roman"/>
                <a:cs typeface="Times New Roman"/>
              </a:rPr>
              <a:t> Responsable</a:t>
            </a:r>
            <a:r>
              <a:rPr sz="1200" b="1" spc="-9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Articulado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Dimensión</a:t>
            </a:r>
            <a:r>
              <a:rPr sz="1200" b="1" spc="-10" dirty="0">
                <a:latin typeface="Times New Roman"/>
                <a:cs typeface="Times New Roman"/>
              </a:rPr>
              <a:t> Socio</a:t>
            </a:r>
            <a:endParaRPr sz="1200" dirty="0">
              <a:latin typeface="Times New Roman"/>
              <a:cs typeface="Times New Roman"/>
            </a:endParaRPr>
          </a:p>
          <a:p>
            <a:pPr marL="219964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Política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Socialista y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Seguridad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Alimentaria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 puntuales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retos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Alimentario </a:t>
            </a:r>
            <a:r>
              <a:rPr sz="1200" dirty="0">
                <a:latin typeface="Times New Roman"/>
                <a:cs typeface="Times New Roman"/>
              </a:rPr>
              <a:t>Responsable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Articulado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280" dirty="0">
                <a:latin typeface="Times New Roman"/>
                <a:cs typeface="Times New Roman"/>
              </a:rPr>
              <a:t>  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280" dirty="0">
                <a:latin typeface="Times New Roman"/>
                <a:cs typeface="Times New Roman"/>
              </a:rPr>
              <a:t>   </a:t>
            </a:r>
            <a:r>
              <a:rPr sz="1200" dirty="0">
                <a:latin typeface="Times New Roman"/>
                <a:cs typeface="Times New Roman"/>
              </a:rPr>
              <a:t>Política</a:t>
            </a:r>
            <a:r>
              <a:rPr sz="1200" spc="280" dirty="0">
                <a:latin typeface="Times New Roman"/>
                <a:cs typeface="Times New Roman"/>
              </a:rPr>
              <a:t>   </a:t>
            </a:r>
            <a:r>
              <a:rPr sz="1200" dirty="0">
                <a:latin typeface="Times New Roman"/>
                <a:cs typeface="Times New Roman"/>
              </a:rPr>
              <a:t>Socialista</a:t>
            </a:r>
            <a:r>
              <a:rPr sz="1200" spc="290" dirty="0">
                <a:latin typeface="Times New Roman"/>
                <a:cs typeface="Times New Roman"/>
              </a:rPr>
              <a:t> 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0" dirty="0">
                <a:latin typeface="Times New Roman"/>
                <a:cs typeface="Times New Roman"/>
              </a:rPr>
              <a:t>   </a:t>
            </a:r>
            <a:r>
              <a:rPr sz="1200" spc="-10" dirty="0">
                <a:latin typeface="Times New Roman"/>
                <a:cs typeface="Times New Roman"/>
              </a:rPr>
              <a:t>Seguridad </a:t>
            </a:r>
            <a:r>
              <a:rPr sz="1200" dirty="0">
                <a:latin typeface="Times New Roman"/>
                <a:cs typeface="Times New Roman"/>
              </a:rPr>
              <a:t>Alimentaria.</a:t>
            </a:r>
            <a:r>
              <a:rPr sz="1200" spc="2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consiguiente,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potenciar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universidad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promotor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vías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saludable,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conjunto;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fomentar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investigación, </a:t>
            </a:r>
            <a:r>
              <a:rPr sz="1200" dirty="0">
                <a:latin typeface="Times New Roman"/>
                <a:cs typeface="Times New Roman"/>
              </a:rPr>
              <a:t>extensión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favoreciendo</a:t>
            </a:r>
            <a:r>
              <a:rPr sz="1200" spc="3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intercambio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organismos.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juegan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trasmitir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motivaciones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sino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afianzándose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etapa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decisiva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representa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mayoría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universitaria.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trabajo </a:t>
            </a:r>
            <a:r>
              <a:rPr sz="1200" dirty="0">
                <a:latin typeface="Times New Roman"/>
                <a:cs typeface="Times New Roman"/>
              </a:rPr>
              <a:t>imprescindible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será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coordinar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darles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añadido.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teniendo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estructurada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4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enfocado</a:t>
            </a:r>
            <a:r>
              <a:rPr sz="1200" spc="4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39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promoción</a:t>
            </a:r>
            <a:r>
              <a:rPr sz="1200" spc="3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alimentación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(empoderamiento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comunitario), </a:t>
            </a:r>
            <a:r>
              <a:rPr sz="1200" dirty="0">
                <a:latin typeface="Times New Roman"/>
                <a:cs typeface="Times New Roman"/>
              </a:rPr>
              <a:t>tendrá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finalmente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universitaria.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inclusión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consumo</a:t>
            </a:r>
            <a:r>
              <a:rPr sz="1200" spc="2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alimentario</a:t>
            </a:r>
            <a:r>
              <a:rPr sz="1200" spc="2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responsable</a:t>
            </a:r>
            <a:r>
              <a:rPr sz="1200" spc="2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2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soberanía </a:t>
            </a:r>
            <a:r>
              <a:rPr sz="1200" dirty="0">
                <a:latin typeface="Times New Roman"/>
                <a:cs typeface="Times New Roman"/>
              </a:rPr>
              <a:t>alimentaria,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estableciendo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alianzas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estratégicas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logrará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saludable,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favorecerá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formar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 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-10" dirty="0">
                <a:latin typeface="Times New Roman"/>
                <a:cs typeface="Times New Roman"/>
              </a:rPr>
              <a:t> integral.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86002" y="8260512"/>
            <a:ext cx="4488180" cy="71818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700" marR="5080" algn="ctr">
              <a:lnSpc>
                <a:spcPts val="1320"/>
              </a:lnSpc>
              <a:spcBef>
                <a:spcPts val="25"/>
              </a:spcBef>
            </a:pPr>
            <a:r>
              <a:rPr sz="1100" b="1" dirty="0">
                <a:latin typeface="Times New Roman"/>
                <a:cs typeface="Times New Roman"/>
              </a:rPr>
              <a:t>“Modelo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Teórico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Educativo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para 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Formación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Consumo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Alimentario </a:t>
            </a:r>
            <a:r>
              <a:rPr sz="1100" b="1" dirty="0">
                <a:latin typeface="Times New Roman"/>
                <a:cs typeface="Times New Roman"/>
              </a:rPr>
              <a:t>Responsable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Articulado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Dimensión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Política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Socialista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spc="-50" dirty="0">
                <a:latin typeface="Times New Roman"/>
                <a:cs typeface="Times New Roman"/>
              </a:rPr>
              <a:t>y </a:t>
            </a:r>
            <a:r>
              <a:rPr sz="1100" b="1" dirty="0">
                <a:latin typeface="Times New Roman"/>
                <a:cs typeface="Times New Roman"/>
              </a:rPr>
              <a:t>Seguridad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Alimentaria</a:t>
            </a:r>
            <a:endParaRPr sz="1100" dirty="0">
              <a:latin typeface="Times New Roman"/>
              <a:cs typeface="Times New Roman"/>
            </a:endParaRPr>
          </a:p>
          <a:p>
            <a:pPr marR="123189" algn="ctr">
              <a:lnSpc>
                <a:spcPct val="100000"/>
              </a:lnSpc>
              <a:spcBef>
                <a:spcPts val="105"/>
              </a:spcBef>
            </a:pPr>
            <a:r>
              <a:rPr sz="1200" b="1" dirty="0">
                <a:latin typeface="Times New Roman"/>
                <a:cs typeface="Times New Roman"/>
              </a:rPr>
              <a:t>Autor: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Pedro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Antonio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Carpio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Díaz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9857" rIns="0" bIns="0" rtlCol="0">
            <a:spAutoFit/>
          </a:bodyPr>
          <a:lstStyle/>
          <a:p>
            <a:pPr marL="14668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256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BB23F646-E1C0-CE1D-3E8E-8B1AE778C4C0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8841590A-A67E-0D87-C89D-C7878BC83CA3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6D0F2758-0E23-BA87-DA04-2C69FC8F2754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2FA57687-AC73-7857-2FAE-A037BB40E585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EDD81838-5AA5-726D-6676-E60CFCB6A06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4F70A423-AC43-F5D2-C508-A69F95F044A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44B61A10-88D9-0893-A87E-FBD5B12557B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FFF9CC97-412D-ACAB-DEB3-9529D8A718E7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09D91B78-7227-F6D3-B898-DDE32EC5CB2E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46190" cy="652742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REFERENCIAS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BIBLIOGRAFICAS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889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Chávez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H.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(2010)</a:t>
            </a:r>
            <a:r>
              <a:rPr sz="1200" spc="21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2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socialismo</a:t>
            </a:r>
            <a:r>
              <a:rPr sz="1200" i="1" spc="2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2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siglo</a:t>
            </a:r>
            <a:r>
              <a:rPr sz="1200" i="1" spc="2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XXI.</a:t>
            </a:r>
            <a:r>
              <a:rPr sz="1200" i="1" spc="229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fuerza</a:t>
            </a:r>
            <a:r>
              <a:rPr sz="1200" i="1" spc="2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0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2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pequeños.</a:t>
            </a:r>
            <a:r>
              <a:rPr sz="1200" i="1" spc="2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Ministerio</a:t>
            </a:r>
            <a:r>
              <a:rPr sz="1200" i="1" spc="2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21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Poder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Popular</a:t>
            </a:r>
            <a:r>
              <a:rPr sz="1200" i="1" spc="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para</a:t>
            </a:r>
            <a:r>
              <a:rPr sz="1200" i="1" spc="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Comunicación</a:t>
            </a:r>
            <a:r>
              <a:rPr sz="1200" i="1" spc="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</a:t>
            </a:r>
            <a:r>
              <a:rPr sz="1200" i="1" spc="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Información</a:t>
            </a:r>
            <a:r>
              <a:rPr sz="1200" i="1" spc="10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(MINCI).</a:t>
            </a:r>
            <a:r>
              <a:rPr sz="1200" i="1" spc="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Caracas,</a:t>
            </a:r>
            <a:r>
              <a:rPr sz="1200" i="1" spc="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Venezuela.</a:t>
            </a:r>
            <a:r>
              <a:rPr sz="1200" i="1" spc="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2007.</a:t>
            </a:r>
            <a:r>
              <a:rPr sz="1200" i="1" spc="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Disponible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en: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http://www.pequiven.com/pequiven/socialismo/socialismo_del_siglo_XXI.pdf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Constitución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República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Bolivariana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Venezuela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(1999).Gaceta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Oficial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5453,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marzo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3,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Caracas.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  <a:spcBef>
                <a:spcPts val="5"/>
              </a:spcBef>
            </a:pP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Venezuela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Ley</a:t>
            </a:r>
            <a:r>
              <a:rPr sz="1200" spc="1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Plan</a:t>
            </a:r>
            <a:r>
              <a:rPr sz="1200" spc="2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2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20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Patria</a:t>
            </a:r>
            <a:r>
              <a:rPr sz="1200" spc="2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(2013-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2019)</a:t>
            </a:r>
            <a:r>
              <a:rPr sz="1200" spc="2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Asamblea</a:t>
            </a:r>
            <a:r>
              <a:rPr sz="1200" spc="2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Nacional</a:t>
            </a:r>
            <a:r>
              <a:rPr sz="1200" spc="2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20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2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República</a:t>
            </a:r>
            <a:r>
              <a:rPr sz="1200" spc="2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Bolivariana</a:t>
            </a:r>
            <a:r>
              <a:rPr sz="1200" spc="2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2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Venezuela.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Caracas.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Venezuela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 marR="1001394">
              <a:lnSpc>
                <a:spcPct val="100000"/>
              </a:lnSpc>
            </a:pP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Dilthey,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 M</a:t>
            </a:r>
            <a:r>
              <a:rPr sz="1200" spc="-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(2002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),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Metodología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investigación cualitativa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Universidad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Deusto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Hessen,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J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(1983)</a:t>
            </a:r>
            <a:r>
              <a:rPr sz="1200" spc="2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Teoría</a:t>
            </a:r>
            <a:r>
              <a:rPr sz="1200" i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del</a:t>
            </a:r>
            <a:r>
              <a:rPr sz="1200" i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conocimien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to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Editores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Mexicanos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unidos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México.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8890" indent="-36322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Ley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Orgánica de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Seguridad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Soberanía Agroalimentaria.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Decreto</a:t>
            </a:r>
            <a:r>
              <a:rPr sz="1200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6.071,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Gaceta Oficial</a:t>
            </a:r>
            <a:r>
              <a:rPr sz="1200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extraordinaria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nº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5.889.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31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 Julio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2008.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Ley</a:t>
            </a:r>
            <a:r>
              <a:rPr sz="1200" spc="1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Plan</a:t>
            </a:r>
            <a:r>
              <a:rPr sz="1200" spc="2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2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20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Patria</a:t>
            </a:r>
            <a:r>
              <a:rPr sz="1200" spc="2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(2013-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2019)</a:t>
            </a:r>
            <a:r>
              <a:rPr sz="1200" spc="2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Asamblea</a:t>
            </a:r>
            <a:r>
              <a:rPr sz="1200" spc="2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Nacional</a:t>
            </a:r>
            <a:r>
              <a:rPr sz="1200" spc="2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20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2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República</a:t>
            </a:r>
            <a:r>
              <a:rPr sz="1200" spc="2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Bolivariana</a:t>
            </a:r>
            <a:r>
              <a:rPr sz="1200" spc="2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2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Venezuela.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Caracas.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Venezuela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 marR="889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Martínez,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(2012),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Comportamiento</a:t>
            </a:r>
            <a:r>
              <a:rPr sz="1200" i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humano:</a:t>
            </a:r>
            <a:r>
              <a:rPr sz="1200" i="1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nuevos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métodos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investigación,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México:</a:t>
            </a:r>
            <a:r>
              <a:rPr sz="1200" spc="-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Trillas.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Nicolescu,</a:t>
            </a:r>
            <a:r>
              <a:rPr sz="1200" spc="1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</a:t>
            </a:r>
            <a:r>
              <a:rPr sz="1200" spc="1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(2010),</a:t>
            </a:r>
            <a:r>
              <a:rPr sz="1200" spc="1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1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necesidad</a:t>
            </a:r>
            <a:r>
              <a:rPr sz="1200" i="1" spc="1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1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1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transdisciplinariedad</a:t>
            </a:r>
            <a:r>
              <a:rPr sz="1200" i="1" spc="1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1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1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i="1" spc="1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superior.</a:t>
            </a:r>
            <a:r>
              <a:rPr sz="1200" i="1" spc="1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Colombia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Universidad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ICESI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Organización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las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Naciones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Unidas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para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Agricultura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-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Alimentación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(FAO-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2007).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Panorama</a:t>
            </a:r>
            <a:r>
              <a:rPr sz="1200" i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de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2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seguridad</a:t>
            </a:r>
            <a:r>
              <a:rPr sz="1200" i="1" spc="2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alimentaria</a:t>
            </a:r>
            <a:r>
              <a:rPr sz="1200" i="1" spc="229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2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América</a:t>
            </a:r>
            <a:r>
              <a:rPr sz="1200" i="1" spc="2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Latina</a:t>
            </a:r>
            <a:r>
              <a:rPr sz="1200" i="1" spc="2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229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el</a:t>
            </a:r>
            <a:r>
              <a:rPr sz="1200" i="1" spc="2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Caribe</a:t>
            </a:r>
            <a:r>
              <a:rPr sz="1200" i="1" spc="2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para</a:t>
            </a:r>
            <a:r>
              <a:rPr sz="1200" i="1" spc="2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superar</a:t>
            </a:r>
            <a:r>
              <a:rPr sz="1200" i="1" spc="2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2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crisis</a:t>
            </a:r>
            <a:r>
              <a:rPr sz="1200" i="1" spc="2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alimentaria.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Informe</a:t>
            </a:r>
            <a:r>
              <a:rPr sz="1200" i="1" spc="2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Una</a:t>
            </a:r>
            <a:r>
              <a:rPr sz="1200" i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nueva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agenda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políticas</a:t>
            </a:r>
            <a:r>
              <a:rPr sz="1200" i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públicas.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Oficina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Regional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para</a:t>
            </a:r>
            <a:r>
              <a:rPr sz="1200" spc="-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América Latina.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FAO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50800" algn="just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Organización</a:t>
            </a:r>
            <a:r>
              <a:rPr sz="1200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Mundial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Comercio,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OMC</a:t>
            </a:r>
            <a:r>
              <a:rPr sz="1200" spc="-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(2007)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Proyecto</a:t>
            </a:r>
            <a:r>
              <a:rPr sz="1200" spc="2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Nacional</a:t>
            </a:r>
            <a:r>
              <a:rPr sz="1200" spc="2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Simón</a:t>
            </a:r>
            <a:r>
              <a:rPr sz="1200" spc="20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Bolívar</a:t>
            </a:r>
            <a:r>
              <a:rPr sz="1200" spc="2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Primer</a:t>
            </a:r>
            <a:r>
              <a:rPr sz="1200" spc="2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Plan</a:t>
            </a:r>
            <a:r>
              <a:rPr sz="1200" spc="2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Socialista</a:t>
            </a:r>
            <a:r>
              <a:rPr sz="1200" spc="20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1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Desarrollo</a:t>
            </a:r>
            <a:r>
              <a:rPr sz="1200" spc="2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Económico</a:t>
            </a:r>
            <a:r>
              <a:rPr sz="1200" spc="229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1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Social</a:t>
            </a:r>
            <a:r>
              <a:rPr sz="1200" spc="20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2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la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Nación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2014-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2019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Ramírez,</a:t>
            </a:r>
            <a:r>
              <a:rPr sz="1200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(2011),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Seguridad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alimentaria.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Conceptos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tendencias.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Cuadernos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F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odepal.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Roma,</a:t>
            </a:r>
            <a:r>
              <a:rPr sz="1200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Italia.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FAO.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Ríos,</a:t>
            </a:r>
            <a:r>
              <a:rPr sz="1200" spc="459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J</a:t>
            </a:r>
            <a:r>
              <a:rPr sz="1200" spc="48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(2013),</a:t>
            </a:r>
            <a:r>
              <a:rPr sz="1200" spc="459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4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investigación</a:t>
            </a:r>
            <a:r>
              <a:rPr sz="1200" i="1" spc="4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educativa</a:t>
            </a:r>
            <a:r>
              <a:rPr sz="1200" i="1" spc="48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como</a:t>
            </a:r>
            <a:r>
              <a:rPr sz="1200" i="1" spc="4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herramienta</a:t>
            </a:r>
            <a:r>
              <a:rPr sz="1200" i="1" spc="4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4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formación</a:t>
            </a:r>
            <a:r>
              <a:rPr sz="1200" i="1" spc="4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del</a:t>
            </a:r>
            <a:r>
              <a:rPr sz="1200" i="1" spc="4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profesora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do.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Barcelona: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Grao.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 marR="1524000">
              <a:lnSpc>
                <a:spcPct val="100000"/>
              </a:lnSpc>
            </a:pP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Tobon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S.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(2012),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Formación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basada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competencia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Ceja: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FUNOR,Mexico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UNESCO,</a:t>
            </a:r>
            <a:r>
              <a:rPr sz="1200" spc="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(2011)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  <a:hlinkClick r:id="rId1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http://vocabularies.unesco.org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/browser/</a:t>
            </a:r>
            <a:r>
              <a:rPr sz="1200" spc="1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/concept1798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8890" indent="-36322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Universidad</a:t>
            </a:r>
            <a:r>
              <a:rPr sz="1200" spc="48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Central</a:t>
            </a:r>
            <a:r>
              <a:rPr sz="1200" spc="48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4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Venezuela</a:t>
            </a:r>
            <a:r>
              <a:rPr sz="1200" spc="4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(1997),</a:t>
            </a:r>
            <a:r>
              <a:rPr sz="1200" spc="4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El</a:t>
            </a:r>
            <a:r>
              <a:rPr sz="1200" spc="4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capitalismo</a:t>
            </a:r>
            <a:r>
              <a:rPr sz="1200" spc="4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rentístico</a:t>
            </a:r>
            <a:r>
              <a:rPr sz="1200" spc="10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4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el</a:t>
            </a:r>
            <a:r>
              <a:rPr sz="1200" spc="4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sistema</a:t>
            </a:r>
            <a:r>
              <a:rPr sz="1200" spc="4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alimentario Venezolano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(SAV).</a:t>
            </a:r>
            <a:r>
              <a:rPr sz="1200" spc="-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Venezuela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UCV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86002" y="8260512"/>
            <a:ext cx="4488180" cy="718185"/>
          </a:xfrm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12700" marR="5080" algn="ctr">
              <a:lnSpc>
                <a:spcPts val="1320"/>
              </a:lnSpc>
              <a:spcBef>
                <a:spcPts val="25"/>
              </a:spcBef>
            </a:pPr>
            <a:r>
              <a:rPr sz="1100" b="1" dirty="0">
                <a:latin typeface="Times New Roman"/>
                <a:cs typeface="Times New Roman"/>
              </a:rPr>
              <a:t>“Modelo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Teórico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Educativo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para la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Formación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el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Consumo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Alimentario </a:t>
            </a:r>
            <a:r>
              <a:rPr sz="1100" b="1" dirty="0">
                <a:latin typeface="Times New Roman"/>
                <a:cs typeface="Times New Roman"/>
              </a:rPr>
              <a:t>Responsable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Articulado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Dimensión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Política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Socialista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spc="-50" dirty="0">
                <a:latin typeface="Times New Roman"/>
                <a:cs typeface="Times New Roman"/>
              </a:rPr>
              <a:t>y </a:t>
            </a:r>
            <a:r>
              <a:rPr sz="1100" b="1" dirty="0">
                <a:latin typeface="Times New Roman"/>
                <a:cs typeface="Times New Roman"/>
              </a:rPr>
              <a:t>Seguridad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Alimentaria</a:t>
            </a:r>
            <a:endParaRPr sz="1100" dirty="0">
              <a:latin typeface="Times New Roman"/>
              <a:cs typeface="Times New Roman"/>
            </a:endParaRPr>
          </a:p>
          <a:p>
            <a:pPr marR="123189" algn="ctr">
              <a:lnSpc>
                <a:spcPct val="100000"/>
              </a:lnSpc>
              <a:spcBef>
                <a:spcPts val="105"/>
              </a:spcBef>
            </a:pPr>
            <a:r>
              <a:rPr sz="1200" b="1" dirty="0">
                <a:latin typeface="Times New Roman"/>
                <a:cs typeface="Times New Roman"/>
              </a:rPr>
              <a:t>Autor: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Pedro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Antonio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Carpio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Díaz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9857" rIns="0" bIns="0" rtlCol="0">
            <a:spAutoFit/>
          </a:bodyPr>
          <a:lstStyle/>
          <a:p>
            <a:pPr marL="14668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257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83E5A496-E45A-0A27-CF85-13253BA57DF9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7C152A77-DD4C-693A-EB78-05C4E0FA6798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DCB02A06-92E1-AA14-DE77-4E8D3DD837A0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D1509629-3E68-D4C0-D4B2-5507FF1A167C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BF703C15-8BC6-3F8C-FF48-391A8273B77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F4B9D5AA-167D-AE4D-8006-4652C97AA191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44D7B6F5-0903-35AF-E1BD-7740463A66AA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0D4A74AA-0AF9-ADF9-ECAE-245A96D9A85C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4C27879C-A076-C09E-7479-024402B5259F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116579"/>
            <a:ext cx="6647815" cy="5834380"/>
            <a:chOff x="105155" y="3116579"/>
            <a:chExt cx="6647815" cy="583438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116579"/>
              <a:ext cx="6647687" cy="583387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134423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134423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 dirty="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 dirty="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4611" y="234695"/>
            <a:ext cx="6212205" cy="1946275"/>
            <a:chOff x="324611" y="234695"/>
            <a:chExt cx="6212205" cy="1946275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8" y="1522069"/>
              <a:ext cx="6203315" cy="659130"/>
            </a:xfrm>
            <a:custGeom>
              <a:avLst/>
              <a:gdLst/>
              <a:ahLst/>
              <a:cxnLst/>
              <a:rect l="l" t="t" r="r" b="b"/>
              <a:pathLst>
                <a:path w="6203315" h="659130">
                  <a:moveTo>
                    <a:pt x="6202934" y="0"/>
                  </a:moveTo>
                  <a:lnTo>
                    <a:pt x="0" y="0"/>
                  </a:lnTo>
                  <a:lnTo>
                    <a:pt x="0" y="658647"/>
                  </a:lnTo>
                  <a:lnTo>
                    <a:pt x="6202934" y="658647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30581" y="1522069"/>
            <a:ext cx="6203315" cy="593111"/>
          </a:xfrm>
          <a:prstGeom prst="rect">
            <a:avLst/>
          </a:prstGeom>
          <a:ln w="25400">
            <a:solidFill>
              <a:srgbClr val="5BD078"/>
            </a:solidFill>
          </a:ln>
        </p:spPr>
        <p:txBody>
          <a:bodyPr vert="horz" wrap="square" lIns="0" tIns="41275" rIns="0" bIns="0" rtlCol="0">
            <a:spAutoFit/>
          </a:bodyPr>
          <a:lstStyle/>
          <a:p>
            <a:pPr marL="6350" algn="ctr">
              <a:lnSpc>
                <a:spcPct val="100000"/>
              </a:lnSpc>
              <a:spcBef>
                <a:spcPts val="325"/>
              </a:spcBef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Fernández</a:t>
            </a:r>
            <a:endParaRPr sz="1200" dirty="0">
              <a:latin typeface="Times New Roman"/>
              <a:cs typeface="Times New Roman"/>
            </a:endParaRPr>
          </a:p>
          <a:p>
            <a:pPr marL="6985" algn="ctr">
              <a:lnSpc>
                <a:spcPct val="100000"/>
              </a:lnSpc>
              <a:spcBef>
                <a:spcPts val="5"/>
              </a:spcBef>
            </a:pPr>
            <a:r>
              <a:rPr sz="1100" dirty="0">
                <a:latin typeface="Times New Roman"/>
                <a:cs typeface="Times New Roman"/>
              </a:rPr>
              <a:t>Universidad</a:t>
            </a:r>
            <a:r>
              <a:rPr sz="1100" spc="-45" dirty="0">
                <a:latin typeface="Times New Roman"/>
                <a:cs typeface="Times New Roman"/>
              </a:rPr>
              <a:t> </a:t>
            </a:r>
            <a:r>
              <a:rPr sz="1100" dirty="0">
                <a:solidFill>
                  <a:schemeClr val="tx1"/>
                </a:solidFill>
                <a:latin typeface="Times New Roman"/>
                <a:cs typeface="Times New Roman"/>
              </a:rPr>
              <a:t>Nacional</a:t>
            </a:r>
            <a:r>
              <a:rPr sz="11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dirty="0">
                <a:solidFill>
                  <a:schemeClr val="tx1"/>
                </a:solidFill>
                <a:latin typeface="Times New Roman"/>
                <a:cs typeface="Times New Roman"/>
              </a:rPr>
              <a:t>Experimental</a:t>
            </a:r>
            <a:r>
              <a:rPr sz="1100" spc="-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1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dirty="0">
                <a:solidFill>
                  <a:schemeClr val="tx1"/>
                </a:solidFill>
                <a:latin typeface="Times New Roman"/>
                <a:cs typeface="Times New Roman"/>
              </a:rPr>
              <a:t>los</a:t>
            </a:r>
            <a:r>
              <a:rPr sz="11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dirty="0">
                <a:solidFill>
                  <a:schemeClr val="tx1"/>
                </a:solidFill>
                <a:latin typeface="Times New Roman"/>
                <a:cs typeface="Times New Roman"/>
              </a:rPr>
              <a:t>Llanos</a:t>
            </a:r>
            <a:r>
              <a:rPr sz="11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dirty="0">
                <a:solidFill>
                  <a:schemeClr val="tx1"/>
                </a:solidFill>
                <a:latin typeface="Times New Roman"/>
                <a:cs typeface="Times New Roman"/>
              </a:rPr>
              <a:t>Centrales</a:t>
            </a:r>
            <a:r>
              <a:rPr sz="1100" spc="-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dirty="0">
                <a:solidFill>
                  <a:schemeClr val="tx1"/>
                </a:solidFill>
                <a:latin typeface="Times New Roman"/>
                <a:cs typeface="Times New Roman"/>
              </a:rPr>
              <a:t>Rómulo</a:t>
            </a:r>
            <a:r>
              <a:rPr sz="11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dirty="0">
                <a:solidFill>
                  <a:schemeClr val="tx1"/>
                </a:solidFill>
                <a:latin typeface="Times New Roman"/>
                <a:cs typeface="Times New Roman"/>
              </a:rPr>
              <a:t>Gallegos</a:t>
            </a:r>
            <a:r>
              <a:rPr sz="11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dirty="0">
                <a:solidFill>
                  <a:schemeClr val="tx1"/>
                </a:solidFill>
                <a:latin typeface="Times New Roman"/>
                <a:cs typeface="Times New Roman"/>
              </a:rPr>
              <a:t>(UNERG)-</a:t>
            </a:r>
            <a:r>
              <a:rPr sz="1100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spc="-10" dirty="0">
                <a:solidFill>
                  <a:schemeClr val="tx1"/>
                </a:solidFill>
                <a:latin typeface="Times New Roman"/>
                <a:cs typeface="Times New Roman"/>
              </a:rPr>
              <a:t>Venezuela)</a:t>
            </a:r>
            <a:endParaRPr sz="11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R="272415" algn="ctr">
              <a:lnSpc>
                <a:spcPct val="100000"/>
              </a:lnSpc>
              <a:spcBef>
                <a:spcPts val="80"/>
              </a:spcBef>
            </a:pP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Orcid:</a:t>
            </a:r>
            <a:r>
              <a:rPr sz="1200" b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u="sng" spc="-10" dirty="0">
                <a:solidFill>
                  <a:srgbClr val="0000FF"/>
                </a:solidFill>
                <a:uFill>
                  <a:solidFill>
                    <a:srgbClr val="0080FF"/>
                  </a:solidFill>
                </a:uFill>
                <a:latin typeface="Calibri"/>
                <a:cs typeface="Calibri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https://orcid.org/0000-0002-8138-</a:t>
            </a:r>
            <a:r>
              <a:rPr sz="1200" u="sng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Calibri"/>
                <a:cs typeface="Calibri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5373</a:t>
            </a:r>
            <a:r>
              <a:rPr sz="1200" spc="220" dirty="0">
                <a:solidFill>
                  <a:schemeClr val="tx1"/>
                </a:solidFill>
                <a:latin typeface="Calibri"/>
                <a:cs typeface="Calibri"/>
              </a:rPr>
              <a:t> </a:t>
            </a: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Correo</a:t>
            </a:r>
            <a:r>
              <a:rPr sz="1200" b="1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Electrónico:</a:t>
            </a:r>
            <a:r>
              <a:rPr sz="1200" b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marysi2010@live.com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314833" y="2093595"/>
            <a:ext cx="6228715" cy="1003300"/>
            <a:chOff x="314833" y="2093595"/>
            <a:chExt cx="6228715" cy="1003300"/>
          </a:xfrm>
        </p:grpSpPr>
        <p:sp>
          <p:nvSpPr>
            <p:cNvPr id="29" name="object 29"/>
            <p:cNvSpPr/>
            <p:nvPr/>
          </p:nvSpPr>
          <p:spPr>
            <a:xfrm>
              <a:off x="3369437" y="2093595"/>
              <a:ext cx="66040" cy="10795"/>
            </a:xfrm>
            <a:custGeom>
              <a:avLst/>
              <a:gdLst/>
              <a:ahLst/>
              <a:cxnLst/>
              <a:rect l="l" t="t" r="r" b="b"/>
              <a:pathLst>
                <a:path w="66039" h="10794">
                  <a:moveTo>
                    <a:pt x="65532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65532" y="10668"/>
                  </a:lnTo>
                  <a:lnTo>
                    <a:pt x="655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30" name="object 30"/>
            <p:cNvSpPr/>
            <p:nvPr/>
          </p:nvSpPr>
          <p:spPr>
            <a:xfrm>
              <a:off x="327533" y="2153043"/>
              <a:ext cx="6203315" cy="931544"/>
            </a:xfrm>
            <a:custGeom>
              <a:avLst/>
              <a:gdLst/>
              <a:ahLst/>
              <a:cxnLst/>
              <a:rect l="l" t="t" r="r" b="b"/>
              <a:pathLst>
                <a:path w="6203315" h="931544">
                  <a:moveTo>
                    <a:pt x="6202934" y="0"/>
                  </a:moveTo>
                  <a:lnTo>
                    <a:pt x="0" y="0"/>
                  </a:lnTo>
                  <a:lnTo>
                    <a:pt x="0" y="931024"/>
                  </a:lnTo>
                  <a:lnTo>
                    <a:pt x="6202934" y="931024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31" name="object 31"/>
            <p:cNvSpPr/>
            <p:nvPr/>
          </p:nvSpPr>
          <p:spPr>
            <a:xfrm>
              <a:off x="327533" y="2153043"/>
              <a:ext cx="6203315" cy="931544"/>
            </a:xfrm>
            <a:custGeom>
              <a:avLst/>
              <a:gdLst/>
              <a:ahLst/>
              <a:cxnLst/>
              <a:rect l="l" t="t" r="r" b="b"/>
              <a:pathLst>
                <a:path w="6203315" h="931544">
                  <a:moveTo>
                    <a:pt x="0" y="931024"/>
                  </a:moveTo>
                  <a:lnTo>
                    <a:pt x="6202934" y="931024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31024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204012" y="2181860"/>
            <a:ext cx="6416675" cy="66421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35280" marR="292100" indent="-1905" algn="ctr">
              <a:lnSpc>
                <a:spcPct val="100000"/>
              </a:lnSpc>
              <a:spcBef>
                <a:spcPts val="100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este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artículo: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María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Fernández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“Construcción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Teórica</a:t>
            </a:r>
            <a:r>
              <a:rPr sz="1050" b="1" spc="2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sobre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un</a:t>
            </a:r>
            <a:r>
              <a:rPr sz="1050" b="1" spc="26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Estudio </a:t>
            </a:r>
            <a:r>
              <a:rPr sz="1050" b="1" dirty="0">
                <a:latin typeface="Times New Roman"/>
                <a:cs typeface="Times New Roman"/>
              </a:rPr>
              <a:t>Comparativo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Basado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-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Calidad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Educativa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desde</a:t>
            </a:r>
            <a:r>
              <a:rPr sz="1050" b="1" spc="-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Diversas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Miradas</a:t>
            </a:r>
            <a:r>
              <a:rPr sz="1050" b="1" spc="229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Nivel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Internacional”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</a:t>
            </a:r>
            <a:r>
              <a:rPr sz="1050" b="1" spc="-10" dirty="0">
                <a:latin typeface="Times New Roman"/>
                <a:cs typeface="Times New Roman"/>
              </a:rPr>
              <a:t> (1-</a:t>
            </a:r>
            <a:r>
              <a:rPr sz="1050" b="1" spc="-25" dirty="0">
                <a:latin typeface="Times New Roman"/>
                <a:cs typeface="Times New Roman"/>
              </a:rPr>
              <a:t>17) </a:t>
            </a: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Septiembre</a:t>
            </a:r>
            <a:r>
              <a:rPr sz="1100" b="1" spc="229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67945" algn="ctr">
              <a:lnSpc>
                <a:spcPct val="100000"/>
              </a:lnSpc>
              <a:spcBef>
                <a:spcPts val="5"/>
              </a:spcBef>
              <a:tabLst>
                <a:tab pos="1326515" algn="l"/>
              </a:tabLst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Octubre</a:t>
            </a:r>
            <a:r>
              <a:rPr sz="1100" b="1" dirty="0">
                <a:latin typeface="Times New Roman"/>
                <a:cs typeface="Times New Roman"/>
              </a:rPr>
              <a:t>	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34925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2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32410" marR="158750" algn="ctr">
              <a:lnSpc>
                <a:spcPct val="100000"/>
              </a:lnSpc>
              <a:spcBef>
                <a:spcPts val="1185"/>
              </a:spcBef>
            </a:pPr>
            <a:r>
              <a:rPr sz="1200" b="1" dirty="0">
                <a:latin typeface="Times New Roman"/>
                <a:cs typeface="Times New Roman"/>
              </a:rPr>
              <a:t>Construcción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Teórica</a:t>
            </a:r>
            <a:r>
              <a:rPr sz="1200" b="1" spc="2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sobre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2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Comparativo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desde </a:t>
            </a:r>
            <a:r>
              <a:rPr sz="1200" b="1" dirty="0">
                <a:latin typeface="Times New Roman"/>
                <a:cs typeface="Times New Roman"/>
              </a:rPr>
              <a:t>Diversas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Miradas</a:t>
            </a:r>
            <a:r>
              <a:rPr sz="1200" b="1" spc="2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Nivel </a:t>
            </a:r>
            <a:r>
              <a:rPr sz="1200" b="1" spc="-10" dirty="0">
                <a:latin typeface="Times New Roman"/>
                <a:cs typeface="Times New Roman"/>
              </a:rPr>
              <a:t>Internacional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980"/>
              </a:spcBef>
            </a:pPr>
            <a:r>
              <a:rPr sz="1200" b="1" spc="-10" dirty="0">
                <a:latin typeface="Times New Roman"/>
                <a:cs typeface="Times New Roman"/>
              </a:rPr>
              <a:t>RESUMEN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99900"/>
              </a:lnSpc>
            </a:pP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tuvo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 central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 construcción teórica sobre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 </a:t>
            </a:r>
            <a:r>
              <a:rPr sz="1200" dirty="0">
                <a:latin typeface="Times New Roman"/>
                <a:cs typeface="Times New Roman"/>
              </a:rPr>
              <a:t>comparativo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miradas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internacional,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surgió </a:t>
            </a:r>
            <a:r>
              <a:rPr sz="1200" dirty="0">
                <a:latin typeface="Times New Roman"/>
                <a:cs typeface="Times New Roman"/>
              </a:rPr>
              <a:t>inicialmente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Consulta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Venezuela,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comparó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6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investigadores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educadores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internacional,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premisa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realizadas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Dr.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Luis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Bonilla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Presidente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Internacional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internacionales,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analizadas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investigadora,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luego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comparadas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5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investigadores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diversas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nacional.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fundamentó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metodología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comparada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Schriewer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(2002),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social”,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permitió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comparación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visiones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implicados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investigativo.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señalaron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acompañada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impulse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mirada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repensar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profesionales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dignificación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enseñar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protagonistas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político,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entrama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mundial.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llegó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justa,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solidaria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elimine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insistencia 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pruebas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aprobación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examen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circundante,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conlleve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equitativa,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significativa,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acompañamiento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establecimiento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docente.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120"/>
              </a:spcBef>
            </a:pPr>
            <a:r>
              <a:rPr sz="1200" b="1" dirty="0">
                <a:latin typeface="Times New Roman"/>
                <a:cs typeface="Times New Roman"/>
              </a:rPr>
              <a:t>Descriptores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comparativo,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internacional</a:t>
            </a:r>
            <a:endParaRPr sz="1200" dirty="0">
              <a:latin typeface="Times New Roman"/>
              <a:cs typeface="Times New Roman"/>
            </a:endParaRPr>
          </a:p>
          <a:p>
            <a:pPr marL="21590" marR="13970" algn="just">
              <a:lnSpc>
                <a:spcPct val="99500"/>
              </a:lnSpc>
              <a:spcBef>
                <a:spcPts val="140"/>
              </a:spcBef>
            </a:pPr>
            <a:r>
              <a:rPr sz="1200" b="1" dirty="0">
                <a:latin typeface="Times New Roman"/>
                <a:cs typeface="Times New Roman"/>
              </a:rPr>
              <a:t>Reseña</a:t>
            </a:r>
            <a:r>
              <a:rPr sz="1200" b="1" spc="2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Biográfica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ordinaria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Agregado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Área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Directora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Centro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Estudios e Investigación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(CEIACERG),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adscrita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línea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21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Directora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Red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Interuniversitaria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Innovación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Educativo </a:t>
            </a:r>
            <a:r>
              <a:rPr sz="1200" dirty="0">
                <a:latin typeface="Times New Roman"/>
                <a:cs typeface="Times New Roman"/>
              </a:rPr>
              <a:t>(REDINCOED).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PEII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A1.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Innovador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Educación, Postdoctorado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Filosofía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Transdisciplinariedad.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Investigadora</a:t>
            </a:r>
            <a:r>
              <a:rPr sz="1200" spc="-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Adjunta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Venezuela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CESPE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3" name="object 33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34" name="object 3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4618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65"/>
              </a:spcBef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258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35" name="Grupo 34">
            <a:extLst>
              <a:ext uri="{FF2B5EF4-FFF2-40B4-BE49-F238E27FC236}">
                <a16:creationId xmlns:a16="http://schemas.microsoft.com/office/drawing/2014/main" id="{37779580-8010-D50A-265D-A6879A0D76AD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6" name="object 12">
              <a:extLst>
                <a:ext uri="{FF2B5EF4-FFF2-40B4-BE49-F238E27FC236}">
                  <a16:creationId xmlns:a16="http://schemas.microsoft.com/office/drawing/2014/main" id="{69276ACA-3F9A-3A78-083C-E482E1A4A1B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40" name="object 13">
                <a:extLst>
                  <a:ext uri="{FF2B5EF4-FFF2-40B4-BE49-F238E27FC236}">
                    <a16:creationId xmlns:a16="http://schemas.microsoft.com/office/drawing/2014/main" id="{E578909C-B24E-9024-C2AA-BB4116DB49F4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41" name="object 14">
                <a:extLst>
                  <a:ext uri="{FF2B5EF4-FFF2-40B4-BE49-F238E27FC236}">
                    <a16:creationId xmlns:a16="http://schemas.microsoft.com/office/drawing/2014/main" id="{584E9E81-19C5-D94F-2241-F18BA3C22F45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2" name="object 15">
                <a:extLst>
                  <a:ext uri="{FF2B5EF4-FFF2-40B4-BE49-F238E27FC236}">
                    <a16:creationId xmlns:a16="http://schemas.microsoft.com/office/drawing/2014/main" id="{9D74A2FE-9DE5-7018-6E74-A8020E44C0F8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3" name="object 16">
                <a:extLst>
                  <a:ext uri="{FF2B5EF4-FFF2-40B4-BE49-F238E27FC236}">
                    <a16:creationId xmlns:a16="http://schemas.microsoft.com/office/drawing/2014/main" id="{50FD2DD1-1F52-4BE6-148E-C04C839720A5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7" name="object 16">
              <a:extLst>
                <a:ext uri="{FF2B5EF4-FFF2-40B4-BE49-F238E27FC236}">
                  <a16:creationId xmlns:a16="http://schemas.microsoft.com/office/drawing/2014/main" id="{599196B0-6039-4EF3-F23C-AC5ADF0FF812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8" name="object 25">
              <a:extLst>
                <a:ext uri="{FF2B5EF4-FFF2-40B4-BE49-F238E27FC236}">
                  <a16:creationId xmlns:a16="http://schemas.microsoft.com/office/drawing/2014/main" id="{93E2EF60-E993-BAF4-F569-901F10C57541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9" name="object 31">
              <a:extLst>
                <a:ext uri="{FF2B5EF4-FFF2-40B4-BE49-F238E27FC236}">
                  <a16:creationId xmlns:a16="http://schemas.microsoft.com/office/drawing/2014/main" id="{7511C4F9-602B-C69E-020F-F10FD8BF7782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 dirty="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 dirty="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234695"/>
            <a:ext cx="6228715" cy="2840990"/>
            <a:chOff x="320929" y="234695"/>
            <a:chExt cx="6228715" cy="284099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183"/>
              <a:ext cx="6203315" cy="674370"/>
            </a:xfrm>
            <a:custGeom>
              <a:avLst/>
              <a:gdLst/>
              <a:ahLst/>
              <a:cxnLst/>
              <a:rect l="l" t="t" r="r" b="b"/>
              <a:pathLst>
                <a:path w="6203315" h="674369">
                  <a:moveTo>
                    <a:pt x="6202934" y="0"/>
                  </a:moveTo>
                  <a:lnTo>
                    <a:pt x="0" y="0"/>
                  </a:lnTo>
                  <a:lnTo>
                    <a:pt x="0" y="674027"/>
                  </a:lnTo>
                  <a:lnTo>
                    <a:pt x="6202934" y="674027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183"/>
              <a:ext cx="6203315" cy="674370"/>
            </a:xfrm>
            <a:custGeom>
              <a:avLst/>
              <a:gdLst/>
              <a:ahLst/>
              <a:cxnLst/>
              <a:rect l="l" t="t" r="r" b="b"/>
              <a:pathLst>
                <a:path w="6203315" h="674369">
                  <a:moveTo>
                    <a:pt x="0" y="674027"/>
                  </a:moveTo>
                  <a:lnTo>
                    <a:pt x="6202934" y="674027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74027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28" name="object 28"/>
            <p:cNvSpPr/>
            <p:nvPr/>
          </p:nvSpPr>
          <p:spPr>
            <a:xfrm>
              <a:off x="3369436" y="2108835"/>
              <a:ext cx="66040" cy="10795"/>
            </a:xfrm>
            <a:custGeom>
              <a:avLst/>
              <a:gdLst/>
              <a:ahLst/>
              <a:cxnLst/>
              <a:rect l="l" t="t" r="r" b="b"/>
              <a:pathLst>
                <a:path w="66039" h="10794">
                  <a:moveTo>
                    <a:pt x="65532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65532" y="10668"/>
                  </a:lnTo>
                  <a:lnTo>
                    <a:pt x="655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6202934" y="0"/>
                  </a:moveTo>
                  <a:lnTo>
                    <a:pt x="0" y="0"/>
                  </a:lnTo>
                  <a:lnTo>
                    <a:pt x="0" y="938720"/>
                  </a:lnTo>
                  <a:lnTo>
                    <a:pt x="6202934" y="938720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30" name="object 30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0" y="938720"/>
                  </a:moveTo>
                  <a:lnTo>
                    <a:pt x="6202934" y="938720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38720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221691" y="1550923"/>
            <a:ext cx="6399530" cy="70859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7305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Dra</a:t>
            </a:r>
            <a:r>
              <a:rPr sz="1200" b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María</a:t>
            </a:r>
            <a:r>
              <a:rPr sz="1200" b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b="1" spc="-10" dirty="0">
                <a:solidFill>
                  <a:schemeClr val="tx1"/>
                </a:solidFill>
                <a:latin typeface="Times New Roman"/>
                <a:cs typeface="Times New Roman"/>
              </a:rPr>
              <a:t>Fernández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29209" algn="ctr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Rómulo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Gallegos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National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Experimental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University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of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the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Central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Plains</a:t>
            </a:r>
            <a:r>
              <a:rPr sz="1200" spc="-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(UNERG)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-</a:t>
            </a:r>
            <a:r>
              <a:rPr sz="1200" spc="-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Venezuela)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203200">
              <a:lnSpc>
                <a:spcPct val="100000"/>
              </a:lnSpc>
              <a:spcBef>
                <a:spcPts val="85"/>
              </a:spcBef>
            </a:pP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Orcid:</a:t>
            </a:r>
            <a:r>
              <a:rPr sz="1200" b="1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u="sng" spc="-10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Calibri"/>
                <a:cs typeface="Calibri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https://orcid.org/0000-0002-8138-</a:t>
            </a:r>
            <a:r>
              <a:rPr sz="1200" u="sng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Calibri"/>
                <a:cs typeface="Calibri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5373</a:t>
            </a:r>
            <a:r>
              <a:rPr sz="1200" spc="265" dirty="0">
                <a:solidFill>
                  <a:schemeClr val="tx1"/>
                </a:solidFill>
                <a:latin typeface="Calibri"/>
                <a:cs typeface="Calibri"/>
              </a:rPr>
              <a:t> </a:t>
            </a: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Email:</a:t>
            </a:r>
            <a:r>
              <a:rPr sz="1200" b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marysi2010@live.com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203200" marR="165100">
              <a:lnSpc>
                <a:spcPct val="100000"/>
              </a:lnSpc>
              <a:spcBef>
                <a:spcPts val="335"/>
              </a:spcBef>
            </a:pP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How to</a:t>
            </a:r>
            <a:r>
              <a:rPr sz="1100" b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cite</a:t>
            </a:r>
            <a:r>
              <a:rPr sz="1100" b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this article:</a:t>
            </a:r>
            <a:r>
              <a:rPr sz="1100" b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Maria</a:t>
            </a:r>
            <a:r>
              <a:rPr sz="1100" b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Fernández</a:t>
            </a:r>
            <a:r>
              <a:rPr sz="1100" b="1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(2021),</a:t>
            </a:r>
            <a:r>
              <a:rPr sz="1100" b="1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“Theoretical Construction</a:t>
            </a:r>
            <a:r>
              <a:rPr sz="1100" b="1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on</a:t>
            </a:r>
            <a:r>
              <a:rPr sz="1100" b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Comparative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Study </a:t>
            </a:r>
            <a:r>
              <a:rPr sz="1100" b="1" dirty="0">
                <a:latin typeface="Times New Roman"/>
                <a:cs typeface="Times New Roman"/>
              </a:rPr>
              <a:t>Based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on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Educational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Quality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from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Different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Points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International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Level”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(1-</a:t>
            </a:r>
            <a:r>
              <a:rPr sz="1100" b="1" spc="-25" dirty="0">
                <a:latin typeface="Times New Roman"/>
                <a:cs typeface="Times New Roman"/>
              </a:rPr>
              <a:t>17)</a:t>
            </a:r>
            <a:endParaRPr sz="1100" dirty="0">
              <a:latin typeface="Times New Roman"/>
              <a:cs typeface="Times New Roman"/>
            </a:endParaRPr>
          </a:p>
          <a:p>
            <a:pPr marL="264795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September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66001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61747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116205" marR="49530" algn="ctr">
              <a:lnSpc>
                <a:spcPct val="100000"/>
              </a:lnSpc>
              <a:spcBef>
                <a:spcPts val="790"/>
              </a:spcBef>
            </a:pPr>
            <a:r>
              <a:rPr sz="1200" b="1" dirty="0">
                <a:latin typeface="Times New Roman"/>
                <a:cs typeface="Times New Roman"/>
              </a:rPr>
              <a:t>Theoretical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Construction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Comparative Study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Based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Educational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Quality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from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Different </a:t>
            </a:r>
            <a:r>
              <a:rPr sz="1200" b="1" dirty="0">
                <a:latin typeface="Times New Roman"/>
                <a:cs typeface="Times New Roman"/>
              </a:rPr>
              <a:t>Points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International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Level</a:t>
            </a:r>
            <a:endParaRPr sz="1200" dirty="0">
              <a:latin typeface="Times New Roman"/>
              <a:cs typeface="Times New Roman"/>
            </a:endParaRPr>
          </a:p>
          <a:p>
            <a:pPr marL="27305" algn="ctr">
              <a:lnSpc>
                <a:spcPct val="100000"/>
              </a:lnSpc>
              <a:spcBef>
                <a:spcPts val="1315"/>
              </a:spcBef>
            </a:pPr>
            <a:r>
              <a:rPr sz="1200" b="1" spc="-10" dirty="0">
                <a:latin typeface="Times New Roman"/>
                <a:cs typeface="Times New Roman"/>
              </a:rPr>
              <a:t>ABSTRACT</a:t>
            </a: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  <a:spcBef>
                <a:spcPts val="380"/>
              </a:spcBef>
            </a:pP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comparative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main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purpose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theoretical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comparative </a:t>
            </a:r>
            <a:r>
              <a:rPr sz="1200" dirty="0">
                <a:latin typeface="Times New Roman"/>
                <a:cs typeface="Times New Roman"/>
              </a:rPr>
              <a:t>study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quality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different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international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level,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initially </a:t>
            </a:r>
            <a:r>
              <a:rPr sz="1200" dirty="0">
                <a:latin typeface="Times New Roman"/>
                <a:cs typeface="Times New Roman"/>
              </a:rPr>
              <a:t>emerged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Consultation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Quality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Venezuela,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was </a:t>
            </a:r>
            <a:r>
              <a:rPr sz="1200" dirty="0">
                <a:latin typeface="Times New Roman"/>
                <a:cs typeface="Times New Roman"/>
              </a:rPr>
              <a:t>compared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6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researchers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educators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international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level,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taking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premise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interviews </a:t>
            </a:r>
            <a:r>
              <a:rPr sz="1200" dirty="0">
                <a:latin typeface="Times New Roman"/>
                <a:cs typeface="Times New Roman"/>
              </a:rPr>
              <a:t>carried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out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Dr. Luis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Bonilla,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President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International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Center, with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different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international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actors,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were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analyzed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researcher,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compared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5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researchers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 various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universities </a:t>
            </a:r>
            <a:r>
              <a:rPr sz="1200" dirty="0">
                <a:latin typeface="Times New Roman"/>
                <a:cs typeface="Times New Roman"/>
              </a:rPr>
              <a:t>nationwide.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methodology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comparative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Schriewer </a:t>
            </a:r>
            <a:r>
              <a:rPr sz="1200" dirty="0">
                <a:latin typeface="Times New Roman"/>
                <a:cs typeface="Times New Roman"/>
              </a:rPr>
              <a:t>(2002)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points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out,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“is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scientific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method”,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allowed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comparison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between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views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different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involved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process.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indicated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quality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must </a:t>
            </a:r>
            <a:r>
              <a:rPr sz="1200" dirty="0">
                <a:latin typeface="Times New Roman"/>
                <a:cs typeface="Times New Roman"/>
              </a:rPr>
              <a:t>be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accompanied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new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look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rethinking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vocation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these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professionals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promoted,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well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dignification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must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assume </a:t>
            </a:r>
            <a:r>
              <a:rPr sz="1200" dirty="0">
                <a:latin typeface="Times New Roman"/>
                <a:cs typeface="Times New Roman"/>
              </a:rPr>
              <a:t>today.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other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ways,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being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protagonists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political </a:t>
            </a:r>
            <a:r>
              <a:rPr sz="1200" dirty="0">
                <a:latin typeface="Times New Roman"/>
                <a:cs typeface="Times New Roman"/>
              </a:rPr>
              <a:t>process,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woven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level.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reflection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need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to </a:t>
            </a:r>
            <a:r>
              <a:rPr sz="1200" dirty="0">
                <a:latin typeface="Times New Roman"/>
                <a:cs typeface="Times New Roman"/>
              </a:rPr>
              <a:t>generate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fairer,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supportive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eliminates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competition,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insistence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tests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-20" dirty="0">
                <a:latin typeface="Times New Roman"/>
                <a:cs typeface="Times New Roman"/>
              </a:rPr>
              <a:t> lead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passing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exam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reflection,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criticism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surrounding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reality,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leads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teacher's </a:t>
            </a:r>
            <a:r>
              <a:rPr sz="1200" dirty="0">
                <a:latin typeface="Times New Roman"/>
                <a:cs typeface="Times New Roman"/>
              </a:rPr>
              <a:t>commitment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learning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achieve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fair,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equitable,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meaningful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education,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responsibility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accompaniment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parents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establishment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permanent </a:t>
            </a:r>
            <a:r>
              <a:rPr sz="1200" dirty="0">
                <a:latin typeface="Times New Roman"/>
                <a:cs typeface="Times New Roman"/>
              </a:rPr>
              <a:t>evaluation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performance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teacher.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Descriptors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Theoretical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construction,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comparative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study,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quality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international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level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3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Review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Ordinary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Associate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Professor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Director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Center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Studies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(CEIACERG),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attached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to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Curriculum,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Pedagogical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Innovation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line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Area, </a:t>
            </a:r>
            <a:r>
              <a:rPr sz="1200" dirty="0">
                <a:latin typeface="Times New Roman"/>
                <a:cs typeface="Times New Roman"/>
              </a:rPr>
              <a:t>Director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Interuniversity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Network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Innovation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Knowledge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(REDINCOED). </a:t>
            </a:r>
            <a:r>
              <a:rPr sz="1200" dirty="0">
                <a:latin typeface="Times New Roman"/>
                <a:cs typeface="Times New Roman"/>
              </a:rPr>
              <a:t>PEII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A1.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Innovative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Post-</a:t>
            </a:r>
            <a:r>
              <a:rPr sz="1200" dirty="0">
                <a:latin typeface="Times New Roman"/>
                <a:cs typeface="Times New Roman"/>
              </a:rPr>
              <a:t>doctorate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Philosophy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Transdisciplinarity.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Adjunct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Venezuela</a:t>
            </a:r>
            <a:r>
              <a:rPr sz="1200" dirty="0">
                <a:latin typeface="Times New Roman"/>
                <a:cs typeface="Times New Roman"/>
              </a:rPr>
              <a:t> by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CESPE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2" name="object 32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33" name="object 3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4618" rIns="0" bIns="0" rtlCol="0">
            <a:spAutoFit/>
          </a:bodyPr>
          <a:lstStyle/>
          <a:p>
            <a:pPr marL="39370">
              <a:lnSpc>
                <a:spcPct val="100000"/>
              </a:lnSpc>
              <a:spcBef>
                <a:spcPts val="65"/>
              </a:spcBef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259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34" name="Grupo 33">
            <a:extLst>
              <a:ext uri="{FF2B5EF4-FFF2-40B4-BE49-F238E27FC236}">
                <a16:creationId xmlns:a16="http://schemas.microsoft.com/office/drawing/2014/main" id="{105DA1C3-8634-197D-A525-2EB9D50BA9C4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5" name="object 12">
              <a:extLst>
                <a:ext uri="{FF2B5EF4-FFF2-40B4-BE49-F238E27FC236}">
                  <a16:creationId xmlns:a16="http://schemas.microsoft.com/office/drawing/2014/main" id="{4B4558D1-4CF5-82A1-F673-D1E08F5F9B6F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9" name="object 13">
                <a:extLst>
                  <a:ext uri="{FF2B5EF4-FFF2-40B4-BE49-F238E27FC236}">
                    <a16:creationId xmlns:a16="http://schemas.microsoft.com/office/drawing/2014/main" id="{1E9BEE09-74A8-8C41-321C-9521412F6BCD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40" name="object 14">
                <a:extLst>
                  <a:ext uri="{FF2B5EF4-FFF2-40B4-BE49-F238E27FC236}">
                    <a16:creationId xmlns:a16="http://schemas.microsoft.com/office/drawing/2014/main" id="{CE0ACD78-9F4B-04BD-36C1-9FBD1301C773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1" name="object 15">
                <a:extLst>
                  <a:ext uri="{FF2B5EF4-FFF2-40B4-BE49-F238E27FC236}">
                    <a16:creationId xmlns:a16="http://schemas.microsoft.com/office/drawing/2014/main" id="{A1289B6B-75A3-649D-0A4A-7F6E30A083F2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2" name="object 16">
                <a:extLst>
                  <a:ext uri="{FF2B5EF4-FFF2-40B4-BE49-F238E27FC236}">
                    <a16:creationId xmlns:a16="http://schemas.microsoft.com/office/drawing/2014/main" id="{E48F089F-2C9D-8E70-E55E-54DF6976CBA0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6" name="object 16">
              <a:extLst>
                <a:ext uri="{FF2B5EF4-FFF2-40B4-BE49-F238E27FC236}">
                  <a16:creationId xmlns:a16="http://schemas.microsoft.com/office/drawing/2014/main" id="{720BEAAA-75E1-E167-874C-2322D5A15D95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7" name="object 25">
              <a:extLst>
                <a:ext uri="{FF2B5EF4-FFF2-40B4-BE49-F238E27FC236}">
                  <a16:creationId xmlns:a16="http://schemas.microsoft.com/office/drawing/2014/main" id="{71B9FC8B-3F0E-687D-61EC-D15488EFB5FD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8" name="object 31">
              <a:extLst>
                <a:ext uri="{FF2B5EF4-FFF2-40B4-BE49-F238E27FC236}">
                  <a16:creationId xmlns:a16="http://schemas.microsoft.com/office/drawing/2014/main" id="{2CCF7CDC-825F-E2E6-CE5D-08EC43268CF7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6675" cy="66865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089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5"/>
              </a:spcBef>
            </a:pPr>
            <a:endParaRPr sz="1200">
              <a:latin typeface="Arial"/>
              <a:cs typeface="Arial"/>
            </a:endParaRPr>
          </a:p>
          <a:p>
            <a:pPr marL="254254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Objetivos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Investigación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sz="1200" b="1" i="1" spc="-10" dirty="0">
                <a:latin typeface="Times New Roman"/>
                <a:cs typeface="Times New Roman"/>
              </a:rPr>
              <a:t>General</a:t>
            </a:r>
            <a:endParaRPr sz="1200">
              <a:latin typeface="Times New Roman"/>
              <a:cs typeface="Times New Roman"/>
            </a:endParaRPr>
          </a:p>
          <a:p>
            <a:pPr marL="375285" marR="38100" indent="-363220">
              <a:lnSpc>
                <a:spcPct val="100000"/>
              </a:lnSpc>
              <a:spcBef>
                <a:spcPts val="265"/>
              </a:spcBef>
            </a:pPr>
            <a:r>
              <a:rPr sz="1200" dirty="0">
                <a:latin typeface="Times New Roman"/>
                <a:cs typeface="Times New Roman"/>
              </a:rPr>
              <a:t>Diagnosticar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educativas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3er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E.B.N.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Pedro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Aldao.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spc="-10" dirty="0">
                <a:latin typeface="Times New Roman"/>
                <a:cs typeface="Times New Roman"/>
              </a:rPr>
              <a:t>Específicos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65"/>
              </a:spcBef>
            </a:pPr>
            <a:r>
              <a:rPr sz="1200" dirty="0">
                <a:latin typeface="Times New Roman"/>
                <a:cs typeface="Times New Roman"/>
              </a:rPr>
              <a:t>Caracterizar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opiniones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</a:t>
            </a:r>
            <a:endParaRPr sz="120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educandos.</a:t>
            </a:r>
            <a:endParaRPr sz="1200">
              <a:latin typeface="Times New Roman"/>
              <a:cs typeface="Times New Roman"/>
            </a:endParaRPr>
          </a:p>
          <a:p>
            <a:pPr marL="375285" marR="32384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Describir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percepción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actividades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referido.</a:t>
            </a:r>
            <a:endParaRPr sz="1200">
              <a:latin typeface="Times New Roman"/>
              <a:cs typeface="Times New Roman"/>
            </a:endParaRPr>
          </a:p>
          <a:p>
            <a:pPr marL="375285" marR="314960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Determinar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aproximación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tercer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E.B.N.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Pedro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Aldao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1200">
              <a:latin typeface="Times New Roman"/>
              <a:cs typeface="Times New Roman"/>
            </a:endParaRPr>
          </a:p>
          <a:p>
            <a:pPr marR="29209" algn="ctr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Justificación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Investigación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4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3810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Hablar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amplio,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luego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trascendente </a:t>
            </a:r>
            <a:r>
              <a:rPr sz="1200" dirty="0">
                <a:latin typeface="Times New Roman"/>
                <a:cs typeface="Times New Roman"/>
              </a:rPr>
              <a:t>importancia,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concebirse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interrelación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directamente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interesados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reciban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familia.</a:t>
            </a:r>
            <a:endParaRPr sz="1200">
              <a:latin typeface="Times New Roman"/>
              <a:cs typeface="Times New Roman"/>
            </a:endParaRPr>
          </a:p>
          <a:p>
            <a:pPr marL="375285" marR="3556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pasados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apoyaban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maestro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hijos,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preocupaban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maestro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daba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cuando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maestro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cerca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alumnos.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Esta </a:t>
            </a:r>
            <a:r>
              <a:rPr sz="1200" dirty="0">
                <a:latin typeface="Times New Roman"/>
                <a:cs typeface="Times New Roman"/>
              </a:rPr>
              <a:t>situación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cerrando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puertas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asumieron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vez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únicamente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hijos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dejar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maestro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educación.</a:t>
            </a:r>
            <a:endParaRPr sz="1200">
              <a:latin typeface="Times New Roman"/>
              <a:cs typeface="Times New Roman"/>
            </a:endParaRPr>
          </a:p>
          <a:p>
            <a:pPr marL="375285" marR="3810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aspira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potenciar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vínculos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 escuela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comunidad,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propiciando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hacerlo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Esa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distintos:</a:t>
            </a:r>
            <a:endParaRPr sz="1200">
              <a:latin typeface="Times New Roman"/>
              <a:cs typeface="Times New Roman"/>
            </a:endParaRPr>
          </a:p>
          <a:p>
            <a:pPr marL="355600" marR="5080" indent="-342900" algn="just">
              <a:lnSpc>
                <a:spcPct val="100000"/>
              </a:lnSpc>
              <a:buFont typeface="Symbol"/>
              <a:buChar char=""/>
              <a:tabLst>
                <a:tab pos="355600" algn="l"/>
              </a:tabLst>
            </a:pP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gestión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 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participación formal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</a:t>
            </a:r>
            <a:r>
              <a:rPr sz="1200" spc="-10" dirty="0">
                <a:latin typeface="Times New Roman"/>
                <a:cs typeface="Times New Roman"/>
              </a:rPr>
              <a:t>padres,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órganos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implementación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escolar.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9275" y="8232885"/>
            <a:ext cx="4215765" cy="716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Participación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Percepción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Padres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Representantes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las</a:t>
            </a:r>
            <a:endParaRPr sz="1200">
              <a:latin typeface="Times New Roman"/>
              <a:cs typeface="Times New Roman"/>
            </a:endParaRPr>
          </a:p>
          <a:p>
            <a:pPr marL="3175" algn="ctr">
              <a:lnSpc>
                <a:spcPct val="100000"/>
              </a:lnSpc>
              <a:spcBef>
                <a:spcPts val="720"/>
              </a:spcBef>
            </a:pPr>
            <a:r>
              <a:rPr sz="1200" b="1" dirty="0">
                <a:latin typeface="Times New Roman"/>
                <a:cs typeface="Times New Roman"/>
              </a:rPr>
              <a:t>Actividades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Educativas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05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Lisbening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Álvarez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794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26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5D477639-7471-F14D-A7C5-D0117E2A9747}"/>
              </a:ext>
            </a:extLst>
          </p:cNvPr>
          <p:cNvGrpSpPr/>
          <p:nvPr/>
        </p:nvGrpSpPr>
        <p:grpSpPr>
          <a:xfrm>
            <a:off x="95986" y="102110"/>
            <a:ext cx="6665975" cy="1483223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B6E3F7EB-4E75-C1C6-111D-9B079248E6AA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5D32957D-3BC7-88E9-0F54-EB157496D1C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8772CE6C-9BDB-2A31-44F6-25F5A08C506D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14808390-EFF5-FA64-3099-B44A80D5C2AB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21109D67-13BE-97F5-9009-180BD203B47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4AA0927A-B407-162F-34D9-06FB76FE64DB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023876BA-DA73-6CE7-D644-6D7DB7DCAEF4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49311DCC-FAF0-71BE-685B-9D3BFB99878F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417945" cy="687880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79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0"/>
              </a:spcBef>
            </a:pPr>
            <a:endParaRPr sz="1200" dirty="0">
              <a:latin typeface="Arial"/>
              <a:cs typeface="Arial"/>
            </a:endParaRPr>
          </a:p>
          <a:p>
            <a:pPr marL="4445"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METODOLOGÍA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99900"/>
              </a:lnSpc>
              <a:spcBef>
                <a:spcPts val="1130"/>
              </a:spcBef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entiende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disciplina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cognoscitiva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parte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razonamiento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lógico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científica,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distinguir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semejanzas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diferencias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hagan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explicaciones </a:t>
            </a:r>
            <a:r>
              <a:rPr sz="1200" dirty="0">
                <a:latin typeface="Times New Roman"/>
                <a:cs typeface="Times New Roman"/>
              </a:rPr>
              <a:t>interpretativas,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sustentó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postulados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Schriewer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(2002),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quien </a:t>
            </a:r>
            <a:r>
              <a:rPr sz="1200" dirty="0">
                <a:latin typeface="Times New Roman"/>
                <a:cs typeface="Times New Roman"/>
              </a:rPr>
              <a:t>señala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“Sucintamente,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científico-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comparación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consisten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relacionar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observables </a:t>
            </a:r>
            <a:r>
              <a:rPr sz="1200" dirty="0">
                <a:latin typeface="Times New Roman"/>
                <a:cs typeface="Times New Roman"/>
              </a:rPr>
              <a:t>[comparación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nivel]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 en relacionar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 o incluso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modelos 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entre </a:t>
            </a:r>
            <a:r>
              <a:rPr sz="1200" dirty="0">
                <a:latin typeface="Times New Roman"/>
                <a:cs typeface="Times New Roman"/>
              </a:rPr>
              <a:t>sí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[comparación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multinivel]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(p.198).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procedió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profunda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entrevistados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(Argentina,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España,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Cuba),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subrayaron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derivar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código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implicaba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resumen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planteaban,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complementarlos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subcategoría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representó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 </a:t>
            </a:r>
            <a:r>
              <a:rPr sz="1200" spc="-10" dirty="0">
                <a:latin typeface="Times New Roman"/>
                <a:cs typeface="Times New Roman"/>
              </a:rPr>
              <a:t>principal.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25"/>
              </a:spcBef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llevó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cruce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miradas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participantes,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Atilio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Boron,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Pozo,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Torres,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Rosa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María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Masson,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Marina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Subirats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Martori,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favoreció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comparativo</a:t>
            </a:r>
            <a:r>
              <a:rPr sz="1200" spc="409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desplegó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similitudes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diferencias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describieron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compararon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visiones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investigadores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4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venezolanas: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Universidad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Libertador,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Occidentales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Ezequiel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Zamora,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Universidad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Rodríguez.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desplegó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gráfico </a:t>
            </a:r>
            <a:r>
              <a:rPr sz="1200" dirty="0">
                <a:latin typeface="Times New Roman"/>
                <a:cs typeface="Times New Roman"/>
              </a:rPr>
              <a:t>representativo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miradas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permitieron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entrecruzarlas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haciendo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compendio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llegando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formación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seguido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humano.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Visto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comparada,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enfatizar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educativa.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spc="-10" dirty="0">
                <a:latin typeface="Times New Roman"/>
                <a:cs typeface="Times New Roman"/>
              </a:rPr>
              <a:t>HALLAZGOS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952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Inicialmente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describen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gráfica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emergidas,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luego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desplegar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miradas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cada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una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las unidades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(informantes),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favoreció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primer </a:t>
            </a:r>
            <a:r>
              <a:rPr sz="1200" dirty="0">
                <a:latin typeface="Times New Roman"/>
                <a:cs typeface="Times New Roman"/>
              </a:rPr>
              <a:t>análisis,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luego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entrecruzar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miradas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comparativa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segundo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comparada,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describe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proceso: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68094" y="8256658"/>
            <a:ext cx="43878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Construcción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Teórica</a:t>
            </a:r>
            <a:r>
              <a:rPr sz="1200" b="1" spc="25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sobre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2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Comparativo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Diversas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Miradas</a:t>
            </a:r>
            <a:r>
              <a:rPr sz="1200" b="1" spc="2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Nivel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Internacional</a:t>
            </a:r>
            <a:endParaRPr sz="1200" dirty="0">
              <a:latin typeface="Times New Roman"/>
              <a:cs typeface="Times New Roman"/>
            </a:endParaRPr>
          </a:p>
          <a:p>
            <a:pPr marL="381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Fernández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699631" y="8925695"/>
            <a:ext cx="1778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26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640E114D-D16C-48FF-3839-5BCF10917910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01158043-2755-0D4D-89CD-52A93C7C79F7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B546C16A-C69B-FE05-E0B8-0E8B5915E93D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2F3A21E0-B263-D2C6-B2EB-618E1C99F1E1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758BD40B-377E-6E10-F1DF-10314AA04B68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22A90685-7E5B-A2F7-8895-AF5C27913D48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6DF13CDD-6337-9D66-C392-230FD0361BDA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FFD9CBDE-A5A5-541E-EF44-DAF285802A33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7B472FFD-43FF-BA5D-A1E2-0F7EE4C640FC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14130"/>
            <a:chOff x="94485" y="115823"/>
            <a:chExt cx="6669405" cy="891413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2842005" y="1068451"/>
            <a:ext cx="30295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3865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09728" y="164274"/>
            <a:ext cx="6590030" cy="8877935"/>
            <a:chOff x="109728" y="164274"/>
            <a:chExt cx="6590030" cy="8877935"/>
          </a:xfrm>
        </p:grpSpPr>
        <p:pic>
          <p:nvPicPr>
            <p:cNvPr id="15" name="object 1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6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20687" y="1762887"/>
              <a:ext cx="5330825" cy="2521077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699617" y="4313301"/>
            <a:ext cx="214757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Gráfico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1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Categorías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Principales </a:t>
            </a: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Fernández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(2020)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1" name="object 21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28599" y="4932045"/>
            <a:ext cx="5522976" cy="2718689"/>
          </a:xfrm>
          <a:prstGeom prst="rect">
            <a:avLst/>
          </a:prstGeom>
        </p:spPr>
      </p:pic>
      <p:sp>
        <p:nvSpPr>
          <p:cNvPr id="22" name="object 22"/>
          <p:cNvSpPr txBox="1"/>
          <p:nvPr/>
        </p:nvSpPr>
        <p:spPr>
          <a:xfrm>
            <a:off x="293014" y="7681086"/>
            <a:ext cx="538162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 marR="5080" indent="-381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</a:t>
            </a:r>
            <a:r>
              <a:rPr sz="1200" b="1" dirty="0">
                <a:latin typeface="Calibri"/>
                <a:cs typeface="Calibri"/>
              </a:rPr>
              <a:t>á</a:t>
            </a:r>
            <a:r>
              <a:rPr sz="1200" b="1" dirty="0">
                <a:latin typeface="Times New Roman"/>
                <a:cs typeface="Times New Roman"/>
              </a:rPr>
              <a:t>fico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2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</a:t>
            </a:r>
            <a:r>
              <a:rPr sz="1200" b="1" dirty="0">
                <a:latin typeface="Calibri"/>
                <a:cs typeface="Calibri"/>
              </a:rPr>
              <a:t>í</a:t>
            </a:r>
            <a:r>
              <a:rPr sz="1200" b="1" dirty="0">
                <a:latin typeface="Times New Roman"/>
                <a:cs typeface="Times New Roman"/>
              </a:rPr>
              <a:t>ntesis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vertientes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por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Camila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Crosso </a:t>
            </a: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Fern</a:t>
            </a:r>
            <a:r>
              <a:rPr sz="1200" b="1" dirty="0">
                <a:latin typeface="Calibri"/>
                <a:cs typeface="Calibri"/>
              </a:rPr>
              <a:t>á</a:t>
            </a:r>
            <a:r>
              <a:rPr sz="1200" b="1" dirty="0">
                <a:latin typeface="Times New Roman"/>
                <a:cs typeface="Times New Roman"/>
              </a:rPr>
              <a:t>ndez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(2020)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268094" y="8256658"/>
            <a:ext cx="43878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Construcción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Teórica</a:t>
            </a:r>
            <a:r>
              <a:rPr sz="1200" b="1" spc="25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sobre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2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Comparativo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Diversas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Miradas</a:t>
            </a:r>
            <a:r>
              <a:rPr sz="1200" b="1" spc="2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Nivel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Internacional</a:t>
            </a:r>
            <a:endParaRPr sz="1200" dirty="0">
              <a:latin typeface="Times New Roman"/>
              <a:cs typeface="Times New Roman"/>
            </a:endParaRPr>
          </a:p>
          <a:p>
            <a:pPr marL="381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Fernández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6610604" y="8913536"/>
            <a:ext cx="254000" cy="194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261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25" name="Grupo 24">
            <a:extLst>
              <a:ext uri="{FF2B5EF4-FFF2-40B4-BE49-F238E27FC236}">
                <a16:creationId xmlns:a16="http://schemas.microsoft.com/office/drawing/2014/main" id="{B66C9038-D4EC-B88D-15B9-51C619B4B962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6" name="object 12">
              <a:extLst>
                <a:ext uri="{FF2B5EF4-FFF2-40B4-BE49-F238E27FC236}">
                  <a16:creationId xmlns:a16="http://schemas.microsoft.com/office/drawing/2014/main" id="{3658DB53-C133-85D6-B392-8B968671F54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0" name="object 13">
                <a:extLst>
                  <a:ext uri="{FF2B5EF4-FFF2-40B4-BE49-F238E27FC236}">
                    <a16:creationId xmlns:a16="http://schemas.microsoft.com/office/drawing/2014/main" id="{C7AD9948-4AAD-649F-2761-4DD99A6F813B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1" name="object 14">
                <a:extLst>
                  <a:ext uri="{FF2B5EF4-FFF2-40B4-BE49-F238E27FC236}">
                    <a16:creationId xmlns:a16="http://schemas.microsoft.com/office/drawing/2014/main" id="{7BE49A34-979A-0437-396D-14870F34EC73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2" name="object 15">
                <a:extLst>
                  <a:ext uri="{FF2B5EF4-FFF2-40B4-BE49-F238E27FC236}">
                    <a16:creationId xmlns:a16="http://schemas.microsoft.com/office/drawing/2014/main" id="{D18BC796-D487-68A8-DFEA-AE77EE93C632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3" name="object 16">
                <a:extLst>
                  <a:ext uri="{FF2B5EF4-FFF2-40B4-BE49-F238E27FC236}">
                    <a16:creationId xmlns:a16="http://schemas.microsoft.com/office/drawing/2014/main" id="{D9BA3BA0-67BB-305A-49C4-3ADA9029F2BE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7" name="object 16">
              <a:extLst>
                <a:ext uri="{FF2B5EF4-FFF2-40B4-BE49-F238E27FC236}">
                  <a16:creationId xmlns:a16="http://schemas.microsoft.com/office/drawing/2014/main" id="{03AB66E8-1DDD-152C-9339-3A0EE6F62D5A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8" name="object 25">
              <a:extLst>
                <a:ext uri="{FF2B5EF4-FFF2-40B4-BE49-F238E27FC236}">
                  <a16:creationId xmlns:a16="http://schemas.microsoft.com/office/drawing/2014/main" id="{69214B50-695F-3016-2B42-320284DCE7D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9" name="object 31">
              <a:extLst>
                <a:ext uri="{FF2B5EF4-FFF2-40B4-BE49-F238E27FC236}">
                  <a16:creationId xmlns:a16="http://schemas.microsoft.com/office/drawing/2014/main" id="{301FDEAA-8F70-50FF-0870-30F0BBF6AAF9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14130"/>
            <a:chOff x="94485" y="115823"/>
            <a:chExt cx="6669405" cy="891413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32003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23972" y="1024127"/>
              <a:ext cx="1812036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2" y="1024127"/>
              <a:ext cx="1235964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02580" y="1024127"/>
              <a:ext cx="576072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15" name="object 15"/>
          <p:cNvSpPr txBox="1"/>
          <p:nvPr/>
        </p:nvSpPr>
        <p:spPr>
          <a:xfrm>
            <a:off x="2842005" y="1068451"/>
            <a:ext cx="303149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3865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109728" y="164274"/>
            <a:ext cx="6590030" cy="8877935"/>
            <a:chOff x="109728" y="164274"/>
            <a:chExt cx="6590030" cy="8877935"/>
          </a:xfrm>
        </p:grpSpPr>
        <p:pic>
          <p:nvPicPr>
            <p:cNvPr id="17" name="object 1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2" y="234696"/>
              <a:ext cx="1719072" cy="1341120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32651" y="1622678"/>
              <a:ext cx="5976620" cy="2661285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46773" y="4800981"/>
              <a:ext cx="5830443" cy="2771775"/>
            </a:xfrm>
            <a:prstGeom prst="rect">
              <a:avLst/>
            </a:prstGeom>
          </p:spPr>
        </p:pic>
      </p:grpSp>
      <p:sp>
        <p:nvSpPr>
          <p:cNvPr id="23" name="object 23"/>
          <p:cNvSpPr txBox="1"/>
          <p:nvPr/>
        </p:nvSpPr>
        <p:spPr>
          <a:xfrm>
            <a:off x="221691" y="4330065"/>
            <a:ext cx="371792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 marR="5080" indent="-381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</a:t>
            </a:r>
            <a:r>
              <a:rPr sz="1200" b="1" dirty="0">
                <a:latin typeface="Calibri"/>
                <a:cs typeface="Calibri"/>
              </a:rPr>
              <a:t>á</a:t>
            </a:r>
            <a:r>
              <a:rPr sz="1200" b="1" dirty="0">
                <a:latin typeface="Times New Roman"/>
                <a:cs typeface="Times New Roman"/>
              </a:rPr>
              <a:t>fico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3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Visi</a:t>
            </a:r>
            <a:r>
              <a:rPr sz="1200" b="1" dirty="0">
                <a:latin typeface="Calibri"/>
                <a:cs typeface="Calibri"/>
              </a:rPr>
              <a:t>ó</a:t>
            </a:r>
            <a:r>
              <a:rPr sz="1200" b="1" dirty="0">
                <a:latin typeface="Times New Roman"/>
                <a:cs typeface="Times New Roman"/>
              </a:rPr>
              <a:t>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de</a:t>
            </a:r>
            <a:r>
              <a:rPr sz="1200" b="1" spc="-8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Atilio </a:t>
            </a:r>
            <a:r>
              <a:rPr sz="1200" b="1" spc="-10" dirty="0">
                <a:latin typeface="Times New Roman"/>
                <a:cs typeface="Times New Roman"/>
              </a:rPr>
              <a:t>Boron </a:t>
            </a: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Fern</a:t>
            </a:r>
            <a:r>
              <a:rPr sz="1200" b="1" dirty="0">
                <a:latin typeface="Calibri"/>
                <a:cs typeface="Calibri"/>
              </a:rPr>
              <a:t>á</a:t>
            </a:r>
            <a:r>
              <a:rPr sz="1200" b="1" dirty="0">
                <a:latin typeface="Times New Roman"/>
                <a:cs typeface="Times New Roman"/>
              </a:rPr>
              <a:t>ndez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(2020)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268094" y="8256658"/>
            <a:ext cx="43878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Construcción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Teórica</a:t>
            </a:r>
            <a:r>
              <a:rPr sz="1200" b="1" spc="25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sobre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2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Comparativo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Diversas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Miradas</a:t>
            </a:r>
            <a:r>
              <a:rPr sz="1200" b="1" spc="2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Nivel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Internacional</a:t>
            </a:r>
            <a:endParaRPr sz="1200" dirty="0">
              <a:latin typeface="Times New Roman"/>
              <a:cs typeface="Times New Roman"/>
            </a:endParaRPr>
          </a:p>
          <a:p>
            <a:pPr marL="381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Fernández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699631" y="8925695"/>
            <a:ext cx="1778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26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97307" y="7531354"/>
            <a:ext cx="3660775" cy="3917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 marR="5080" indent="-381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</a:t>
            </a:r>
            <a:r>
              <a:rPr sz="1200" b="1" dirty="0">
                <a:latin typeface="Calibri"/>
                <a:cs typeface="Calibri"/>
              </a:rPr>
              <a:t>á</a:t>
            </a:r>
            <a:r>
              <a:rPr sz="1200" b="1" dirty="0">
                <a:latin typeface="Times New Roman"/>
                <a:cs typeface="Times New Roman"/>
              </a:rPr>
              <a:t>fico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4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Visi</a:t>
            </a:r>
            <a:r>
              <a:rPr sz="1200" b="1" dirty="0">
                <a:latin typeface="Calibri"/>
                <a:cs typeface="Calibri"/>
              </a:rPr>
              <a:t>ó</a:t>
            </a:r>
            <a:r>
              <a:rPr sz="1200" b="1" dirty="0">
                <a:latin typeface="Times New Roman"/>
                <a:cs typeface="Times New Roman"/>
              </a:rPr>
              <a:t>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por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Juan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Pozo </a:t>
            </a: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Fern</a:t>
            </a:r>
            <a:r>
              <a:rPr sz="1200" b="1" dirty="0">
                <a:latin typeface="Calibri"/>
                <a:cs typeface="Calibri"/>
              </a:rPr>
              <a:t>á</a:t>
            </a:r>
            <a:r>
              <a:rPr sz="1200" b="1" dirty="0">
                <a:latin typeface="Times New Roman"/>
                <a:cs typeface="Times New Roman"/>
              </a:rPr>
              <a:t>ndez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(2020)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27" name="Grupo 26">
            <a:extLst>
              <a:ext uri="{FF2B5EF4-FFF2-40B4-BE49-F238E27FC236}">
                <a16:creationId xmlns:a16="http://schemas.microsoft.com/office/drawing/2014/main" id="{32BBB31B-536B-22FE-23C4-A2B0E5C797F1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8" name="object 12">
              <a:extLst>
                <a:ext uri="{FF2B5EF4-FFF2-40B4-BE49-F238E27FC236}">
                  <a16:creationId xmlns:a16="http://schemas.microsoft.com/office/drawing/2014/main" id="{46A14433-3E45-19CA-7CBC-C4765C298B0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2" name="object 13">
                <a:extLst>
                  <a:ext uri="{FF2B5EF4-FFF2-40B4-BE49-F238E27FC236}">
                    <a16:creationId xmlns:a16="http://schemas.microsoft.com/office/drawing/2014/main" id="{FA8D6C6E-DD05-91B2-1483-7024E579113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3" name="object 14">
                <a:extLst>
                  <a:ext uri="{FF2B5EF4-FFF2-40B4-BE49-F238E27FC236}">
                    <a16:creationId xmlns:a16="http://schemas.microsoft.com/office/drawing/2014/main" id="{7BAC8065-6214-7018-2BAF-4937B1896F13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4" name="object 15">
                <a:extLst>
                  <a:ext uri="{FF2B5EF4-FFF2-40B4-BE49-F238E27FC236}">
                    <a16:creationId xmlns:a16="http://schemas.microsoft.com/office/drawing/2014/main" id="{9764BA57-2098-D343-00BF-ADF9ED17B877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5" name="object 16">
                <a:extLst>
                  <a:ext uri="{FF2B5EF4-FFF2-40B4-BE49-F238E27FC236}">
                    <a16:creationId xmlns:a16="http://schemas.microsoft.com/office/drawing/2014/main" id="{7D98B971-904F-3E80-E7CF-972D6CA89AA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9" name="object 16">
              <a:extLst>
                <a:ext uri="{FF2B5EF4-FFF2-40B4-BE49-F238E27FC236}">
                  <a16:creationId xmlns:a16="http://schemas.microsoft.com/office/drawing/2014/main" id="{CA34CDFD-E007-759A-32F5-58F27A15999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0" name="object 25">
              <a:extLst>
                <a:ext uri="{FF2B5EF4-FFF2-40B4-BE49-F238E27FC236}">
                  <a16:creationId xmlns:a16="http://schemas.microsoft.com/office/drawing/2014/main" id="{6F7C6E58-D1E4-01ED-19A9-0834A411090C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1" name="object 31">
              <a:extLst>
                <a:ext uri="{FF2B5EF4-FFF2-40B4-BE49-F238E27FC236}">
                  <a16:creationId xmlns:a16="http://schemas.microsoft.com/office/drawing/2014/main" id="{5C0ED945-609B-FA9B-02F8-157B5CB3672D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14130"/>
            <a:chOff x="94485" y="115823"/>
            <a:chExt cx="6669405" cy="891413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2842005" y="1068451"/>
            <a:ext cx="30295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3865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09728" y="164274"/>
            <a:ext cx="6590030" cy="8877935"/>
            <a:chOff x="109728" y="164274"/>
            <a:chExt cx="6590030" cy="8877935"/>
          </a:xfrm>
        </p:grpSpPr>
        <p:pic>
          <p:nvPicPr>
            <p:cNvPr id="15" name="object 1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6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90690" y="1533525"/>
              <a:ext cx="6262624" cy="2590800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221691" y="4099305"/>
            <a:ext cx="387985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</a:t>
            </a:r>
            <a:r>
              <a:rPr sz="1200" b="1" dirty="0">
                <a:latin typeface="Calibri"/>
                <a:cs typeface="Calibri"/>
              </a:rPr>
              <a:t>á</a:t>
            </a:r>
            <a:r>
              <a:rPr sz="1200" b="1" dirty="0">
                <a:latin typeface="Times New Roman"/>
                <a:cs typeface="Times New Roman"/>
              </a:rPr>
              <a:t>fico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5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Visi</a:t>
            </a:r>
            <a:r>
              <a:rPr sz="1200" b="1" dirty="0">
                <a:latin typeface="Calibri"/>
                <a:cs typeface="Calibri"/>
              </a:rPr>
              <a:t>ó</a:t>
            </a:r>
            <a:r>
              <a:rPr sz="1200" b="1" dirty="0">
                <a:latin typeface="Times New Roman"/>
                <a:cs typeface="Times New Roman"/>
              </a:rPr>
              <a:t>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por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Carlos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Torres </a:t>
            </a: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Fern</a:t>
            </a:r>
            <a:r>
              <a:rPr sz="1200" b="1" dirty="0">
                <a:latin typeface="Calibri"/>
                <a:cs typeface="Calibri"/>
              </a:rPr>
              <a:t>á</a:t>
            </a:r>
            <a:r>
              <a:rPr sz="1200" b="1" dirty="0">
                <a:latin typeface="Times New Roman"/>
                <a:cs typeface="Times New Roman"/>
              </a:rPr>
              <a:t>ndez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(2020)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1" name="object 21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248589" y="4642865"/>
            <a:ext cx="6204712" cy="2724149"/>
          </a:xfrm>
          <a:prstGeom prst="rect">
            <a:avLst/>
          </a:prstGeom>
        </p:spPr>
      </p:pic>
      <p:sp>
        <p:nvSpPr>
          <p:cNvPr id="22" name="object 22"/>
          <p:cNvSpPr txBox="1"/>
          <p:nvPr/>
        </p:nvSpPr>
        <p:spPr>
          <a:xfrm>
            <a:off x="269544" y="7549642"/>
            <a:ext cx="4330700" cy="3917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</a:t>
            </a:r>
            <a:r>
              <a:rPr sz="1200" b="1" dirty="0">
                <a:latin typeface="Calibri"/>
                <a:cs typeface="Calibri"/>
              </a:rPr>
              <a:t>á</a:t>
            </a:r>
            <a:r>
              <a:rPr sz="1200" b="1" dirty="0">
                <a:latin typeface="Times New Roman"/>
                <a:cs typeface="Times New Roman"/>
              </a:rPr>
              <a:t>fico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6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Visi</a:t>
            </a:r>
            <a:r>
              <a:rPr sz="1200" b="1" dirty="0">
                <a:latin typeface="Calibri"/>
                <a:cs typeface="Calibri"/>
              </a:rPr>
              <a:t>ó</a:t>
            </a:r>
            <a:r>
              <a:rPr sz="1200" b="1" dirty="0">
                <a:latin typeface="Times New Roman"/>
                <a:cs typeface="Times New Roman"/>
              </a:rPr>
              <a:t>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por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Rosa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</a:t>
            </a:r>
            <a:r>
              <a:rPr sz="1200" b="1" dirty="0">
                <a:latin typeface="Calibri"/>
                <a:cs typeface="Calibri"/>
              </a:rPr>
              <a:t>í</a:t>
            </a:r>
            <a:r>
              <a:rPr sz="1200" b="1" dirty="0">
                <a:latin typeface="Times New Roman"/>
                <a:cs typeface="Times New Roman"/>
              </a:rPr>
              <a:t>a </a:t>
            </a:r>
            <a:r>
              <a:rPr sz="1200" b="1" spc="-10" dirty="0">
                <a:latin typeface="Times New Roman"/>
                <a:cs typeface="Times New Roman"/>
              </a:rPr>
              <a:t>Masson </a:t>
            </a: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Fern</a:t>
            </a:r>
            <a:r>
              <a:rPr sz="1200" b="1" dirty="0">
                <a:latin typeface="Calibri"/>
                <a:cs typeface="Calibri"/>
              </a:rPr>
              <a:t>á</a:t>
            </a:r>
            <a:r>
              <a:rPr sz="1200" b="1" dirty="0">
                <a:latin typeface="Times New Roman"/>
                <a:cs typeface="Times New Roman"/>
              </a:rPr>
              <a:t>ndez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(2020)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268094" y="8256658"/>
            <a:ext cx="43878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Construcción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Teórica</a:t>
            </a:r>
            <a:r>
              <a:rPr sz="1200" b="1" spc="25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sobre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2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Comparativo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Diversas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Miradas</a:t>
            </a:r>
            <a:r>
              <a:rPr sz="1200" b="1" spc="2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Nivel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Internacional</a:t>
            </a:r>
            <a:endParaRPr sz="1200" dirty="0">
              <a:latin typeface="Times New Roman"/>
              <a:cs typeface="Times New Roman"/>
            </a:endParaRPr>
          </a:p>
          <a:p>
            <a:pPr marL="381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Fernández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6605396" y="8925695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263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25" name="Grupo 24">
            <a:extLst>
              <a:ext uri="{FF2B5EF4-FFF2-40B4-BE49-F238E27FC236}">
                <a16:creationId xmlns:a16="http://schemas.microsoft.com/office/drawing/2014/main" id="{B7237104-FB80-A74C-3127-EB6B779AC878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6" name="object 12">
              <a:extLst>
                <a:ext uri="{FF2B5EF4-FFF2-40B4-BE49-F238E27FC236}">
                  <a16:creationId xmlns:a16="http://schemas.microsoft.com/office/drawing/2014/main" id="{EBA20A4C-0110-4154-9489-16128FC96CEE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0" name="object 13">
                <a:extLst>
                  <a:ext uri="{FF2B5EF4-FFF2-40B4-BE49-F238E27FC236}">
                    <a16:creationId xmlns:a16="http://schemas.microsoft.com/office/drawing/2014/main" id="{4F2D05E8-7F91-A924-F45B-E96DBDAFC5BA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1" name="object 14">
                <a:extLst>
                  <a:ext uri="{FF2B5EF4-FFF2-40B4-BE49-F238E27FC236}">
                    <a16:creationId xmlns:a16="http://schemas.microsoft.com/office/drawing/2014/main" id="{6A16C2BF-462E-7A92-0E61-1196E5FD5E85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2" name="object 15">
                <a:extLst>
                  <a:ext uri="{FF2B5EF4-FFF2-40B4-BE49-F238E27FC236}">
                    <a16:creationId xmlns:a16="http://schemas.microsoft.com/office/drawing/2014/main" id="{1D0393D9-E7E0-2B7F-77DD-252D7773CC7E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3" name="object 16">
                <a:extLst>
                  <a:ext uri="{FF2B5EF4-FFF2-40B4-BE49-F238E27FC236}">
                    <a16:creationId xmlns:a16="http://schemas.microsoft.com/office/drawing/2014/main" id="{F25B1D34-FFDD-AD4B-F024-65BD6BF5EB7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7" name="object 16">
              <a:extLst>
                <a:ext uri="{FF2B5EF4-FFF2-40B4-BE49-F238E27FC236}">
                  <a16:creationId xmlns:a16="http://schemas.microsoft.com/office/drawing/2014/main" id="{4E81ECBD-98AF-9F08-3786-A240FAB82D7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8" name="object 25">
              <a:extLst>
                <a:ext uri="{FF2B5EF4-FFF2-40B4-BE49-F238E27FC236}">
                  <a16:creationId xmlns:a16="http://schemas.microsoft.com/office/drawing/2014/main" id="{9C03F36C-2879-E7BA-0E47-38F564180FBF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9" name="object 31">
              <a:extLst>
                <a:ext uri="{FF2B5EF4-FFF2-40B4-BE49-F238E27FC236}">
                  <a16:creationId xmlns:a16="http://schemas.microsoft.com/office/drawing/2014/main" id="{0A8EF1EC-247D-8B99-6336-8D3D92990DE7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14130"/>
            <a:chOff x="94485" y="115823"/>
            <a:chExt cx="6669405" cy="891413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2842005" y="1068451"/>
            <a:ext cx="30295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3865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09728" y="164274"/>
            <a:ext cx="6590030" cy="8877935"/>
            <a:chOff x="109728" y="164274"/>
            <a:chExt cx="6590030" cy="8877935"/>
          </a:xfrm>
        </p:grpSpPr>
        <p:pic>
          <p:nvPicPr>
            <p:cNvPr id="15" name="object 1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6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46354" y="1533525"/>
              <a:ext cx="5962904" cy="289560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2021" y="4835271"/>
              <a:ext cx="5855208" cy="2838450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327456" y="4350842"/>
            <a:ext cx="4544695" cy="3917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</a:t>
            </a:r>
            <a:r>
              <a:rPr sz="1200" b="1" dirty="0">
                <a:latin typeface="Calibri"/>
                <a:cs typeface="Calibri"/>
              </a:rPr>
              <a:t>á</a:t>
            </a:r>
            <a:r>
              <a:rPr sz="1200" b="1" dirty="0">
                <a:latin typeface="Times New Roman"/>
                <a:cs typeface="Times New Roman"/>
              </a:rPr>
              <a:t>fico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7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Visi</a:t>
            </a:r>
            <a:r>
              <a:rPr sz="1200" b="1" dirty="0">
                <a:latin typeface="Calibri"/>
                <a:cs typeface="Calibri"/>
              </a:rPr>
              <a:t>ó</a:t>
            </a:r>
            <a:r>
              <a:rPr sz="1200" b="1" dirty="0">
                <a:latin typeface="Times New Roman"/>
                <a:cs typeface="Times New Roman"/>
              </a:rPr>
              <a:t>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por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</a:t>
            </a:r>
            <a:r>
              <a:rPr sz="1200" b="1" dirty="0">
                <a:latin typeface="Calibri"/>
                <a:cs typeface="Calibri"/>
              </a:rPr>
              <a:t>í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Subirats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Martori</a:t>
            </a: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Fern</a:t>
            </a:r>
            <a:r>
              <a:rPr sz="1200" b="1" dirty="0">
                <a:latin typeface="Calibri"/>
                <a:cs typeface="Calibri"/>
              </a:rPr>
              <a:t>á</a:t>
            </a:r>
            <a:r>
              <a:rPr sz="1200" b="1" dirty="0">
                <a:latin typeface="Times New Roman"/>
                <a:cs typeface="Times New Roman"/>
              </a:rPr>
              <a:t>ndez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(2020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268094" y="8256658"/>
            <a:ext cx="43878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Construcción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Teórica</a:t>
            </a:r>
            <a:r>
              <a:rPr sz="1200" b="1" spc="25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sobre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2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Comparativo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Diversas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Miradas</a:t>
            </a:r>
            <a:r>
              <a:rPr sz="1200" b="1" spc="2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Nivel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Internacional</a:t>
            </a:r>
            <a:endParaRPr sz="1200" dirty="0">
              <a:latin typeface="Times New Roman"/>
              <a:cs typeface="Times New Roman"/>
            </a:endParaRPr>
          </a:p>
          <a:p>
            <a:pPr marL="381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Fernández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6699631" y="8925695"/>
            <a:ext cx="1778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26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11581" y="7668514"/>
            <a:ext cx="3998595" cy="3917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</a:t>
            </a:r>
            <a:r>
              <a:rPr sz="1200" b="1" dirty="0">
                <a:latin typeface="Calibri"/>
                <a:cs typeface="Calibri"/>
              </a:rPr>
              <a:t>á</a:t>
            </a:r>
            <a:r>
              <a:rPr sz="1200" b="1" dirty="0">
                <a:latin typeface="Times New Roman"/>
                <a:cs typeface="Times New Roman"/>
              </a:rPr>
              <a:t>fico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8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Visi</a:t>
            </a:r>
            <a:r>
              <a:rPr sz="1200" b="1" dirty="0">
                <a:latin typeface="Calibri"/>
                <a:cs typeface="Calibri"/>
              </a:rPr>
              <a:t>ó</a:t>
            </a:r>
            <a:r>
              <a:rPr sz="1200" b="1" dirty="0">
                <a:latin typeface="Times New Roman"/>
                <a:cs typeface="Times New Roman"/>
              </a:rPr>
              <a:t>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por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Luis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Bonilla </a:t>
            </a: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Fern</a:t>
            </a:r>
            <a:r>
              <a:rPr sz="1200" b="1" dirty="0">
                <a:latin typeface="Calibri"/>
                <a:cs typeface="Calibri"/>
              </a:rPr>
              <a:t>á</a:t>
            </a:r>
            <a:r>
              <a:rPr sz="1200" b="1" dirty="0">
                <a:latin typeface="Times New Roman"/>
                <a:cs typeface="Times New Roman"/>
              </a:rPr>
              <a:t>ndez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(2020)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25" name="Grupo 24">
            <a:extLst>
              <a:ext uri="{FF2B5EF4-FFF2-40B4-BE49-F238E27FC236}">
                <a16:creationId xmlns:a16="http://schemas.microsoft.com/office/drawing/2014/main" id="{E4C1F0D3-99A1-3477-001C-BBB9363B7A94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6" name="object 12">
              <a:extLst>
                <a:ext uri="{FF2B5EF4-FFF2-40B4-BE49-F238E27FC236}">
                  <a16:creationId xmlns:a16="http://schemas.microsoft.com/office/drawing/2014/main" id="{5E44195F-E75F-0959-894D-359378AB1EC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0" name="object 13">
                <a:extLst>
                  <a:ext uri="{FF2B5EF4-FFF2-40B4-BE49-F238E27FC236}">
                    <a16:creationId xmlns:a16="http://schemas.microsoft.com/office/drawing/2014/main" id="{090F3B38-9DA8-8DA7-7D7F-CFD7CF17E4D4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1" name="object 14">
                <a:extLst>
                  <a:ext uri="{FF2B5EF4-FFF2-40B4-BE49-F238E27FC236}">
                    <a16:creationId xmlns:a16="http://schemas.microsoft.com/office/drawing/2014/main" id="{152247C7-1E93-FCD5-71E9-D0E245C13B7C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2" name="object 15">
                <a:extLst>
                  <a:ext uri="{FF2B5EF4-FFF2-40B4-BE49-F238E27FC236}">
                    <a16:creationId xmlns:a16="http://schemas.microsoft.com/office/drawing/2014/main" id="{B28BA10E-46E0-F3C7-EDDC-3A162747183B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3" name="object 16">
                <a:extLst>
                  <a:ext uri="{FF2B5EF4-FFF2-40B4-BE49-F238E27FC236}">
                    <a16:creationId xmlns:a16="http://schemas.microsoft.com/office/drawing/2014/main" id="{0B425FF1-4E9D-E8D4-BC8B-95982C6059A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7" name="object 16">
              <a:extLst>
                <a:ext uri="{FF2B5EF4-FFF2-40B4-BE49-F238E27FC236}">
                  <a16:creationId xmlns:a16="http://schemas.microsoft.com/office/drawing/2014/main" id="{A08832B0-CB7A-F463-7856-D94CD9F62C1B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8" name="object 25">
              <a:extLst>
                <a:ext uri="{FF2B5EF4-FFF2-40B4-BE49-F238E27FC236}">
                  <a16:creationId xmlns:a16="http://schemas.microsoft.com/office/drawing/2014/main" id="{5FEDE4CD-2D04-0125-453C-E18EACFE041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9" name="object 31">
              <a:extLst>
                <a:ext uri="{FF2B5EF4-FFF2-40B4-BE49-F238E27FC236}">
                  <a16:creationId xmlns:a16="http://schemas.microsoft.com/office/drawing/2014/main" id="{049D209A-904B-42A7-C097-E21B679F7265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14130"/>
            <a:chOff x="94485" y="115823"/>
            <a:chExt cx="6669405" cy="891413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2842005" y="1068451"/>
            <a:ext cx="30295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3865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09728" y="164274"/>
            <a:ext cx="6590030" cy="8877935"/>
            <a:chOff x="109728" y="164274"/>
            <a:chExt cx="6590030" cy="8877935"/>
          </a:xfrm>
        </p:grpSpPr>
        <p:pic>
          <p:nvPicPr>
            <p:cNvPr id="15" name="object 1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6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48589" y="1619631"/>
              <a:ext cx="6391401" cy="2705100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255828" y="4443476"/>
            <a:ext cx="6417945" cy="33909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4769" marR="9906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Gráfico</a:t>
            </a:r>
            <a:r>
              <a:rPr sz="1200" b="1" spc="1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9</a:t>
            </a:r>
            <a:r>
              <a:rPr sz="1200" b="1" spc="1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Visión</a:t>
            </a:r>
            <a:r>
              <a:rPr sz="1200" b="1" spc="1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11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1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11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1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por</a:t>
            </a:r>
            <a:r>
              <a:rPr sz="1200" b="1" spc="9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4</a:t>
            </a:r>
            <a:r>
              <a:rPr sz="1200" b="1" spc="1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investigadores</a:t>
            </a:r>
            <a:r>
              <a:rPr sz="1200" b="1" spc="1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1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11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Universidades</a:t>
            </a:r>
            <a:r>
              <a:rPr sz="1200" b="1" spc="114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UNERG; </a:t>
            </a:r>
            <a:r>
              <a:rPr sz="1200" b="1" dirty="0">
                <a:latin typeface="Times New Roman"/>
                <a:cs typeface="Times New Roman"/>
              </a:rPr>
              <a:t>UNESR;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UPEL</a:t>
            </a:r>
            <a:r>
              <a:rPr sz="1200" b="1" spc="-10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UNELLEZ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Venezuela</a:t>
            </a:r>
            <a:endParaRPr sz="1200" dirty="0">
              <a:latin typeface="Times New Roman"/>
              <a:cs typeface="Times New Roman"/>
            </a:endParaRPr>
          </a:p>
          <a:p>
            <a:pPr marL="64769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Fernández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(2020)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3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Interconexión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Diversas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Miradas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sobre</a:t>
            </a:r>
            <a:r>
              <a:rPr sz="1200" b="1" spc="2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Educativa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gráficos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9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develó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abiertamente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repensar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llamado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tomar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conciencia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siglo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XXI, </a:t>
            </a:r>
            <a:r>
              <a:rPr sz="1200" dirty="0">
                <a:latin typeface="Times New Roman"/>
                <a:cs typeface="Times New Roman"/>
              </a:rPr>
              <a:t>integrando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ciudadanía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sociedad </a:t>
            </a:r>
            <a:r>
              <a:rPr sz="1200" dirty="0">
                <a:latin typeface="Times New Roman"/>
                <a:cs typeface="Times New Roman"/>
              </a:rPr>
              <a:t>actual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convivencia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armónica,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crucial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abanderado 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protagonista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necesarios 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 </a:t>
            </a:r>
            <a:r>
              <a:rPr sz="1200" spc="-10" dirty="0">
                <a:latin typeface="Times New Roman"/>
                <a:cs typeface="Times New Roman"/>
              </a:rPr>
              <a:t>educativa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tiempo,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amerita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superar</a:t>
            </a:r>
            <a:r>
              <a:rPr sz="1200" spc="3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netamente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contemplativa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ahora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ha </a:t>
            </a:r>
            <a:r>
              <a:rPr sz="1200" dirty="0">
                <a:latin typeface="Times New Roman"/>
                <a:cs typeface="Times New Roman"/>
              </a:rPr>
              <a:t>mantenido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gremio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diálogos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permanentes, </a:t>
            </a:r>
            <a:r>
              <a:rPr sz="1200" dirty="0">
                <a:latin typeface="Times New Roman"/>
                <a:cs typeface="Times New Roman"/>
              </a:rPr>
              <a:t>constructivistas,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vertiginosos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salvaguardar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dignidad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humana,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erradicar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discriminación,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fomentando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equidad,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justicia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social, </a:t>
            </a:r>
            <a:r>
              <a:rPr sz="1200" dirty="0">
                <a:latin typeface="Times New Roman"/>
                <a:cs typeface="Times New Roman"/>
              </a:rPr>
              <a:t>respetando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género,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integrando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sociedad.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forma,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mundial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seguido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pensamiento,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asimismo,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prevalece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totalmente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mecanizada,</a:t>
            </a:r>
            <a:r>
              <a:rPr sz="1200" spc="-10" dirty="0">
                <a:latin typeface="Times New Roman"/>
                <a:cs typeface="Times New Roman"/>
              </a:rPr>
              <a:t> pensada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268094" y="8256658"/>
            <a:ext cx="43878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Construcción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Teórica</a:t>
            </a:r>
            <a:r>
              <a:rPr sz="1200" b="1" spc="25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sobre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2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Comparativo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Diversas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Miradas</a:t>
            </a:r>
            <a:r>
              <a:rPr sz="1200" b="1" spc="2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Nivel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Internacional</a:t>
            </a:r>
            <a:endParaRPr sz="1200" dirty="0">
              <a:latin typeface="Times New Roman"/>
              <a:cs typeface="Times New Roman"/>
            </a:endParaRPr>
          </a:p>
          <a:p>
            <a:pPr marL="381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Fernández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937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265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3" name="Grupo 22">
            <a:extLst>
              <a:ext uri="{FF2B5EF4-FFF2-40B4-BE49-F238E27FC236}">
                <a16:creationId xmlns:a16="http://schemas.microsoft.com/office/drawing/2014/main" id="{ED1587AD-446B-C1E0-A262-11F16255066B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4" name="object 12">
              <a:extLst>
                <a:ext uri="{FF2B5EF4-FFF2-40B4-BE49-F238E27FC236}">
                  <a16:creationId xmlns:a16="http://schemas.microsoft.com/office/drawing/2014/main" id="{109BAAE5-D533-EE6B-5284-9802F12182CF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8" name="object 13">
                <a:extLst>
                  <a:ext uri="{FF2B5EF4-FFF2-40B4-BE49-F238E27FC236}">
                    <a16:creationId xmlns:a16="http://schemas.microsoft.com/office/drawing/2014/main" id="{3EDE62F0-F187-3F76-15B0-F11760171306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9" name="object 14">
                <a:extLst>
                  <a:ext uri="{FF2B5EF4-FFF2-40B4-BE49-F238E27FC236}">
                    <a16:creationId xmlns:a16="http://schemas.microsoft.com/office/drawing/2014/main" id="{38FAD58B-0177-9B07-CFAE-01DEB550258A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0" name="object 15">
                <a:extLst>
                  <a:ext uri="{FF2B5EF4-FFF2-40B4-BE49-F238E27FC236}">
                    <a16:creationId xmlns:a16="http://schemas.microsoft.com/office/drawing/2014/main" id="{A5360B32-E102-C444-9236-E6F271B99705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1" name="object 16">
                <a:extLst>
                  <a:ext uri="{FF2B5EF4-FFF2-40B4-BE49-F238E27FC236}">
                    <a16:creationId xmlns:a16="http://schemas.microsoft.com/office/drawing/2014/main" id="{DB7F13EB-0803-0A50-A6DB-D71E593F2AB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5" name="object 16">
              <a:extLst>
                <a:ext uri="{FF2B5EF4-FFF2-40B4-BE49-F238E27FC236}">
                  <a16:creationId xmlns:a16="http://schemas.microsoft.com/office/drawing/2014/main" id="{F55358EF-0422-B2D1-C732-F01D1608970D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6" name="object 25">
              <a:extLst>
                <a:ext uri="{FF2B5EF4-FFF2-40B4-BE49-F238E27FC236}">
                  <a16:creationId xmlns:a16="http://schemas.microsoft.com/office/drawing/2014/main" id="{39F74896-9F1F-30BA-869F-58523751E6D1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7" name="object 31">
              <a:extLst>
                <a:ext uri="{FF2B5EF4-FFF2-40B4-BE49-F238E27FC236}">
                  <a16:creationId xmlns:a16="http://schemas.microsoft.com/office/drawing/2014/main" id="{044A4C85-AC1E-B7F3-859F-9BA040343B0C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32003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23972" y="1024127"/>
              <a:ext cx="1812036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2" y="1024127"/>
              <a:ext cx="1235964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02580" y="1024127"/>
              <a:ext cx="576072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9" name="object 19"/>
          <p:cNvSpPr txBox="1"/>
          <p:nvPr/>
        </p:nvSpPr>
        <p:spPr>
          <a:xfrm>
            <a:off x="293014" y="1068451"/>
            <a:ext cx="6251575" cy="67697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67564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8460" marR="6350" indent="-365760" algn="just">
              <a:lnSpc>
                <a:spcPct val="99200"/>
              </a:lnSpc>
              <a:spcBef>
                <a:spcPts val="1300"/>
              </a:spcBef>
            </a:pPr>
            <a:r>
              <a:rPr sz="1200" dirty="0">
                <a:latin typeface="Times New Roman"/>
                <a:cs typeface="Times New Roman"/>
              </a:rPr>
              <a:t>solamente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salir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pruebas,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antagónico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son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 </a:t>
            </a:r>
            <a:r>
              <a:rPr sz="1200" dirty="0">
                <a:latin typeface="Times New Roman"/>
                <a:cs typeface="Times New Roman"/>
              </a:rPr>
              <a:t>puedan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pensar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instaurar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spc="-10" dirty="0">
                <a:latin typeface="Times New Roman"/>
                <a:cs typeface="Times New Roman"/>
              </a:rPr>
              <a:t>educación.</a:t>
            </a:r>
            <a:endParaRPr sz="1200" dirty="0">
              <a:latin typeface="Times New Roman"/>
              <a:cs typeface="Times New Roman"/>
            </a:endParaRPr>
          </a:p>
          <a:p>
            <a:pPr marL="378460" marR="7620" indent="-365760" algn="just">
              <a:lnSpc>
                <a:spcPct val="100000"/>
              </a:lnSpc>
              <a:spcBef>
                <a:spcPts val="35"/>
              </a:spcBef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formará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también;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compañeros,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directivos,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debe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ciudadanía,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destrabando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inequidad,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implicando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justicia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amor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naturaleza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respeto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sólida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convivencia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ciudadana.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renovación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repensar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abordarla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globalizado,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concibiendo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nuevo, </a:t>
            </a:r>
            <a:r>
              <a:rPr sz="1200" dirty="0">
                <a:latin typeface="Times New Roman"/>
                <a:cs typeface="Times New Roman"/>
              </a:rPr>
              <a:t>revolucionario,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anclado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spc="-10" dirty="0">
                <a:latin typeface="Times New Roman"/>
                <a:cs typeface="Times New Roman"/>
              </a:rPr>
              <a:t>eco-</a:t>
            </a:r>
            <a:r>
              <a:rPr sz="1200" dirty="0">
                <a:latin typeface="Times New Roman"/>
                <a:cs typeface="Times New Roman"/>
              </a:rPr>
              <a:t>pedagogía,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subyace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estudiantes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mirada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donde </a:t>
            </a:r>
            <a:r>
              <a:rPr sz="1200" dirty="0">
                <a:latin typeface="Times New Roman"/>
                <a:cs typeface="Times New Roman"/>
              </a:rPr>
              <a:t>puedan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conocimiento,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también, aprendan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educarse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convivencia,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emprendedores,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luchadores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mejores formas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afianzar su propia identidad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reconociendo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existente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planeta.</a:t>
            </a:r>
            <a:endParaRPr sz="1200" dirty="0">
              <a:latin typeface="Times New Roman"/>
              <a:cs typeface="Times New Roman"/>
            </a:endParaRPr>
          </a:p>
          <a:p>
            <a:pPr marL="378460" marR="5080" indent="-36576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exalta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 conocer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mundial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agudizar </a:t>
            </a:r>
            <a:r>
              <a:rPr sz="1200" dirty="0">
                <a:latin typeface="Times New Roman"/>
                <a:cs typeface="Times New Roman"/>
              </a:rPr>
              <a:t>la mirada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globales,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forma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enfrentarán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través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meritorio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ciudadanía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pueda </a:t>
            </a:r>
            <a:r>
              <a:rPr sz="1200" dirty="0">
                <a:latin typeface="Times New Roman"/>
                <a:cs typeface="Times New Roman"/>
              </a:rPr>
              <a:t>ampliar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horizonte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convivencia,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tolerancia,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solidaridad,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diversidad,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erradicando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xenofobia,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heterosexismo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violencia.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inequidades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aún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persisten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mayor </a:t>
            </a:r>
            <a:r>
              <a:rPr sz="1200" dirty="0">
                <a:latin typeface="Times New Roman"/>
                <a:cs typeface="Times New Roman"/>
              </a:rPr>
              <a:t>equidad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género,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enfatice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supresión </a:t>
            </a:r>
            <a:r>
              <a:rPr sz="1200" dirty="0">
                <a:latin typeface="Times New Roman"/>
                <a:cs typeface="Times New Roman"/>
              </a:rPr>
              <a:t>bullying,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discriminación.</a:t>
            </a:r>
            <a:endParaRPr sz="1200" dirty="0">
              <a:latin typeface="Times New Roman"/>
              <a:cs typeface="Times New Roman"/>
            </a:endParaRPr>
          </a:p>
          <a:p>
            <a:pPr marL="378460" marR="7620" indent="-365760" algn="just">
              <a:lnSpc>
                <a:spcPct val="997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amerita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enmarquen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identidad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jóvenes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apego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su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localidad,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mirada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aguda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 </a:t>
            </a:r>
            <a:r>
              <a:rPr sz="1200" dirty="0">
                <a:latin typeface="Times New Roman"/>
                <a:cs typeface="Times New Roman"/>
              </a:rPr>
              <a:t>intermitente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medios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puedan hacer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mirada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circunda, mantengan un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respeto 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 ambiente,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y hacia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ejerciéndose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Sociabilidad,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ejercer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derechos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obligaciones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ciudadano,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afiance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revolución </a:t>
            </a:r>
            <a:r>
              <a:rPr sz="1200" dirty="0">
                <a:latin typeface="Times New Roman"/>
                <a:cs typeface="Times New Roman"/>
              </a:rPr>
              <a:t>bolivariana 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amor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humanismo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268094" y="8256658"/>
            <a:ext cx="43878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Construcción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Teórica</a:t>
            </a:r>
            <a:r>
              <a:rPr sz="1200" b="1" spc="25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sobre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2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Comparativo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Diversas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Miradas</a:t>
            </a:r>
            <a:r>
              <a:rPr sz="1200" b="1" spc="2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Nivel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Internacional</a:t>
            </a:r>
            <a:endParaRPr sz="1200" dirty="0">
              <a:latin typeface="Times New Roman"/>
              <a:cs typeface="Times New Roman"/>
            </a:endParaRPr>
          </a:p>
          <a:p>
            <a:pPr marL="381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Fernández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937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266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2" name="Grupo 21">
            <a:extLst>
              <a:ext uri="{FF2B5EF4-FFF2-40B4-BE49-F238E27FC236}">
                <a16:creationId xmlns:a16="http://schemas.microsoft.com/office/drawing/2014/main" id="{DFBC6DB3-A4A5-E9D0-C068-2695BAFAF2B8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3" name="object 12">
              <a:extLst>
                <a:ext uri="{FF2B5EF4-FFF2-40B4-BE49-F238E27FC236}">
                  <a16:creationId xmlns:a16="http://schemas.microsoft.com/office/drawing/2014/main" id="{636F8AC7-B318-57F9-E518-1CC7A1DC065A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7" name="object 13">
                <a:extLst>
                  <a:ext uri="{FF2B5EF4-FFF2-40B4-BE49-F238E27FC236}">
                    <a16:creationId xmlns:a16="http://schemas.microsoft.com/office/drawing/2014/main" id="{7F6A2B7F-B675-49A3-EFCD-CCC999DD56D8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8" name="object 14">
                <a:extLst>
                  <a:ext uri="{FF2B5EF4-FFF2-40B4-BE49-F238E27FC236}">
                    <a16:creationId xmlns:a16="http://schemas.microsoft.com/office/drawing/2014/main" id="{08B19159-2A3C-A234-B573-F3AA75625C46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9" name="object 15">
                <a:extLst>
                  <a:ext uri="{FF2B5EF4-FFF2-40B4-BE49-F238E27FC236}">
                    <a16:creationId xmlns:a16="http://schemas.microsoft.com/office/drawing/2014/main" id="{9BF599DB-05EC-2C2D-0F7F-0F7664A09978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0" name="object 16">
                <a:extLst>
                  <a:ext uri="{FF2B5EF4-FFF2-40B4-BE49-F238E27FC236}">
                    <a16:creationId xmlns:a16="http://schemas.microsoft.com/office/drawing/2014/main" id="{465F9578-7F3F-8D05-C817-793424551D1B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4" name="object 16">
              <a:extLst>
                <a:ext uri="{FF2B5EF4-FFF2-40B4-BE49-F238E27FC236}">
                  <a16:creationId xmlns:a16="http://schemas.microsoft.com/office/drawing/2014/main" id="{3ECA4F91-FD44-9CE6-19C6-3C4EC086E495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5" name="object 25">
              <a:extLst>
                <a:ext uri="{FF2B5EF4-FFF2-40B4-BE49-F238E27FC236}">
                  <a16:creationId xmlns:a16="http://schemas.microsoft.com/office/drawing/2014/main" id="{CD52650C-8B5A-7FB0-8AF4-25EC3C0283A7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6" name="object 31">
              <a:extLst>
                <a:ext uri="{FF2B5EF4-FFF2-40B4-BE49-F238E27FC236}">
                  <a16:creationId xmlns:a16="http://schemas.microsoft.com/office/drawing/2014/main" id="{360293E9-ADF6-8ACB-9635-60356FF80D56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14130"/>
            <a:chOff x="94485" y="115823"/>
            <a:chExt cx="6669405" cy="891413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2842005" y="1068451"/>
            <a:ext cx="30295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3865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09728" y="164274"/>
            <a:ext cx="6590030" cy="8877935"/>
            <a:chOff x="109728" y="164274"/>
            <a:chExt cx="6590030" cy="8877935"/>
          </a:xfrm>
        </p:grpSpPr>
        <p:pic>
          <p:nvPicPr>
            <p:cNvPr id="15" name="object 1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6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14287" y="1607820"/>
              <a:ext cx="6316218" cy="3552825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221691" y="5181727"/>
            <a:ext cx="6417310" cy="26847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56210" marR="1278255" indent="-381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</a:t>
            </a:r>
            <a:r>
              <a:rPr sz="1200" b="1" dirty="0">
                <a:latin typeface="Calibri"/>
                <a:cs typeface="Calibri"/>
              </a:rPr>
              <a:t>á</a:t>
            </a:r>
            <a:r>
              <a:rPr sz="1200" b="1" dirty="0">
                <a:latin typeface="Times New Roman"/>
                <a:cs typeface="Times New Roman"/>
              </a:rPr>
              <a:t>fico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10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Comparaci</a:t>
            </a:r>
            <a:r>
              <a:rPr sz="1200" b="1" dirty="0">
                <a:latin typeface="Calibri"/>
                <a:cs typeface="Calibri"/>
              </a:rPr>
              <a:t>ó</a:t>
            </a:r>
            <a:r>
              <a:rPr sz="1200" b="1" dirty="0">
                <a:latin typeface="Times New Roman"/>
                <a:cs typeface="Times New Roman"/>
              </a:rPr>
              <a:t>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entre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diversos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actores sobre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educativa </a:t>
            </a: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Fern</a:t>
            </a:r>
            <a:r>
              <a:rPr sz="1200" b="1" dirty="0">
                <a:latin typeface="Calibri"/>
                <a:cs typeface="Calibri"/>
              </a:rPr>
              <a:t>á</a:t>
            </a:r>
            <a:r>
              <a:rPr sz="1200" b="1" dirty="0">
                <a:latin typeface="Times New Roman"/>
                <a:cs typeface="Times New Roman"/>
              </a:rPr>
              <a:t>ndez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(2014)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770"/>
              </a:spcBef>
            </a:pP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COMPARATIVO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gráfico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10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presentaron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visiones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destaca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Ciudadanía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partiendo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socioeducativos,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geopolítico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mirada</a:t>
            </a:r>
            <a:r>
              <a:rPr sz="1200" spc="2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2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latinoamericana,</a:t>
            </a:r>
            <a:r>
              <a:rPr sz="1200" spc="2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intercambiar</a:t>
            </a:r>
            <a:r>
              <a:rPr sz="1200" spc="2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experiencias,</a:t>
            </a:r>
            <a:r>
              <a:rPr sz="1200" spc="2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sabidurías</a:t>
            </a:r>
            <a:r>
              <a:rPr sz="1200" spc="295" dirty="0">
                <a:latin typeface="Times New Roman"/>
                <a:cs typeface="Times New Roman"/>
              </a:rPr>
              <a:t>  </a:t>
            </a:r>
            <a:r>
              <a:rPr sz="1200" spc="-6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fortaleza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aprendizaje.</a:t>
            </a: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Atilio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Boron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integrada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llamado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países </a:t>
            </a:r>
            <a:r>
              <a:rPr sz="1200" dirty="0">
                <a:latin typeface="Times New Roman"/>
                <a:cs typeface="Times New Roman"/>
              </a:rPr>
              <a:t>Latinoamericanos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intercambio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mutuas,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destaca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destrabarse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transmitir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 reproductivos,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parte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268094" y="8256658"/>
            <a:ext cx="43878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Construcción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Teórica</a:t>
            </a:r>
            <a:r>
              <a:rPr sz="1200" b="1" spc="25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sobre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2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Comparativo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Diversas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Miradas</a:t>
            </a:r>
            <a:r>
              <a:rPr sz="1200" b="1" spc="2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Nivel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Internacional</a:t>
            </a:r>
            <a:endParaRPr sz="1200" dirty="0">
              <a:latin typeface="Times New Roman"/>
              <a:cs typeface="Times New Roman"/>
            </a:endParaRPr>
          </a:p>
          <a:p>
            <a:pPr marL="381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Fernández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937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267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3" name="Grupo 22">
            <a:extLst>
              <a:ext uri="{FF2B5EF4-FFF2-40B4-BE49-F238E27FC236}">
                <a16:creationId xmlns:a16="http://schemas.microsoft.com/office/drawing/2014/main" id="{95786E81-D5AC-0846-8067-4CC60D69C1A2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4" name="object 12">
              <a:extLst>
                <a:ext uri="{FF2B5EF4-FFF2-40B4-BE49-F238E27FC236}">
                  <a16:creationId xmlns:a16="http://schemas.microsoft.com/office/drawing/2014/main" id="{0A78F4D3-A7D3-95BE-A528-1C26E581371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8" name="object 13">
                <a:extLst>
                  <a:ext uri="{FF2B5EF4-FFF2-40B4-BE49-F238E27FC236}">
                    <a16:creationId xmlns:a16="http://schemas.microsoft.com/office/drawing/2014/main" id="{A1B0A6DC-B65C-6C7F-ECCA-6640DEDC19FB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9" name="object 14">
                <a:extLst>
                  <a:ext uri="{FF2B5EF4-FFF2-40B4-BE49-F238E27FC236}">
                    <a16:creationId xmlns:a16="http://schemas.microsoft.com/office/drawing/2014/main" id="{A6A5B4C5-B4FF-7859-E4A1-2FD60104EBAD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0" name="object 15">
                <a:extLst>
                  <a:ext uri="{FF2B5EF4-FFF2-40B4-BE49-F238E27FC236}">
                    <a16:creationId xmlns:a16="http://schemas.microsoft.com/office/drawing/2014/main" id="{2679D5EC-FE2D-4A55-6293-27048B07F797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1" name="object 16">
                <a:extLst>
                  <a:ext uri="{FF2B5EF4-FFF2-40B4-BE49-F238E27FC236}">
                    <a16:creationId xmlns:a16="http://schemas.microsoft.com/office/drawing/2014/main" id="{73842FC1-12D8-D6A1-59AE-22389D910A3E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5" name="object 16">
              <a:extLst>
                <a:ext uri="{FF2B5EF4-FFF2-40B4-BE49-F238E27FC236}">
                  <a16:creationId xmlns:a16="http://schemas.microsoft.com/office/drawing/2014/main" id="{C0B1ED67-0207-05D6-9094-FD42725723EB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6" name="object 25">
              <a:extLst>
                <a:ext uri="{FF2B5EF4-FFF2-40B4-BE49-F238E27FC236}">
                  <a16:creationId xmlns:a16="http://schemas.microsoft.com/office/drawing/2014/main" id="{2000678A-F8AA-31B2-7097-921D254DBDAC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7" name="object 31">
              <a:extLst>
                <a:ext uri="{FF2B5EF4-FFF2-40B4-BE49-F238E27FC236}">
                  <a16:creationId xmlns:a16="http://schemas.microsoft.com/office/drawing/2014/main" id="{4EEA4DFA-EF8D-9714-C99E-74CB8202003F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417310" cy="22383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0"/>
              </a:spcBef>
            </a:pPr>
            <a:endParaRPr sz="1200" dirty="0">
              <a:latin typeface="Arial"/>
              <a:cs typeface="Arial"/>
            </a:endParaRPr>
          </a:p>
          <a:p>
            <a:pPr marL="378460" marR="7620" indent="-365760" algn="just">
              <a:lnSpc>
                <a:spcPct val="98800"/>
              </a:lnSpc>
            </a:pP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Pozo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directivo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instituciones </a:t>
            </a:r>
            <a:r>
              <a:rPr sz="1200" dirty="0">
                <a:latin typeface="Times New Roman"/>
                <a:cs typeface="Times New Roman"/>
              </a:rPr>
              <a:t>educativas,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liderazgo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participativo,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entrama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debe </a:t>
            </a:r>
            <a:r>
              <a:rPr sz="1200" dirty="0">
                <a:latin typeface="Times New Roman"/>
                <a:cs typeface="Times New Roman"/>
              </a:rPr>
              <a:t>incluir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creando nuevos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comunicación.</a:t>
            </a:r>
            <a:endParaRPr sz="1200" dirty="0">
              <a:latin typeface="Times New Roman"/>
              <a:cs typeface="Times New Roman"/>
            </a:endParaRPr>
          </a:p>
          <a:p>
            <a:pPr marL="378460" marR="5080" algn="just">
              <a:lnSpc>
                <a:spcPct val="99500"/>
              </a:lnSpc>
              <a:spcBef>
                <a:spcPts val="4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Carlos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Torres,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proteger,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dignificar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impulsar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paz,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mientras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Rosa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María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Masson </a:t>
            </a:r>
            <a:r>
              <a:rPr sz="1200" dirty="0">
                <a:latin typeface="Times New Roman"/>
                <a:cs typeface="Times New Roman"/>
              </a:rPr>
              <a:t>considera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amerita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formarnos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capacitada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ofrecer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oportunidades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creatividad,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Marina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Subiratis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Martori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felicidad.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8" name="object 18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622287" y="3347846"/>
            <a:ext cx="5613400" cy="4210050"/>
          </a:xfrm>
          <a:prstGeom prst="rect">
            <a:avLst/>
          </a:prstGeom>
        </p:spPr>
      </p:pic>
      <p:sp>
        <p:nvSpPr>
          <p:cNvPr id="19" name="object 19"/>
          <p:cNvSpPr txBox="1"/>
          <p:nvPr/>
        </p:nvSpPr>
        <p:spPr>
          <a:xfrm>
            <a:off x="221691" y="7546975"/>
            <a:ext cx="492252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 marR="5080" indent="-381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Gráfico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11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Comparación</a:t>
            </a:r>
            <a:r>
              <a:rPr sz="1200" b="1" spc="2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tres </a:t>
            </a:r>
            <a:r>
              <a:rPr sz="1200" b="1" spc="-10" dirty="0">
                <a:latin typeface="Times New Roman"/>
                <a:cs typeface="Times New Roman"/>
              </a:rPr>
              <a:t>vertientes </a:t>
            </a: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Fernández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(2014)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268094" y="8256658"/>
            <a:ext cx="43878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Construcción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Teórica</a:t>
            </a:r>
            <a:r>
              <a:rPr sz="1200" b="1" spc="25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sobre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2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Comparativo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Diversas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Miradas</a:t>
            </a:r>
            <a:r>
              <a:rPr sz="1200" b="1" spc="2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Nivel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Internacional</a:t>
            </a:r>
            <a:endParaRPr sz="1200" dirty="0">
              <a:latin typeface="Times New Roman"/>
              <a:cs typeface="Times New Roman"/>
            </a:endParaRPr>
          </a:p>
          <a:p>
            <a:pPr marL="381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Fernández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937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268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2" name="Grupo 21">
            <a:extLst>
              <a:ext uri="{FF2B5EF4-FFF2-40B4-BE49-F238E27FC236}">
                <a16:creationId xmlns:a16="http://schemas.microsoft.com/office/drawing/2014/main" id="{2FD2472E-6BF9-3937-0F0E-371A01FBB104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3" name="object 12">
              <a:extLst>
                <a:ext uri="{FF2B5EF4-FFF2-40B4-BE49-F238E27FC236}">
                  <a16:creationId xmlns:a16="http://schemas.microsoft.com/office/drawing/2014/main" id="{058B1D8E-00E1-47BA-C032-F12056CE738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7" name="object 13">
                <a:extLst>
                  <a:ext uri="{FF2B5EF4-FFF2-40B4-BE49-F238E27FC236}">
                    <a16:creationId xmlns:a16="http://schemas.microsoft.com/office/drawing/2014/main" id="{766B46F4-2379-63D6-AB56-3ECAA6B42B0D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8" name="object 14">
                <a:extLst>
                  <a:ext uri="{FF2B5EF4-FFF2-40B4-BE49-F238E27FC236}">
                    <a16:creationId xmlns:a16="http://schemas.microsoft.com/office/drawing/2014/main" id="{C2D395D8-A4AC-5B52-0EDA-DC7AA6FB99CF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9" name="object 15">
                <a:extLst>
                  <a:ext uri="{FF2B5EF4-FFF2-40B4-BE49-F238E27FC236}">
                    <a16:creationId xmlns:a16="http://schemas.microsoft.com/office/drawing/2014/main" id="{0BA5FBF4-652D-8AC4-2492-ACC5F38006B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0" name="object 16">
                <a:extLst>
                  <a:ext uri="{FF2B5EF4-FFF2-40B4-BE49-F238E27FC236}">
                    <a16:creationId xmlns:a16="http://schemas.microsoft.com/office/drawing/2014/main" id="{05505F42-4BE8-09F5-7E0F-1111FCAD032D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4" name="object 16">
              <a:extLst>
                <a:ext uri="{FF2B5EF4-FFF2-40B4-BE49-F238E27FC236}">
                  <a16:creationId xmlns:a16="http://schemas.microsoft.com/office/drawing/2014/main" id="{0E4BA48E-FDF5-8049-58EA-D63E99432037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5" name="object 25">
              <a:extLst>
                <a:ext uri="{FF2B5EF4-FFF2-40B4-BE49-F238E27FC236}">
                  <a16:creationId xmlns:a16="http://schemas.microsoft.com/office/drawing/2014/main" id="{00CD03DE-0B24-C1C0-816D-AFA01D63A4CE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6" name="object 31">
              <a:extLst>
                <a:ext uri="{FF2B5EF4-FFF2-40B4-BE49-F238E27FC236}">
                  <a16:creationId xmlns:a16="http://schemas.microsoft.com/office/drawing/2014/main" id="{E37EE4FF-9E68-CE6F-A89A-56EBF08DFE35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416675" cy="67525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089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120"/>
              </a:spcBef>
            </a:pPr>
            <a:r>
              <a:rPr sz="1200" b="1" dirty="0">
                <a:latin typeface="Times New Roman"/>
                <a:cs typeface="Times New Roman"/>
              </a:rPr>
              <a:t>REELABORACIÓN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DISCURSIVA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gráfico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11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después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visiones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analizados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vertientes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ciudadanía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hacia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reafirmación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culturales,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favorezca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humano,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socioeducativos,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 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todos,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favorezcan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suprema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felicidad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erradicando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inequidad, </a:t>
            </a:r>
            <a:r>
              <a:rPr sz="1200" dirty="0">
                <a:latin typeface="Times New Roman"/>
                <a:cs typeface="Times New Roman"/>
              </a:rPr>
              <a:t>exaltando 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 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cultural.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tomar 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financiamiento 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-10" dirty="0">
                <a:latin typeface="Times New Roman"/>
                <a:cs typeface="Times New Roman"/>
              </a:rPr>
              <a:t> inversión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conducentes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ciudadanía,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logrando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desarrollo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 plenitud, como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beneficio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renovando 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reflexiva,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mirada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memorística,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rutinaria,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amplíen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geopolíticos,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conviertan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continuamente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publicaciones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quehacer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sirva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asumida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colegas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permanente.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admitir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panorama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complejo,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mirada </a:t>
            </a:r>
            <a:r>
              <a:rPr sz="1200" dirty="0">
                <a:latin typeface="Times New Roman"/>
                <a:cs typeface="Times New Roman"/>
              </a:rPr>
              <a:t>aproximada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emprender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procura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logre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plasmar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multidimensionalidad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dignificación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rescatar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tiene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2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formador,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protagonista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conduzcan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concebir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implicándose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formación </a:t>
            </a:r>
            <a:r>
              <a:rPr sz="1200" dirty="0">
                <a:latin typeface="Times New Roman"/>
                <a:cs typeface="Times New Roman"/>
              </a:rPr>
              <a:t>permanente,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éste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investigador,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como,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liderazgo </a:t>
            </a:r>
            <a:r>
              <a:rPr sz="1200" dirty="0">
                <a:latin typeface="Times New Roman"/>
                <a:cs typeface="Times New Roman"/>
              </a:rPr>
              <a:t>participativo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capaz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educativas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flexible 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adaptándolas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deberá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paridad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género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equidad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actuación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erradicar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discriminación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ciudadanía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favorezca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debe </a:t>
            </a:r>
            <a:r>
              <a:rPr sz="1200" dirty="0">
                <a:latin typeface="Times New Roman"/>
                <a:cs typeface="Times New Roman"/>
              </a:rPr>
              <a:t>promover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destrabe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meramente </a:t>
            </a:r>
            <a:r>
              <a:rPr sz="1200" dirty="0">
                <a:latin typeface="Times New Roman"/>
                <a:cs typeface="Times New Roman"/>
              </a:rPr>
              <a:t>memorístico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anclar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apropiarse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68094" y="8256658"/>
            <a:ext cx="43878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Construcción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Teórica</a:t>
            </a:r>
            <a:r>
              <a:rPr sz="1200" b="1" spc="25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sobre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2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Comparativo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Diversas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Miradas</a:t>
            </a:r>
            <a:r>
              <a:rPr sz="1200" b="1" spc="2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Nivel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Internacional</a:t>
            </a:r>
            <a:endParaRPr sz="1200" dirty="0">
              <a:latin typeface="Times New Roman"/>
              <a:cs typeface="Times New Roman"/>
            </a:endParaRPr>
          </a:p>
          <a:p>
            <a:pPr marL="381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Fernández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937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269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E59D4F86-0B2D-3B96-57EA-B530C7D64B29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24339622-713D-0CC6-1543-DD7201FD00AD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B30BE725-4620-0FA9-E03F-9ECB5A0F0474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AFE0351D-C438-0ACA-B305-A26C96C90B75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84E6C03D-7332-962C-DB52-2FDDA831A3F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6071A986-D2CF-9D47-15AB-D2358FE64A95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4D066794-386F-7BE1-3D4E-BEF9267CF9CA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7B365507-5E67-A3DF-5CAC-89A218D5EED0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D3534EBD-C561-AEB4-7FBE-BC1D5978CF50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bject 16"/>
          <p:cNvSpPr txBox="1"/>
          <p:nvPr/>
        </p:nvSpPr>
        <p:spPr>
          <a:xfrm>
            <a:off x="218184" y="1327522"/>
            <a:ext cx="6417945" cy="64889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815"/>
              </a:spcBef>
            </a:pPr>
            <a:endParaRPr sz="1200" dirty="0">
              <a:latin typeface="Arial"/>
              <a:cs typeface="Arial"/>
            </a:endParaRPr>
          </a:p>
          <a:p>
            <a:pPr marL="355600" marR="6350" indent="-342900" algn="just">
              <a:lnSpc>
                <a:spcPct val="100000"/>
              </a:lnSpc>
              <a:buFont typeface="Symbol"/>
              <a:buChar char=""/>
              <a:tabLst>
                <a:tab pos="355600" algn="l"/>
              </a:tabLst>
            </a:pP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voluntariado,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escuela, </a:t>
            </a:r>
            <a:r>
              <a:rPr sz="1200" dirty="0">
                <a:latin typeface="Times New Roman"/>
                <a:cs typeface="Times New Roman"/>
              </a:rPr>
              <a:t>acontecimientos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escolares,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excursiones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específicos,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aquí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incluye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desarrollo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escuela.</a:t>
            </a:r>
            <a:endParaRPr sz="1200" dirty="0">
              <a:latin typeface="Times New Roman"/>
              <a:cs typeface="Times New Roman"/>
            </a:endParaRPr>
          </a:p>
          <a:p>
            <a:pPr marL="355600" marR="8890" indent="-342900" algn="just">
              <a:lnSpc>
                <a:spcPct val="100000"/>
              </a:lnSpc>
              <a:buFont typeface="Symbol"/>
              <a:buChar char=""/>
              <a:tabLst>
                <a:tab pos="355600" algn="l"/>
              </a:tabLst>
            </a:pP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tutorial,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asesoramientos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prestando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soporte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hogar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tareas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hijos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facilitando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aprendizajes.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consecuencia,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relevancia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utilidad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debido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contribuyan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poner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aspiraciones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aula,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niño.</a:t>
            </a:r>
            <a:endParaRPr sz="1200" dirty="0">
              <a:latin typeface="Times New Roman"/>
              <a:cs typeface="Times New Roman"/>
            </a:endParaRPr>
          </a:p>
          <a:p>
            <a:pPr marL="2196465" algn="just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Antecedentes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Investigación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referido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diagnosticar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educativas,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algunos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autores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han </a:t>
            </a:r>
            <a:r>
              <a:rPr sz="1200" dirty="0">
                <a:latin typeface="Times New Roman"/>
                <a:cs typeface="Times New Roman"/>
              </a:rPr>
              <a:t>fortalecido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apreciaciones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respecto: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Hinojo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(2002),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educadores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agentes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socializadores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hijos, </a:t>
            </a:r>
            <a:r>
              <a:rPr sz="1200" dirty="0">
                <a:latin typeface="Times New Roman"/>
                <a:cs typeface="Times New Roman"/>
              </a:rPr>
              <a:t>tarea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diversificando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corresponsabilizando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agentes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medida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produce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hijos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inalienable,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escuela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fortalecimiento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necesariamente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existir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padres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maestros,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aún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falta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concurrencia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desvaneció,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pero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rescatando.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Hernández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(1998),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titulado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“Elaborar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Programa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escuela-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escolar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E.B.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Federación </a:t>
            </a:r>
            <a:r>
              <a:rPr sz="1200" dirty="0">
                <a:latin typeface="Times New Roman"/>
                <a:cs typeface="Times New Roman"/>
              </a:rPr>
              <a:t>Venezolana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Maestros”,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proponen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contribuya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mejor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–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modalidad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factible.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reflejan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reforzar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multidireccional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-25" dirty="0">
                <a:latin typeface="Times New Roman"/>
                <a:cs typeface="Times New Roman"/>
              </a:rPr>
              <a:t> se </a:t>
            </a:r>
            <a:r>
              <a:rPr sz="1200" dirty="0">
                <a:latin typeface="Times New Roman"/>
                <a:cs typeface="Times New Roman"/>
              </a:rPr>
              <a:t>tomaron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comunicacional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contiene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spc="-10" dirty="0">
                <a:latin typeface="Times New Roman"/>
                <a:cs typeface="Times New Roman"/>
              </a:rPr>
              <a:t>evaluación.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Guerra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citado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Maza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comparativo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“Determinar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Escuelas </a:t>
            </a:r>
            <a:r>
              <a:rPr sz="1200" dirty="0">
                <a:latin typeface="Times New Roman"/>
                <a:cs typeface="Times New Roman"/>
              </a:rPr>
              <a:t>Andrés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Bello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Salesiano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VII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Puerto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Cruz,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Anzoátegui”, donde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conocer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mayoría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desconocen por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19275" y="8232885"/>
            <a:ext cx="4215765" cy="716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Participación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Percepción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Padres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Representantes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las</a:t>
            </a:r>
            <a:endParaRPr sz="1200">
              <a:latin typeface="Times New Roman"/>
              <a:cs typeface="Times New Roman"/>
            </a:endParaRPr>
          </a:p>
          <a:p>
            <a:pPr marL="3175" algn="ctr">
              <a:lnSpc>
                <a:spcPct val="100000"/>
              </a:lnSpc>
              <a:spcBef>
                <a:spcPts val="720"/>
              </a:spcBef>
            </a:pPr>
            <a:r>
              <a:rPr sz="1200" b="1" dirty="0">
                <a:latin typeface="Times New Roman"/>
                <a:cs typeface="Times New Roman"/>
              </a:rPr>
              <a:t>Actividades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Educativas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05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Lisbening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Álvarez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794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27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9" name="Grupo 28">
            <a:extLst>
              <a:ext uri="{FF2B5EF4-FFF2-40B4-BE49-F238E27FC236}">
                <a16:creationId xmlns:a16="http://schemas.microsoft.com/office/drawing/2014/main" id="{310B8F24-5736-BC89-C946-EE6794A4EE09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30" name="object 12">
              <a:extLst>
                <a:ext uri="{FF2B5EF4-FFF2-40B4-BE49-F238E27FC236}">
                  <a16:creationId xmlns:a16="http://schemas.microsoft.com/office/drawing/2014/main" id="{83958C94-5A1B-C70D-F47C-DD356D0EF74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4" name="object 13">
                <a:extLst>
                  <a:ext uri="{FF2B5EF4-FFF2-40B4-BE49-F238E27FC236}">
                    <a16:creationId xmlns:a16="http://schemas.microsoft.com/office/drawing/2014/main" id="{EC49F673-5871-C0D7-FA08-36F3A88CFAFE}"/>
                  </a:ext>
                </a:extLst>
              </p:cNvPr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5" name="object 14">
                <a:extLst>
                  <a:ext uri="{FF2B5EF4-FFF2-40B4-BE49-F238E27FC236}">
                    <a16:creationId xmlns:a16="http://schemas.microsoft.com/office/drawing/2014/main" id="{43C895AA-AE33-D10C-DF23-69B1BD4D4E7E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6" name="object 15">
                <a:extLst>
                  <a:ext uri="{FF2B5EF4-FFF2-40B4-BE49-F238E27FC236}">
                    <a16:creationId xmlns:a16="http://schemas.microsoft.com/office/drawing/2014/main" id="{F4DB0374-7F7A-D6A7-DFD4-BDFD4B2A191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7" name="object 16">
                <a:extLst>
                  <a:ext uri="{FF2B5EF4-FFF2-40B4-BE49-F238E27FC236}">
                    <a16:creationId xmlns:a16="http://schemas.microsoft.com/office/drawing/2014/main" id="{81245FF7-ED1E-B9C1-ED63-AC0026AB158F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1" name="object 16">
              <a:extLst>
                <a:ext uri="{FF2B5EF4-FFF2-40B4-BE49-F238E27FC236}">
                  <a16:creationId xmlns:a16="http://schemas.microsoft.com/office/drawing/2014/main" id="{BCAC41AE-C8FD-CB43-1E75-B712CF18DD2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2" name="object 25">
              <a:extLst>
                <a:ext uri="{FF2B5EF4-FFF2-40B4-BE49-F238E27FC236}">
                  <a16:creationId xmlns:a16="http://schemas.microsoft.com/office/drawing/2014/main" id="{16BDA212-3541-DFD8-BA04-F1BC692987EF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3" name="object 31">
              <a:extLst>
                <a:ext uri="{FF2B5EF4-FFF2-40B4-BE49-F238E27FC236}">
                  <a16:creationId xmlns:a16="http://schemas.microsoft.com/office/drawing/2014/main" id="{E6D6BD0B-9490-D22C-FA85-8415EB2F1BB5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93014" y="1068451"/>
            <a:ext cx="6346190" cy="36429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miras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reflexivo,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orientando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acompañamiento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repensar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conexiones.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comprometer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mejor </a:t>
            </a:r>
            <a:r>
              <a:rPr sz="1200" dirty="0">
                <a:latin typeface="Times New Roman"/>
                <a:cs typeface="Times New Roman"/>
              </a:rPr>
              <a:t>ciudadanía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convivencia,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paz,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reconocimiento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dialogo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cuales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intercambio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impere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justicia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libre.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alfabetizarse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aplicabilidad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didáctico,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mismo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intercambiar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latitudes.En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este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deberá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proyectar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accionar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logrando </a:t>
            </a:r>
            <a:r>
              <a:rPr sz="1200" dirty="0">
                <a:latin typeface="Times New Roman"/>
                <a:cs typeface="Times New Roman"/>
              </a:rPr>
              <a:t>rescatar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figura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sabio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filósofo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amante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paz.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dignificar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amerita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salario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obtener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beneficio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desempeña,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tenga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felicidad.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ambiental,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rama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desenvuelve,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rescatado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figura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formador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complejidad.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8" name="object 18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335279" y="4800980"/>
            <a:ext cx="6195187" cy="2807970"/>
          </a:xfrm>
          <a:prstGeom prst="rect">
            <a:avLst/>
          </a:prstGeom>
        </p:spPr>
      </p:pic>
      <p:sp>
        <p:nvSpPr>
          <p:cNvPr id="19" name="object 19"/>
          <p:cNvSpPr txBox="1"/>
          <p:nvPr/>
        </p:nvSpPr>
        <p:spPr>
          <a:xfrm>
            <a:off x="288442" y="7634096"/>
            <a:ext cx="1845310" cy="3917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0800" marR="5080" indent="-381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</a:t>
            </a:r>
            <a:r>
              <a:rPr sz="1200" b="1" dirty="0">
                <a:latin typeface="Calibri"/>
                <a:cs typeface="Calibri"/>
              </a:rPr>
              <a:t>á</a:t>
            </a:r>
            <a:r>
              <a:rPr sz="1200" b="1" dirty="0">
                <a:latin typeface="Times New Roman"/>
                <a:cs typeface="Times New Roman"/>
              </a:rPr>
              <a:t>fico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12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</a:t>
            </a:r>
            <a:r>
              <a:rPr sz="1200" b="1" spc="-10" dirty="0">
                <a:latin typeface="Calibri"/>
                <a:cs typeface="Calibri"/>
              </a:rPr>
              <a:t>í</a:t>
            </a:r>
            <a:r>
              <a:rPr sz="1200" b="1" spc="-10" dirty="0">
                <a:latin typeface="Times New Roman"/>
                <a:cs typeface="Times New Roman"/>
              </a:rPr>
              <a:t>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Generada </a:t>
            </a: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Fern</a:t>
            </a:r>
            <a:r>
              <a:rPr sz="1200" b="1" dirty="0">
                <a:latin typeface="Calibri"/>
                <a:cs typeface="Calibri"/>
              </a:rPr>
              <a:t>á</a:t>
            </a:r>
            <a:r>
              <a:rPr sz="1200" b="1" dirty="0">
                <a:latin typeface="Times New Roman"/>
                <a:cs typeface="Times New Roman"/>
              </a:rPr>
              <a:t>ndez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(2020)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268094" y="8256658"/>
            <a:ext cx="43878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Construcción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Teórica</a:t>
            </a:r>
            <a:r>
              <a:rPr sz="1200" b="1" spc="25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sobre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2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Comparativo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Diversas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Miradas</a:t>
            </a:r>
            <a:r>
              <a:rPr sz="1200" b="1" spc="2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Nivel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Internacional</a:t>
            </a:r>
            <a:endParaRPr sz="1200" dirty="0">
              <a:latin typeface="Times New Roman"/>
              <a:cs typeface="Times New Roman"/>
            </a:endParaRPr>
          </a:p>
          <a:p>
            <a:pPr marL="381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Fernández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937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270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2" name="Grupo 21">
            <a:extLst>
              <a:ext uri="{FF2B5EF4-FFF2-40B4-BE49-F238E27FC236}">
                <a16:creationId xmlns:a16="http://schemas.microsoft.com/office/drawing/2014/main" id="{EF042210-BD43-7682-6051-2E9D67A368BC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3" name="object 12">
              <a:extLst>
                <a:ext uri="{FF2B5EF4-FFF2-40B4-BE49-F238E27FC236}">
                  <a16:creationId xmlns:a16="http://schemas.microsoft.com/office/drawing/2014/main" id="{2DF71CF4-E82E-3E99-93C0-930FF6FC88C6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7" name="object 13">
                <a:extLst>
                  <a:ext uri="{FF2B5EF4-FFF2-40B4-BE49-F238E27FC236}">
                    <a16:creationId xmlns:a16="http://schemas.microsoft.com/office/drawing/2014/main" id="{E0526C33-8963-74C4-0287-D13E1FF80610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8" name="object 14">
                <a:extLst>
                  <a:ext uri="{FF2B5EF4-FFF2-40B4-BE49-F238E27FC236}">
                    <a16:creationId xmlns:a16="http://schemas.microsoft.com/office/drawing/2014/main" id="{229B1BE2-73F0-446A-2702-C2E6547BD07F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9" name="object 15">
                <a:extLst>
                  <a:ext uri="{FF2B5EF4-FFF2-40B4-BE49-F238E27FC236}">
                    <a16:creationId xmlns:a16="http://schemas.microsoft.com/office/drawing/2014/main" id="{2157E0D6-BAB8-F44D-3B13-5643E430F15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0" name="object 16">
                <a:extLst>
                  <a:ext uri="{FF2B5EF4-FFF2-40B4-BE49-F238E27FC236}">
                    <a16:creationId xmlns:a16="http://schemas.microsoft.com/office/drawing/2014/main" id="{311CBE60-FE8D-9DF1-A7B5-5F6F9A28070C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4" name="object 16">
              <a:extLst>
                <a:ext uri="{FF2B5EF4-FFF2-40B4-BE49-F238E27FC236}">
                  <a16:creationId xmlns:a16="http://schemas.microsoft.com/office/drawing/2014/main" id="{AD552FBD-8F8A-F029-EE36-6CDEFA7FB68A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5" name="object 25">
              <a:extLst>
                <a:ext uri="{FF2B5EF4-FFF2-40B4-BE49-F238E27FC236}">
                  <a16:creationId xmlns:a16="http://schemas.microsoft.com/office/drawing/2014/main" id="{D120625C-2737-1957-C2F1-17BF69657A8D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6" name="object 31">
              <a:extLst>
                <a:ext uri="{FF2B5EF4-FFF2-40B4-BE49-F238E27FC236}">
                  <a16:creationId xmlns:a16="http://schemas.microsoft.com/office/drawing/2014/main" id="{DEDECDDB-1F8D-1D9F-162D-460FACF32F92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379210" cy="67062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40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75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pensar,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reflexionar,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cuestionar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expandir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ampliando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esta </a:t>
            </a:r>
            <a:r>
              <a:rPr sz="1200" dirty="0">
                <a:latin typeface="Times New Roman"/>
                <a:cs typeface="Times New Roman"/>
              </a:rPr>
              <a:t>forma las relaciones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aprendizaje,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encuentra </a:t>
            </a:r>
            <a:r>
              <a:rPr sz="1200" dirty="0">
                <a:latin typeface="Times New Roman"/>
                <a:cs typeface="Times New Roman"/>
              </a:rPr>
              <a:t>desbordado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rapidez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acontecimientos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suscitan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cual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encontramos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globalización,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repensar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mantenerse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actualizado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cuanto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impera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falsos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creencias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consumismo,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capitalismo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salvaje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consolidado.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banalidad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guerras,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odio,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discriminación,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falta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imperan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mundo,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reimpulsar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destrabarse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papel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pasivo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dador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clases,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acometer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aventura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volcarse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líder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protagónico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implementar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conciencia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ecología,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favorezca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salir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inconformismo,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rutina,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exaltar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cuidado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solidaridad,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tolerancia,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convivencia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fundamentales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humano,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nueva </a:t>
            </a:r>
            <a:r>
              <a:rPr sz="1200" dirty="0">
                <a:latin typeface="Times New Roman"/>
                <a:cs typeface="Times New Roman"/>
              </a:rPr>
              <a:t>ciudadanía 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conscientes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vivimos,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llamado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reformar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mirada,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igualdad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oportunidades,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plena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política, </a:t>
            </a:r>
            <a:r>
              <a:rPr sz="1200" dirty="0">
                <a:latin typeface="Times New Roman"/>
                <a:cs typeface="Times New Roman"/>
              </a:rPr>
              <a:t>económica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pertenecen,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distinciones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ninguna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índole.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reconocimiento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justicia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igualdad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derechos,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aceptación,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pertenencia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e </a:t>
            </a:r>
            <a:r>
              <a:rPr sz="1200" dirty="0">
                <a:latin typeface="Times New Roman"/>
                <a:cs typeface="Times New Roman"/>
              </a:rPr>
              <a:t>integración.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amerita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fortalecer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desplegar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abordaje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prácticas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profesionales.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acentúa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anclada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calidad </a:t>
            </a:r>
            <a:r>
              <a:rPr sz="1200" dirty="0">
                <a:latin typeface="Times New Roman"/>
                <a:cs typeface="Times New Roman"/>
              </a:rPr>
              <a:t>educativa,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continuada.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forma,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destrezas </a:t>
            </a:r>
            <a:r>
              <a:rPr sz="1200" dirty="0">
                <a:latin typeface="Times New Roman"/>
                <a:cs typeface="Times New Roman"/>
              </a:rPr>
              <a:t>necesarias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enseñar,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transmitir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aprendan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mismo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mantener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continuidad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mantenerse </a:t>
            </a:r>
            <a:r>
              <a:rPr sz="1200" dirty="0">
                <a:latin typeface="Times New Roman"/>
                <a:cs typeface="Times New Roman"/>
              </a:rPr>
              <a:t>actualizado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tono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como;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ser </a:t>
            </a:r>
            <a:r>
              <a:rPr sz="1200" dirty="0">
                <a:latin typeface="Times New Roman"/>
                <a:cs typeface="Times New Roman"/>
              </a:rPr>
              <a:t>autónomo,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implicado en 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triada: enseñanza-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investigación-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oportunidad,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comprometido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enfrenta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desafío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mayor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 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aprender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68094" y="8256658"/>
            <a:ext cx="43878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Construcción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Teórica</a:t>
            </a:r>
            <a:r>
              <a:rPr sz="1200" b="1" spc="25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sobre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2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Comparativo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Diversas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Miradas</a:t>
            </a:r>
            <a:r>
              <a:rPr sz="1200" b="1" spc="2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Nivel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Internacional</a:t>
            </a:r>
            <a:endParaRPr sz="1200" dirty="0">
              <a:latin typeface="Times New Roman"/>
              <a:cs typeface="Times New Roman"/>
            </a:endParaRPr>
          </a:p>
          <a:p>
            <a:pPr marL="381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Fernández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937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271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DF2813FE-B902-BFD4-0CC0-42805AACFA5B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26D9A370-30DE-6B9F-4931-63729E1D7009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441160B5-AA97-9502-0783-E8BD6A9ED846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F1D4303B-6FD3-F921-D49F-71E1D7D150DD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5223C608-B877-DFB7-5094-D9047EA23598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697A5FF1-9D30-A52E-550C-03F73CF0CF9A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07C6B57E-D2C0-14C5-297C-C72538A14B31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4BEEA627-4FC9-E59C-1BD4-F58E079DE17B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EA2F358D-90DD-E354-75ED-9A908E3ECF3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417310" cy="65760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1170"/>
              </a:spcBef>
            </a:pPr>
            <a:r>
              <a:rPr sz="1200" dirty="0">
                <a:latin typeface="Times New Roman"/>
                <a:cs typeface="Times New Roman"/>
              </a:rPr>
              <a:t>correctamente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leer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escribir,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analizar,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actualizado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puesto 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 usan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 un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ellas,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primaria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secundaria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sido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garante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Proyecto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Canaima,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dotación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utilicen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impliquen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estar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par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globales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materia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Latinoamérica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Caribe,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clara,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actualizada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pedagogía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integrando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despliegan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vital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 abordarlos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concebida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democracia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ciudadanía,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contemplar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 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seno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libre,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reconocimiento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impere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justicia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entramar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ciudadanías,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colectivo,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amerita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favorezcan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protagónica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ciudadanía,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sea </a:t>
            </a:r>
            <a:r>
              <a:rPr sz="1200" dirty="0">
                <a:latin typeface="Times New Roman"/>
                <a:cs typeface="Times New Roman"/>
              </a:rPr>
              <a:t>políticos,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rol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ciudadanía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responsable, </a:t>
            </a:r>
            <a:r>
              <a:rPr sz="1200" dirty="0">
                <a:latin typeface="Times New Roman"/>
                <a:cs typeface="Times New Roman"/>
              </a:rPr>
              <a:t>ecológica,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solidaria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tolerante,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conozca,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reconozca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derechos </a:t>
            </a:r>
            <a:r>
              <a:rPr sz="1200" dirty="0">
                <a:latin typeface="Times New Roman"/>
                <a:cs typeface="Times New Roman"/>
              </a:rPr>
              <a:t>humanos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haga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protagonismo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ello,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ciudadanía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comprometida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justo,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equitativo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respetuoso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medio ambiente.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inculcar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reconocimiento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dignidad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personas,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basadas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respeto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opiniones,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creencias,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costumbres,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Idiosincrasia, </a:t>
            </a:r>
            <a:r>
              <a:rPr sz="1200" dirty="0">
                <a:latin typeface="Times New Roman"/>
                <a:cs typeface="Times New Roman"/>
              </a:rPr>
              <a:t>cosmovisión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cosmogonía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género,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así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rechazo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marginación,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discriminación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injusticia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Retomando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abordaje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convivencia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sociales.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conduciría </a:t>
            </a:r>
            <a:r>
              <a:rPr sz="1200" dirty="0">
                <a:latin typeface="Times New Roman"/>
                <a:cs typeface="Times New Roman"/>
              </a:rPr>
              <a:t>entonces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afiance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democráticas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sistema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convirtiéndose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edificación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lazo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haciendo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convivencia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democrática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niños,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adolescentes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adultos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integran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educativas.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68094" y="8256658"/>
            <a:ext cx="43878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Construcción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Teórica</a:t>
            </a:r>
            <a:r>
              <a:rPr sz="1200" b="1" spc="25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sobre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2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Comparativo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Diversas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Miradas</a:t>
            </a:r>
            <a:r>
              <a:rPr sz="1200" b="1" spc="2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Nivel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Internacional</a:t>
            </a:r>
            <a:endParaRPr sz="1200" dirty="0">
              <a:latin typeface="Times New Roman"/>
              <a:cs typeface="Times New Roman"/>
            </a:endParaRPr>
          </a:p>
          <a:p>
            <a:pPr marL="381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Fernández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937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272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09C17F65-02BD-7682-777A-7B56E5DABC20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C20F3FBC-493A-6091-D758-4CC1020BA309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21F74E20-8A1C-B47F-F2A1-E684CE4FFC48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FA2B2507-6A31-3F09-7A39-6B692237DC6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EC1824D6-6A76-F02A-D61A-A6D58B5BE078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2AF0CB96-72E7-BCAF-15D1-2FE6350862DB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863E6828-48B8-D78B-72CC-0DE67323B1D1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C26A09BD-3899-F16A-A222-114E696847F6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324F6673-1E66-31CF-0FBF-F1BFF3BD8E8B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349365" cy="678878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0421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8460" marR="5080" indent="-365760" algn="just">
              <a:lnSpc>
                <a:spcPct val="100000"/>
              </a:lnSpc>
              <a:spcBef>
                <a:spcPts val="75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amerita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jóvenes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otorgue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dialogo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permanente;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democrático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sientan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tomados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ayuden</a:t>
            </a:r>
            <a:r>
              <a:rPr sz="1200" spc="3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saber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transformar,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jóvenes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dotados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puedan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comparaciones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países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latinoamericanos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dialéctica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reconociendo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diferencia,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encontrando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tolerancia.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superar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diferencias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discriminación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géneros,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justicia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justicia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aún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prevalecen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diferencias,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intolerancia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tipo. </a:t>
            </a:r>
            <a:r>
              <a:rPr sz="1200" dirty="0">
                <a:latin typeface="Times New Roman"/>
                <a:cs typeface="Times New Roman"/>
              </a:rPr>
              <a:t>Resaltando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esfuerzos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equidad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donde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socioeducativos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intervengan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participativa,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no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deje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Estado </a:t>
            </a:r>
            <a:r>
              <a:rPr sz="1200" dirty="0">
                <a:latin typeface="Times New Roman"/>
                <a:cs typeface="Times New Roman"/>
              </a:rPr>
              <a:t>esa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 vital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lograría una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integración justa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equitativa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</a:t>
            </a:r>
            <a:r>
              <a:rPr sz="1200" spc="-10" dirty="0">
                <a:latin typeface="Times New Roman"/>
                <a:cs typeface="Times New Roman"/>
              </a:rPr>
              <a:t>todos.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2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REFLEXIONES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Latinoamérica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Caribe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destrabándose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dictámenes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organismos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mundiales,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conducido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producir,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innovar.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injusticia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dando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grandes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avances,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necesario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incremente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 Latinoamérica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Caribe,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 educación más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solidaria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elimine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insistencia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pruebas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aprobación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examen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circundante,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conlleve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equitativa,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acompañamiento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padres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establecimiento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desempeño docente.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Partiendo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premisas,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depende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variables,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tomar </a:t>
            </a:r>
            <a:r>
              <a:rPr sz="1200" dirty="0">
                <a:latin typeface="Times New Roman"/>
                <a:cs typeface="Times New Roman"/>
              </a:rPr>
              <a:t>conciencia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operarse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meritoria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consulta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internacional,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destacadas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personalidades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ofrecido,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entones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vías,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mecanismos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procedimientos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práctica.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68094" y="8256658"/>
            <a:ext cx="43878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Construcción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Teórica</a:t>
            </a:r>
            <a:r>
              <a:rPr sz="1200" b="1" spc="25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sobre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2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Comparativo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Diversas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Miradas</a:t>
            </a:r>
            <a:r>
              <a:rPr sz="1200" b="1" spc="2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Nivel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Internacional</a:t>
            </a:r>
            <a:endParaRPr sz="1200" dirty="0">
              <a:latin typeface="Times New Roman"/>
              <a:cs typeface="Times New Roman"/>
            </a:endParaRPr>
          </a:p>
          <a:p>
            <a:pPr marL="381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Fernández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937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273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85A0CAF4-32EE-E914-F0A9-D1655D81D49E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A1B233F7-724D-1C40-53FC-343808DA203A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E59F4275-6957-6BE1-7BB4-CEA087CF435B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2416E380-F5E7-30BC-1BED-9C9EBA8CE64D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5F4A4416-7FEA-1E14-C2A9-AB530DFCD7E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3D3F6B5B-1255-D4A3-CA21-D9B2257D2178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4948172D-5515-6543-9653-381A01BE65D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97597A24-CAAB-0F4E-0387-EBC9903A0610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5CC1BAB2-7BCD-3146-3966-6C6CEFB8BA2A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415405" cy="6248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025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REFERENCIAS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BIBLIOGRÁFICAS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1345"/>
              </a:spcBef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Bonilla,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</a:t>
            </a:r>
            <a:r>
              <a:rPr sz="1200" spc="-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(2014)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http://www.aporrea.org/autores/luis.bonilla/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ts val="1660"/>
              </a:lnSpc>
              <a:spcBef>
                <a:spcPts val="90"/>
              </a:spcBef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Campaña</a:t>
            </a:r>
            <a:r>
              <a:rPr sz="1200" spc="2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Mundial</a:t>
            </a:r>
            <a:r>
              <a:rPr sz="1200" spc="25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2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2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spc="25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(2013),</a:t>
            </a:r>
            <a:r>
              <a:rPr sz="1200" spc="2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Hacer</a:t>
            </a:r>
            <a:r>
              <a:rPr sz="1200" i="1" spc="2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realidad</a:t>
            </a:r>
            <a:r>
              <a:rPr sz="1200" i="1" spc="2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el</a:t>
            </a:r>
            <a:r>
              <a:rPr sz="1200" i="1" spc="25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derecho</a:t>
            </a:r>
            <a:r>
              <a:rPr sz="1200" i="1" spc="2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200" i="1" spc="2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2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i="1" spc="2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para</a:t>
            </a:r>
            <a:r>
              <a:rPr sz="1200" i="1" spc="2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todos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Campaña</a:t>
            </a:r>
            <a:r>
              <a:rPr sz="1200" i="1" spc="3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Mundial</a:t>
            </a:r>
            <a:r>
              <a:rPr sz="1200" i="1" spc="3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por</a:t>
            </a:r>
            <a:r>
              <a:rPr sz="1200" i="1" spc="3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3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i="1" spc="3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Documento</a:t>
            </a:r>
            <a:r>
              <a:rPr sz="1200" i="1" spc="3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3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debate</a:t>
            </a:r>
            <a:r>
              <a:rPr sz="1200" i="1" spc="3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sobre</a:t>
            </a:r>
            <a:r>
              <a:rPr sz="1200" i="1" spc="3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3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spc="3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post-2015.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http://www.campaignforeducation.org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114"/>
              </a:spcBef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Constitución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República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Bolivariana de</a:t>
            </a:r>
            <a:r>
              <a:rPr sz="1200" spc="-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Venezuela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 (1999).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Gaceta Oficial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Nro.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36.860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 marR="1811655" algn="just">
              <a:lnSpc>
                <a:spcPct val="114999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Entrevista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Camila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Crosso</a:t>
            </a:r>
            <a:r>
              <a:rPr sz="1200" spc="-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http://www.aporrea.org/actualidad/n251718.html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Entrevista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Carlos</a:t>
            </a:r>
            <a:r>
              <a:rPr sz="1200" spc="-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Torres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http://www.aporrea.org/actualidad/n256272.html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6350" indent="-363220">
              <a:lnSpc>
                <a:spcPct val="114999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Entrevista</a:t>
            </a:r>
            <a:r>
              <a:rPr sz="1200" spc="14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Juan</a:t>
            </a:r>
            <a:r>
              <a:rPr sz="1200" spc="15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Ignacio</a:t>
            </a:r>
            <a:r>
              <a:rPr sz="1200" spc="15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Pozo:</a:t>
            </a:r>
            <a:r>
              <a:rPr sz="1200" spc="14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Una</a:t>
            </a:r>
            <a:r>
              <a:rPr sz="1200" spc="14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mirada</a:t>
            </a:r>
            <a:r>
              <a:rPr sz="1200" spc="15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internacional</a:t>
            </a:r>
            <a:r>
              <a:rPr sz="1200" spc="15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sobre</a:t>
            </a:r>
            <a:r>
              <a:rPr sz="1200" spc="14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14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calidad</a:t>
            </a:r>
            <a:r>
              <a:rPr sz="1200" spc="15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14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15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educación. https://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www.youtube.com/watch?v=6joEiZ9vluE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6350" indent="-363220">
              <a:lnSpc>
                <a:spcPct val="114999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Entrevista</a:t>
            </a:r>
            <a:r>
              <a:rPr sz="1200" spc="3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Luis</a:t>
            </a:r>
            <a:r>
              <a:rPr sz="1200" spc="30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Boron:</a:t>
            </a:r>
            <a:r>
              <a:rPr sz="1200" spc="3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https://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9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www.youtube.com/watch?v=7OgRkeqF-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  <a:hlinkClick r:id="rId19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zg</a:t>
            </a:r>
            <a:r>
              <a:rPr sz="1200" spc="2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Atilio</a:t>
            </a:r>
            <a:r>
              <a:rPr sz="1200" spc="3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Borón:</a:t>
            </a:r>
            <a:r>
              <a:rPr sz="1200" spc="3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Una</a:t>
            </a:r>
            <a:r>
              <a:rPr sz="1200" spc="2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mirada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internacional</a:t>
            </a:r>
            <a:r>
              <a:rPr sz="1200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sobre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calidad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20"/>
              </a:spcBef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Entrevista</a:t>
            </a:r>
            <a:r>
              <a:rPr sz="1200" spc="3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Marina</a:t>
            </a:r>
            <a:r>
              <a:rPr sz="1200" spc="3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Subirats</a:t>
            </a:r>
            <a:r>
              <a:rPr sz="1200" spc="3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Martori:</a:t>
            </a:r>
            <a:r>
              <a:rPr sz="1200" spc="3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Una</a:t>
            </a:r>
            <a:r>
              <a:rPr sz="1200" spc="3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mirada</a:t>
            </a:r>
            <a:r>
              <a:rPr sz="1200" spc="3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internacional</a:t>
            </a:r>
            <a:r>
              <a:rPr sz="1200" spc="3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sobre</a:t>
            </a:r>
            <a:r>
              <a:rPr sz="1200" spc="3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3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calidad</a:t>
            </a:r>
            <a:r>
              <a:rPr sz="1200" spc="3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3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3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educación.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  <a:spcBef>
                <a:spcPts val="215"/>
              </a:spcBef>
            </a:pP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https://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20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www.youtube.com/watch?v=sTAfU26L6LQ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19"/>
              </a:spcBef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Entrevista Rosa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Masson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21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http://www.aporrea.org/educacion/n253030.html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6985" indent="-363220">
              <a:lnSpc>
                <a:spcPct val="114999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Hernández,</a:t>
            </a:r>
            <a:r>
              <a:rPr sz="1200" spc="3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R.</a:t>
            </a:r>
            <a:r>
              <a:rPr sz="1200" spc="3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2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Otros</a:t>
            </a:r>
            <a:r>
              <a:rPr sz="1200" spc="3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(2012))</a:t>
            </a:r>
            <a:r>
              <a:rPr sz="1200" spc="3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Metodología</a:t>
            </a:r>
            <a:r>
              <a:rPr sz="1200" i="1" spc="3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3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3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Investigación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3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México:</a:t>
            </a:r>
            <a:r>
              <a:rPr sz="1200" spc="3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Editorial</a:t>
            </a:r>
            <a:r>
              <a:rPr sz="1200" spc="3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McGraw-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Hill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Interamericana.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5080" indent="-363220">
              <a:lnSpc>
                <a:spcPct val="114999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Ley</a:t>
            </a:r>
            <a:r>
              <a:rPr sz="1200" spc="2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2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1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patria</a:t>
            </a:r>
            <a:r>
              <a:rPr sz="1200" spc="20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Publicado</a:t>
            </a:r>
            <a:r>
              <a:rPr sz="1200" spc="2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2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Gaceta</a:t>
            </a:r>
            <a:r>
              <a:rPr sz="1200" spc="2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Oficial</a:t>
            </a:r>
            <a:r>
              <a:rPr sz="1200" spc="2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2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spc="1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República</a:t>
            </a:r>
            <a:r>
              <a:rPr sz="1200" spc="2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Bolivariana</a:t>
            </a:r>
            <a:r>
              <a:rPr sz="1200" spc="2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2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Venezuela.</a:t>
            </a:r>
            <a:r>
              <a:rPr sz="1200" spc="20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No</a:t>
            </a:r>
            <a:r>
              <a:rPr sz="1200" spc="2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6.118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Extraordinario,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4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diciembre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2013.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15"/>
              </a:spcBef>
              <a:tabLst>
                <a:tab pos="1018540" algn="l"/>
                <a:tab pos="1685925" algn="l"/>
                <a:tab pos="2520950" algn="l"/>
                <a:tab pos="3476625" algn="l"/>
                <a:tab pos="4220845" algn="l"/>
                <a:tab pos="4821555" algn="l"/>
                <a:tab pos="5956935" algn="l"/>
              </a:tabLst>
            </a:pP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Ministro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del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Poder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Popular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para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(2014),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  <a:spcBef>
                <a:spcPts val="215"/>
              </a:spcBef>
            </a:pP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  <a:hlinkClick r:id="rId2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http://www.me.gob.ve/contenido.php?id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2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_seccion=44&amp;id_contenido=26076&amp;modo=2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19"/>
              </a:spcBef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Mir,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C.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(1997).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lang="es-ES" sz="1200" i="1" dirty="0">
                <a:solidFill>
                  <a:schemeClr val="tx1"/>
                </a:solidFill>
                <a:latin typeface="Times New Roman"/>
                <a:cs typeface="Times New Roman"/>
              </a:rPr>
              <a:t>¿Diversidad o heterogeneidad?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Cuadernos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Pedagogía,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263,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44-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50.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5080" indent="-363220">
              <a:lnSpc>
                <a:spcPct val="114999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Muñoz,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G;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Biel,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</a:t>
            </a:r>
            <a:r>
              <a:rPr sz="1200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(2009).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quinta</a:t>
            </a:r>
            <a:r>
              <a:rPr sz="1200" i="1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generación</a:t>
            </a:r>
            <a:r>
              <a:rPr sz="1200" i="1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evaluación:</a:t>
            </a:r>
            <a:r>
              <a:rPr sz="1200" i="1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Evaluar</a:t>
            </a:r>
            <a:r>
              <a:rPr sz="1200" i="1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para</a:t>
            </a:r>
            <a:r>
              <a:rPr sz="1200" i="1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calidad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Venezuela: CEINEDUCA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14999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UNESCO</a:t>
            </a:r>
            <a:r>
              <a:rPr sz="1200" spc="3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(1994).</a:t>
            </a:r>
            <a:r>
              <a:rPr sz="1200" spc="3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Declaración</a:t>
            </a:r>
            <a:r>
              <a:rPr sz="1200" spc="3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3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Salamanca</a:t>
            </a:r>
            <a:r>
              <a:rPr sz="1200" spc="3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2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Marco</a:t>
            </a:r>
            <a:r>
              <a:rPr sz="1200" spc="3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3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acción</a:t>
            </a:r>
            <a:r>
              <a:rPr sz="1200" spc="3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ante</a:t>
            </a:r>
            <a:r>
              <a:rPr sz="1200" spc="3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las</a:t>
            </a:r>
            <a:r>
              <a:rPr sz="1200" spc="3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necesidades</a:t>
            </a:r>
            <a:r>
              <a:rPr sz="1200" spc="3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educativas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especiales.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París:</a:t>
            </a:r>
            <a:r>
              <a:rPr sz="1200" spc="-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UNESCO.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68094" y="8256658"/>
            <a:ext cx="43878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Construcción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Teórica</a:t>
            </a:r>
            <a:r>
              <a:rPr sz="1200" b="1" spc="25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sobre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2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Comparativo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Basado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Diversas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Miradas</a:t>
            </a:r>
            <a:r>
              <a:rPr sz="1200" b="1" spc="2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Nivel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Internacional</a:t>
            </a:r>
            <a:endParaRPr sz="1200" dirty="0">
              <a:latin typeface="Times New Roman"/>
              <a:cs typeface="Times New Roman"/>
            </a:endParaRPr>
          </a:p>
          <a:p>
            <a:pPr marL="381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María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Fernández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937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274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A002A1F5-2A21-20CA-1DD4-0EC75B330E2F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188DE927-07C9-8CCF-3757-719AA2E4CC04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C8A4445F-9AF7-2EAF-9AA6-AD0825CE96ED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4950C75C-630B-FE3C-914B-6F071C078C0B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545E94D2-663F-F0C0-2390-4F480730E9D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EB30F1AD-C30D-C577-FD42-8F8DF603D5C1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DC68FAF9-6519-3C4A-036D-C9608CFE8708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0A614B72-A9D4-60DD-6B34-ABA0D378E275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460D43A4-434C-5E8E-D82F-54E92EF5C462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21922" y="3197354"/>
            <a:ext cx="6649720" cy="5735320"/>
            <a:chOff x="121922" y="3197354"/>
            <a:chExt cx="6649720" cy="573532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1922" y="3197354"/>
              <a:ext cx="6649207" cy="573480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0705" y="3216300"/>
              <a:ext cx="6572250" cy="565785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60705" y="3216300"/>
              <a:ext cx="6572250" cy="5657850"/>
            </a:xfrm>
            <a:custGeom>
              <a:avLst/>
              <a:gdLst/>
              <a:ahLst/>
              <a:cxnLst/>
              <a:rect l="l" t="t" r="r" b="b"/>
              <a:pathLst>
                <a:path w="6572250" h="5657850">
                  <a:moveTo>
                    <a:pt x="0" y="5657850"/>
                  </a:moveTo>
                  <a:lnTo>
                    <a:pt x="6572250" y="565785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657850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 dirty="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 dirty="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4611" y="234695"/>
            <a:ext cx="6212205" cy="1918335"/>
            <a:chOff x="324611" y="234695"/>
            <a:chExt cx="6212205" cy="1918335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8" y="1522095"/>
              <a:ext cx="6203315" cy="631190"/>
            </a:xfrm>
            <a:custGeom>
              <a:avLst/>
              <a:gdLst/>
              <a:ahLst/>
              <a:cxnLst/>
              <a:rect l="l" t="t" r="r" b="b"/>
              <a:pathLst>
                <a:path w="6203315" h="631189">
                  <a:moveTo>
                    <a:pt x="6202934" y="0"/>
                  </a:moveTo>
                  <a:lnTo>
                    <a:pt x="0" y="0"/>
                  </a:lnTo>
                  <a:lnTo>
                    <a:pt x="0" y="630935"/>
                  </a:lnTo>
                  <a:lnTo>
                    <a:pt x="6202934" y="630935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30581" y="1522094"/>
            <a:ext cx="6203315" cy="572593"/>
          </a:xfrm>
          <a:prstGeom prst="rect">
            <a:avLst/>
          </a:prstGeom>
          <a:ln w="25400">
            <a:solidFill>
              <a:srgbClr val="5BD078"/>
            </a:solidFill>
          </a:ln>
        </p:spPr>
        <p:txBody>
          <a:bodyPr vert="horz" wrap="square" lIns="0" tIns="41275" rIns="0" bIns="0" rtlCol="0">
            <a:spAutoFit/>
          </a:bodyPr>
          <a:lstStyle/>
          <a:p>
            <a:pPr marL="5715" algn="ctr">
              <a:lnSpc>
                <a:spcPct val="100000"/>
              </a:lnSpc>
              <a:spcBef>
                <a:spcPts val="325"/>
              </a:spcBef>
            </a:pPr>
            <a:r>
              <a:rPr sz="1200" b="1" dirty="0">
                <a:latin typeface="Times New Roman"/>
                <a:cs typeface="Times New Roman"/>
              </a:rPr>
              <a:t>Dra. Deanet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Coromoto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Lira</a:t>
            </a:r>
            <a:endParaRPr sz="1200" dirty="0">
              <a:latin typeface="Times New Roman"/>
              <a:cs typeface="Times New Roman"/>
            </a:endParaRPr>
          </a:p>
          <a:p>
            <a:pPr marL="6985" algn="ctr">
              <a:lnSpc>
                <a:spcPts val="1320"/>
              </a:lnSpc>
              <a:spcBef>
                <a:spcPts val="5"/>
              </a:spcBef>
            </a:pPr>
            <a:r>
              <a:rPr sz="1100" dirty="0">
                <a:latin typeface="Times New Roman"/>
                <a:cs typeface="Times New Roman"/>
              </a:rPr>
              <a:t>Universidad</a:t>
            </a:r>
            <a:r>
              <a:rPr sz="1100" spc="-4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Nacional</a:t>
            </a:r>
            <a:r>
              <a:rPr sz="1100" spc="-3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Experimental</a:t>
            </a:r>
            <a:r>
              <a:rPr sz="1100" spc="-5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de</a:t>
            </a:r>
            <a:r>
              <a:rPr sz="1100" spc="-2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los</a:t>
            </a:r>
            <a:r>
              <a:rPr sz="1100" spc="-2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Llanos</a:t>
            </a:r>
            <a:r>
              <a:rPr sz="1100" spc="-2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Centrales</a:t>
            </a:r>
            <a:r>
              <a:rPr sz="1100" spc="-4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Rómulo</a:t>
            </a:r>
            <a:r>
              <a:rPr sz="1100" spc="-2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Gallegos</a:t>
            </a:r>
            <a:r>
              <a:rPr sz="1100" spc="-2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(UNERG)-</a:t>
            </a:r>
            <a:r>
              <a:rPr sz="1100" spc="5" dirty="0">
                <a:latin typeface="Times New Roman"/>
                <a:cs typeface="Times New Roman"/>
              </a:rPr>
              <a:t> </a:t>
            </a:r>
            <a:r>
              <a:rPr sz="1100" spc="-10" dirty="0">
                <a:latin typeface="Times New Roman"/>
                <a:cs typeface="Times New Roman"/>
              </a:rPr>
              <a:t>Venezuela)</a:t>
            </a:r>
            <a:endParaRPr sz="1100" dirty="0">
              <a:latin typeface="Times New Roman"/>
              <a:cs typeface="Times New Roman"/>
            </a:endParaRPr>
          </a:p>
          <a:p>
            <a:pPr marL="5715" algn="ctr">
              <a:lnSpc>
                <a:spcPts val="1440"/>
              </a:lnSpc>
            </a:pPr>
            <a:r>
              <a:rPr sz="1200" b="1" dirty="0">
                <a:latin typeface="Times New Roman"/>
                <a:cs typeface="Times New Roman"/>
              </a:rPr>
              <a:t>Correo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Electrónico:</a:t>
            </a:r>
            <a:r>
              <a:rPr sz="1200" b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deanetabreu@gmail.com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327533" y="2153043"/>
            <a:ext cx="6203315" cy="931544"/>
          </a:xfrm>
          <a:custGeom>
            <a:avLst/>
            <a:gdLst/>
            <a:ahLst/>
            <a:cxnLst/>
            <a:rect l="l" t="t" r="r" b="b"/>
            <a:pathLst>
              <a:path w="6203315" h="931544">
                <a:moveTo>
                  <a:pt x="6202934" y="0"/>
                </a:moveTo>
                <a:lnTo>
                  <a:pt x="0" y="0"/>
                </a:lnTo>
                <a:lnTo>
                  <a:pt x="0" y="931024"/>
                </a:lnTo>
                <a:lnTo>
                  <a:pt x="6202934" y="931024"/>
                </a:lnTo>
                <a:lnTo>
                  <a:pt x="620293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" name="object 29"/>
          <p:cNvSpPr txBox="1"/>
          <p:nvPr/>
        </p:nvSpPr>
        <p:spPr>
          <a:xfrm>
            <a:off x="330581" y="2153037"/>
            <a:ext cx="6203315" cy="931544"/>
          </a:xfrm>
          <a:prstGeom prst="rect">
            <a:avLst/>
          </a:prstGeom>
          <a:ln w="25400">
            <a:solidFill>
              <a:srgbClr val="5BD078"/>
            </a:solidFill>
          </a:ln>
        </p:spPr>
        <p:txBody>
          <a:bodyPr vert="horz" wrap="square" lIns="0" tIns="41910" rIns="0" bIns="0" rtlCol="0">
            <a:spAutoFit/>
          </a:bodyPr>
          <a:lstStyle/>
          <a:p>
            <a:pPr marL="88265" marR="86360">
              <a:lnSpc>
                <a:spcPct val="100000"/>
              </a:lnSpc>
              <a:spcBef>
                <a:spcPts val="330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este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artículo: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Deanet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C.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Abreu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Lira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</a:t>
            </a: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Comunicación: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Una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Visión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Axiológica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spc="-25" dirty="0">
                <a:latin typeface="Times New Roman"/>
                <a:cs typeface="Times New Roman"/>
              </a:rPr>
              <a:t>la </a:t>
            </a:r>
            <a:r>
              <a:rPr sz="1050" b="1" dirty="0">
                <a:latin typeface="Times New Roman"/>
                <a:cs typeface="Times New Roman"/>
              </a:rPr>
              <a:t>Formación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Universitaria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del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Ingeniero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Agrónomo”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</a:t>
            </a:r>
            <a:r>
              <a:rPr sz="1050" b="1" spc="-10" dirty="0">
                <a:latin typeface="Times New Roman"/>
                <a:cs typeface="Times New Roman"/>
              </a:rPr>
              <a:t> (1-</a:t>
            </a:r>
            <a:r>
              <a:rPr sz="1050" b="1" spc="-25" dirty="0">
                <a:latin typeface="Times New Roman"/>
                <a:cs typeface="Times New Roman"/>
              </a:rPr>
              <a:t>12)</a:t>
            </a:r>
            <a:endParaRPr sz="1050" dirty="0">
              <a:latin typeface="Times New Roman"/>
              <a:cs typeface="Times New Roman"/>
            </a:endParaRPr>
          </a:p>
          <a:p>
            <a:pPr marL="238823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2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Enero</a:t>
            </a:r>
            <a:r>
              <a:rPr sz="1100" b="1" spc="26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2021</a:t>
            </a:r>
            <a:endParaRPr sz="1100" dirty="0">
              <a:latin typeface="Times New Roman"/>
              <a:cs typeface="Times New Roman"/>
            </a:endParaRPr>
          </a:p>
          <a:p>
            <a:pPr marL="242951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229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Enero</a:t>
            </a:r>
            <a:r>
              <a:rPr sz="1100" b="1" spc="125" dirty="0">
                <a:latin typeface="Times New Roman"/>
                <a:cs typeface="Times New Roman"/>
              </a:rPr>
              <a:t>  </a:t>
            </a:r>
            <a:r>
              <a:rPr sz="1100" b="1" spc="-20" dirty="0">
                <a:latin typeface="Times New Roman"/>
                <a:cs typeface="Times New Roman"/>
              </a:rPr>
              <a:t>2021</a:t>
            </a:r>
            <a:endParaRPr sz="1100" dirty="0">
              <a:latin typeface="Times New Roman"/>
              <a:cs typeface="Times New Roman"/>
            </a:endParaRPr>
          </a:p>
          <a:p>
            <a:pPr marL="243395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229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Enero</a:t>
            </a:r>
            <a:r>
              <a:rPr sz="1100" b="1" spc="-20" dirty="0">
                <a:latin typeface="Times New Roman"/>
                <a:cs typeface="Times New Roman"/>
              </a:rPr>
              <a:t> 2021</a:t>
            </a:r>
            <a:endParaRPr sz="1100" dirty="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04012" y="3213608"/>
            <a:ext cx="6417945" cy="55651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6355" algn="just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Comunicación: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Visión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Axiológica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Formación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Universitaria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Ingeniero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Agrónomo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7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RESUMEN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 oral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 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 mediante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dialogo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dialogar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intercambiamos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mientras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queda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plasmado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material,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reflexiva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razonada,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consiguiente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comunicación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heredada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resalta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Agronómica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cuya </a:t>
            </a:r>
            <a:r>
              <a:rPr sz="1200" dirty="0">
                <a:latin typeface="Times New Roman"/>
                <a:cs typeface="Times New Roman"/>
              </a:rPr>
              <a:t>línea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planteados: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Develar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mundos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vocabulario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involucrados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agronómica.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subjetividad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vocabulario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involucrados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ingeniería </a:t>
            </a:r>
            <a:r>
              <a:rPr sz="1200" dirty="0">
                <a:latin typeface="Times New Roman"/>
                <a:cs typeface="Times New Roman"/>
              </a:rPr>
              <a:t>agronómica.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subjetividad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vocabulario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agronómica.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axiológicos </a:t>
            </a:r>
            <a:r>
              <a:rPr sz="1200" dirty="0">
                <a:latin typeface="Times New Roman"/>
                <a:cs typeface="Times New Roman"/>
              </a:rPr>
              <a:t>sustentados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subjetividad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vocabulario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universitarios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Agronómica.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comunicación,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Piaget,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importantes.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fundamento </a:t>
            </a:r>
            <a:r>
              <a:rPr sz="1200" dirty="0">
                <a:latin typeface="Times New Roman"/>
                <a:cs typeface="Times New Roman"/>
              </a:rPr>
              <a:t>científico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filosófico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fenomenología,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seleccionó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egresado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vocabulario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lenguaje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acorde,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fueron </a:t>
            </a:r>
            <a:r>
              <a:rPr sz="1200" dirty="0">
                <a:latin typeface="Times New Roman"/>
                <a:cs typeface="Times New Roman"/>
              </a:rPr>
              <a:t>seleccionados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razones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válidas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investigadora.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condujo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teorización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denominó: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axiología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componente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transdisciplinario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universitaria.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Descriptores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axiológica,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universitaria,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Agrónomo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8255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Reseña</a:t>
            </a:r>
            <a:r>
              <a:rPr sz="1200" b="1" spc="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Biográfica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Agrónomo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Magister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Industrial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(UC),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Abogado </a:t>
            </a:r>
            <a:r>
              <a:rPr sz="1200" dirty="0">
                <a:latin typeface="Times New Roman"/>
                <a:cs typeface="Times New Roman"/>
              </a:rPr>
              <a:t>(UNERG),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Ordinario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Agregado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Dedicación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Exclusiva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Pregrado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Soublette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sede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Turmero,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UNEFA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sede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Tinaquillo.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32" name="object 32"/>
          <p:cNvSpPr txBox="1"/>
          <p:nvPr/>
        </p:nvSpPr>
        <p:spPr>
          <a:xfrm>
            <a:off x="6317360" y="8878146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275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9EEA338F-B0DD-556D-79D0-5528DF3628D3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4CF61441-49D2-9F3F-0306-818F7DE7B72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1ACB002C-438E-7E96-FF6F-458686F9C43B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641BF97E-63F3-FCED-6AC6-138B92D9489A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92791590-FFA2-92A8-8EF9-9959E16BB66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6CBA03D2-1635-3C39-CAE1-B277235510A5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858349B1-8D0E-6621-1321-B348A1E18EB3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9C42A121-4CF1-8424-B967-F754DD74610B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598FD7E2-3A5E-DBD4-75BB-BD0399BA1B04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 dirty="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357751" y="251586"/>
              <a:ext cx="2214626" cy="788289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3" name="object 23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 dirty="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320929" y="234695"/>
            <a:ext cx="6228715" cy="2840990"/>
            <a:chOff x="320929" y="234695"/>
            <a:chExt cx="6228715" cy="2840990"/>
          </a:xfrm>
        </p:grpSpPr>
        <p:pic>
          <p:nvPicPr>
            <p:cNvPr id="26" name="object 2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333629" y="1522183"/>
              <a:ext cx="6203315" cy="674370"/>
            </a:xfrm>
            <a:custGeom>
              <a:avLst/>
              <a:gdLst/>
              <a:ahLst/>
              <a:cxnLst/>
              <a:rect l="l" t="t" r="r" b="b"/>
              <a:pathLst>
                <a:path w="6203315" h="674369">
                  <a:moveTo>
                    <a:pt x="6202934" y="0"/>
                  </a:moveTo>
                  <a:lnTo>
                    <a:pt x="0" y="0"/>
                  </a:lnTo>
                  <a:lnTo>
                    <a:pt x="0" y="674027"/>
                  </a:lnTo>
                  <a:lnTo>
                    <a:pt x="6202934" y="674027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1522183"/>
              <a:ext cx="6203315" cy="674370"/>
            </a:xfrm>
            <a:custGeom>
              <a:avLst/>
              <a:gdLst/>
              <a:ahLst/>
              <a:cxnLst/>
              <a:rect l="l" t="t" r="r" b="b"/>
              <a:pathLst>
                <a:path w="6203315" h="674369">
                  <a:moveTo>
                    <a:pt x="0" y="674027"/>
                  </a:moveTo>
                  <a:lnTo>
                    <a:pt x="6202934" y="674027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74027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6202934" y="0"/>
                  </a:moveTo>
                  <a:lnTo>
                    <a:pt x="0" y="0"/>
                  </a:lnTo>
                  <a:lnTo>
                    <a:pt x="0" y="938720"/>
                  </a:lnTo>
                  <a:lnTo>
                    <a:pt x="6202934" y="938720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30" name="object 30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0" y="938720"/>
                  </a:moveTo>
                  <a:lnTo>
                    <a:pt x="6202934" y="938720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38720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221691" y="1550923"/>
            <a:ext cx="6398895" cy="69942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7940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Deanet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Coromoto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Lira</a:t>
            </a:r>
            <a:endParaRPr sz="1200" dirty="0">
              <a:latin typeface="Times New Roman"/>
              <a:cs typeface="Times New Roman"/>
            </a:endParaRPr>
          </a:p>
          <a:p>
            <a:pPr marL="29845"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Plains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Venezuela)</a:t>
            </a:r>
            <a:endParaRPr sz="1200" dirty="0">
              <a:latin typeface="Times New Roman"/>
              <a:cs typeface="Times New Roman"/>
            </a:endParaRPr>
          </a:p>
          <a:p>
            <a:pPr marL="27940" algn="ctr">
              <a:lnSpc>
                <a:spcPct val="100000"/>
              </a:lnSpc>
              <a:spcBef>
                <a:spcPts val="85"/>
              </a:spcBef>
            </a:pP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Email:</a:t>
            </a:r>
            <a:r>
              <a:rPr sz="1200" b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deanetabreu@gmail.com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203200" marR="164465">
              <a:lnSpc>
                <a:spcPct val="100000"/>
              </a:lnSpc>
              <a:spcBef>
                <a:spcPts val="335"/>
              </a:spcBef>
            </a:pPr>
            <a:r>
              <a:rPr sz="1100" b="1" dirty="0">
                <a:latin typeface="Times New Roman"/>
                <a:cs typeface="Times New Roman"/>
              </a:rPr>
              <a:t>How</a:t>
            </a:r>
            <a:r>
              <a:rPr sz="1100" b="1" spc="5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cite</a:t>
            </a:r>
            <a:r>
              <a:rPr sz="1100" b="1" spc="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this</a:t>
            </a:r>
            <a:r>
              <a:rPr sz="1100" b="1" spc="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article:</a:t>
            </a:r>
            <a:r>
              <a:rPr sz="1100" b="1" spc="5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Deanet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C.</a:t>
            </a:r>
            <a:r>
              <a:rPr sz="1100" b="1" spc="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Abreu</a:t>
            </a:r>
            <a:r>
              <a:rPr sz="1100" b="1" spc="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Lira</a:t>
            </a:r>
            <a:r>
              <a:rPr sz="1100" b="1" spc="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“The</a:t>
            </a:r>
            <a:r>
              <a:rPr sz="1100" b="1" spc="5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Communication:</a:t>
            </a:r>
            <a:r>
              <a:rPr sz="1100" b="1" spc="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An</a:t>
            </a:r>
            <a:r>
              <a:rPr sz="1100" b="1" spc="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Axiological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Vision </a:t>
            </a:r>
            <a:r>
              <a:rPr sz="1100" b="1" dirty="0">
                <a:latin typeface="Times New Roman"/>
                <a:cs typeface="Times New Roman"/>
              </a:rPr>
              <a:t>in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University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Training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Agricultural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Engineer”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(1-</a:t>
            </a:r>
            <a:r>
              <a:rPr sz="1100" b="1" spc="-25" dirty="0">
                <a:latin typeface="Times New Roman"/>
                <a:cs typeface="Times New Roman"/>
              </a:rPr>
              <a:t>12)</a:t>
            </a:r>
            <a:endParaRPr sz="1100" dirty="0">
              <a:latin typeface="Times New Roman"/>
              <a:cs typeface="Times New Roman"/>
            </a:endParaRPr>
          </a:p>
          <a:p>
            <a:pPr marL="264795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January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2021</a:t>
            </a:r>
            <a:endParaRPr sz="1100" dirty="0">
              <a:latin typeface="Times New Roman"/>
              <a:cs typeface="Times New Roman"/>
            </a:endParaRPr>
          </a:p>
          <a:p>
            <a:pPr marL="263715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January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2021</a:t>
            </a:r>
            <a:endParaRPr sz="1100" dirty="0">
              <a:latin typeface="Times New Roman"/>
              <a:cs typeface="Times New Roman"/>
            </a:endParaRPr>
          </a:p>
          <a:p>
            <a:pPr marL="262953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January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2021</a:t>
            </a:r>
            <a:endParaRPr sz="1100" dirty="0">
              <a:latin typeface="Times New Roman"/>
              <a:cs typeface="Times New Roman"/>
            </a:endParaRPr>
          </a:p>
          <a:p>
            <a:pPr marL="335280" marR="266065" algn="ctr">
              <a:lnSpc>
                <a:spcPct val="100000"/>
              </a:lnSpc>
              <a:spcBef>
                <a:spcPts val="1255"/>
              </a:spcBef>
            </a:pP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Communication: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Axiological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Vision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 the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University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Training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10" dirty="0">
                <a:latin typeface="Times New Roman"/>
                <a:cs typeface="Times New Roman"/>
              </a:rPr>
              <a:t> the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Agricultural Engineer</a:t>
            </a:r>
            <a:endParaRPr sz="1200" dirty="0">
              <a:latin typeface="Times New Roman"/>
              <a:cs typeface="Times New Roman"/>
            </a:endParaRPr>
          </a:p>
          <a:p>
            <a:pPr marL="27940" algn="ctr">
              <a:lnSpc>
                <a:spcPct val="100000"/>
              </a:lnSpc>
              <a:spcBef>
                <a:spcPts val="850"/>
              </a:spcBef>
            </a:pPr>
            <a:r>
              <a:rPr sz="1200" b="1" spc="-10" dirty="0">
                <a:latin typeface="Times New Roman"/>
                <a:cs typeface="Times New Roman"/>
              </a:rPr>
              <a:t>ABSTRACT</a:t>
            </a: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  <a:spcBef>
                <a:spcPts val="380"/>
              </a:spcBef>
            </a:pPr>
            <a:r>
              <a:rPr sz="1200" dirty="0">
                <a:latin typeface="Times New Roman"/>
                <a:cs typeface="Times New Roman"/>
              </a:rPr>
              <a:t>Communication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written,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first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developed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through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dialogue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basis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relations,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dialogue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way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exchange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information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another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basis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communication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language,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while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written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communication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since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reflected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any </a:t>
            </a:r>
            <a:r>
              <a:rPr sz="1200" dirty="0">
                <a:latin typeface="Times New Roman"/>
                <a:cs typeface="Times New Roman"/>
              </a:rPr>
              <a:t>material,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reflective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reasoned,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therefore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communication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or </a:t>
            </a:r>
            <a:r>
              <a:rPr sz="1200" dirty="0">
                <a:latin typeface="Times New Roman"/>
                <a:cs typeface="Times New Roman"/>
              </a:rPr>
              <a:t>inherited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condition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among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reason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stands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out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interest,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Agronomic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Engineering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10" dirty="0">
                <a:latin typeface="Times New Roman"/>
                <a:cs typeface="Times New Roman"/>
              </a:rPr>
              <a:t> University,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whose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line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Participation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Production,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proposed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purposes: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Unveil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significant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worlds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language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dirty="0">
                <a:latin typeface="Times New Roman"/>
                <a:cs typeface="Times New Roman"/>
              </a:rPr>
              <a:t>vocabulary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have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source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communication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involved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agronomic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engineering </a:t>
            </a:r>
            <a:r>
              <a:rPr sz="1200" dirty="0">
                <a:latin typeface="Times New Roman"/>
                <a:cs typeface="Times New Roman"/>
              </a:rPr>
              <a:t>career.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reality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subjectivity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language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vocabulary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communication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actors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involved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agronomic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engineering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career.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Understand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how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assumes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subjectivity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language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vocabulary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communication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agronomic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engineering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career. </a:t>
            </a:r>
            <a:r>
              <a:rPr sz="1200" dirty="0">
                <a:latin typeface="Times New Roman"/>
                <a:cs typeface="Times New Roman"/>
              </a:rPr>
              <a:t>Generate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axiological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contributions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subjectivity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language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vocabulary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in </a:t>
            </a:r>
            <a:r>
              <a:rPr sz="1200" dirty="0">
                <a:latin typeface="Times New Roman"/>
                <a:cs typeface="Times New Roman"/>
              </a:rPr>
              <a:t>communication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formation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Agronomic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Engineering.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There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theories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support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work,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such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communication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theory,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Piaget's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values,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among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others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less </a:t>
            </a:r>
            <a:r>
              <a:rPr sz="1200" dirty="0">
                <a:latin typeface="Times New Roman"/>
                <a:cs typeface="Times New Roman"/>
              </a:rPr>
              <a:t>important.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philosophical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scientific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foundation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phenomenology,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graduate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student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 area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were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selected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informants.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non-conforming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vocabulary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language </a:t>
            </a:r>
            <a:r>
              <a:rPr sz="1200" dirty="0">
                <a:latin typeface="Times New Roman"/>
                <a:cs typeface="Times New Roman"/>
              </a:rPr>
              <a:t>has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observed,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were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selected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reasons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criteria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researcher.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above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led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theorization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called: </a:t>
            </a:r>
            <a:r>
              <a:rPr sz="1200" dirty="0">
                <a:latin typeface="Times New Roman"/>
                <a:cs typeface="Times New Roman"/>
              </a:rPr>
              <a:t>axiology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communication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transdisciplinary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component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education.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Descriptors: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Communication,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axiological,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education,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Agronomist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2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Review:</a:t>
            </a:r>
            <a:r>
              <a:rPr sz="1200" b="1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Agronomist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Engineer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Magister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Industrial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Engineering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(UC), </a:t>
            </a:r>
            <a:r>
              <a:rPr sz="1200" dirty="0">
                <a:latin typeface="Times New Roman"/>
                <a:cs typeface="Times New Roman"/>
              </a:rPr>
              <a:t>Lawyer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Dedicated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Ordinary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Professor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Exclusive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undergraduate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postgraduate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(UNERG), Undergraduate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Professor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Soublette,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Turmero,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UNEFA,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Tinaquillo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152134" y="8883632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276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76C353DC-1CFF-39CB-2090-F834318E82D3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4DEB714B-78DB-D4B4-37CF-445A88F28CF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84520ADB-145C-4E03-DC90-7E2209866F70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5C0267B0-D8C9-FB13-D6E6-54FB586AC069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11897508-0438-26C9-F0D4-AF2654E5ABA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2AB6A05A-96BB-45F7-9E23-4564E3957081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5250D431-B99D-F0F8-0903-3DC5BFB0ACA7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E2ED8830-EA6C-4BE4-E386-1A78C4DF7556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53892C06-CF60-0C55-9B2E-F4D117CC9E5D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32003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23972" y="1024127"/>
              <a:ext cx="1812036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2" y="1024127"/>
              <a:ext cx="1235964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02580" y="1024127"/>
              <a:ext cx="576072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9" name="object 19"/>
          <p:cNvSpPr txBox="1"/>
          <p:nvPr/>
        </p:nvSpPr>
        <p:spPr>
          <a:xfrm>
            <a:off x="221691" y="1068451"/>
            <a:ext cx="6320155" cy="60928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67310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710565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INTRODUCCIÓN</a:t>
            </a:r>
            <a:r>
              <a:rPr sz="1200" b="1" spc="-20" dirty="0">
                <a:latin typeface="Times New Roman"/>
                <a:cs typeface="Times New Roman"/>
              </a:rPr>
              <a:t> (PANORÁMICA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ABORDAJE </a:t>
            </a:r>
            <a:r>
              <a:rPr sz="1200" b="1" spc="-10" dirty="0">
                <a:latin typeface="Times New Roman"/>
                <a:cs typeface="Times New Roman"/>
              </a:rPr>
              <a:t>INVESTIGATIVO)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soberanos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agentes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seguramente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llevarán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democracia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participativa,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solidaria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eficiente;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gobiernos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trabajen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cuesten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beneficio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colectivo.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este </a:t>
            </a:r>
            <a:r>
              <a:rPr sz="1200" dirty="0">
                <a:latin typeface="Times New Roman"/>
                <a:cs typeface="Times New Roman"/>
              </a:rPr>
              <a:t>contexto,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ubicuidad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instantaneidad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características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vivimos,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contribuye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despertar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creatividad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(Leal, 2009).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señalado,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atendiendo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profundizar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formativos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escrito,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conveniente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centrado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construye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vivencia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 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su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agronomía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perdido,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correcta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difícil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entender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escriben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corregir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examen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algún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taller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escrito,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ocurre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algún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socialización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empleando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palabras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vulgar 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soez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párrafos </a:t>
            </a:r>
            <a:r>
              <a:rPr sz="1200" dirty="0">
                <a:latin typeface="Times New Roman"/>
                <a:cs typeface="Times New Roman"/>
              </a:rPr>
              <a:t>extremadamente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cortos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direcciona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desean expresar.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Agronómica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“Rómulo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Gallegos”.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persigue </a:t>
            </a:r>
            <a:r>
              <a:rPr sz="1200" dirty="0">
                <a:latin typeface="Times New Roman"/>
                <a:cs typeface="Times New Roman"/>
              </a:rPr>
              <a:t>revelar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sirvieron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develar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vocabulario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involucrados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agronómica;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subjetividad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vocabulario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 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participaron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parte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agronómica,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subjetividad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vocabulario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carrera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agronómica,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finalmente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sustentados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subjetividad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vocabulario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universitarios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</a:t>
            </a:r>
            <a:r>
              <a:rPr sz="1200" spc="-10" dirty="0">
                <a:latin typeface="Times New Roman"/>
                <a:cs typeface="Times New Roman"/>
              </a:rPr>
              <a:t>Ingeniería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Agronómica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565528" y="8256658"/>
            <a:ext cx="379222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Comunicación: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Visión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Axiológica en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Formación </a:t>
            </a:r>
            <a:r>
              <a:rPr sz="1200" b="1" dirty="0">
                <a:latin typeface="Times New Roman"/>
                <a:cs typeface="Times New Roman"/>
              </a:rPr>
              <a:t>Universitaria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Ingeniero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Agrónomo</a:t>
            </a:r>
            <a:endParaRPr sz="1200" dirty="0">
              <a:latin typeface="Times New Roman"/>
              <a:cs typeface="Times New Roman"/>
            </a:endParaRPr>
          </a:p>
          <a:p>
            <a:pPr marL="4445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Deanet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Coromoto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Lira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07712" rIns="0" bIns="0" rtlCol="0">
            <a:spAutoFit/>
          </a:bodyPr>
          <a:lstStyle/>
          <a:p>
            <a:pPr marL="189865">
              <a:lnSpc>
                <a:spcPct val="100000"/>
              </a:lnSpc>
            </a:pPr>
            <a:fld id="{81D60167-4931-47E6-BA6A-407CBD079E47}" type="slidenum">
              <a:rPr sz="900" b="1" spc="-25" dirty="0">
                <a:latin typeface="Times New Roman"/>
                <a:cs typeface="Times New Roman"/>
              </a:rPr>
              <a:t>277</a:t>
            </a:fld>
            <a:endParaRPr sz="900" dirty="0">
              <a:latin typeface="Times New Roman"/>
              <a:cs typeface="Times New Roman"/>
            </a:endParaRPr>
          </a:p>
        </p:txBody>
      </p:sp>
      <p:grpSp>
        <p:nvGrpSpPr>
          <p:cNvPr id="22" name="Grupo 21">
            <a:extLst>
              <a:ext uri="{FF2B5EF4-FFF2-40B4-BE49-F238E27FC236}">
                <a16:creationId xmlns:a16="http://schemas.microsoft.com/office/drawing/2014/main" id="{F7D4E8AC-0E62-9DE3-757C-470A7C7F5535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3" name="object 12">
              <a:extLst>
                <a:ext uri="{FF2B5EF4-FFF2-40B4-BE49-F238E27FC236}">
                  <a16:creationId xmlns:a16="http://schemas.microsoft.com/office/drawing/2014/main" id="{EF89D31A-1C09-0BDD-33B0-995A55833234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7" name="object 13">
                <a:extLst>
                  <a:ext uri="{FF2B5EF4-FFF2-40B4-BE49-F238E27FC236}">
                    <a16:creationId xmlns:a16="http://schemas.microsoft.com/office/drawing/2014/main" id="{043B63E2-1CED-6742-774A-49EF50379739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8" name="object 14">
                <a:extLst>
                  <a:ext uri="{FF2B5EF4-FFF2-40B4-BE49-F238E27FC236}">
                    <a16:creationId xmlns:a16="http://schemas.microsoft.com/office/drawing/2014/main" id="{85383D99-C955-D1F5-A435-47C67280D3A1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9" name="object 15">
                <a:extLst>
                  <a:ext uri="{FF2B5EF4-FFF2-40B4-BE49-F238E27FC236}">
                    <a16:creationId xmlns:a16="http://schemas.microsoft.com/office/drawing/2014/main" id="{66CF6611-223E-BDBF-1CC2-2E950F27151B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0" name="object 16">
                <a:extLst>
                  <a:ext uri="{FF2B5EF4-FFF2-40B4-BE49-F238E27FC236}">
                    <a16:creationId xmlns:a16="http://schemas.microsoft.com/office/drawing/2014/main" id="{D8241C5C-62EA-62C8-F143-F5C3F75A588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4" name="object 16">
              <a:extLst>
                <a:ext uri="{FF2B5EF4-FFF2-40B4-BE49-F238E27FC236}">
                  <a16:creationId xmlns:a16="http://schemas.microsoft.com/office/drawing/2014/main" id="{B4B1705C-3853-FBB9-278D-34781C0A8A86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5" name="object 25">
              <a:extLst>
                <a:ext uri="{FF2B5EF4-FFF2-40B4-BE49-F238E27FC236}">
                  <a16:creationId xmlns:a16="http://schemas.microsoft.com/office/drawing/2014/main" id="{B2C1C988-8E66-876F-C14E-365A59BE5991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6" name="object 31">
              <a:extLst>
                <a:ext uri="{FF2B5EF4-FFF2-40B4-BE49-F238E27FC236}">
                  <a16:creationId xmlns:a16="http://schemas.microsoft.com/office/drawing/2014/main" id="{86C02AC4-A987-E09D-554F-03977F9FC39D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418580" cy="6935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34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120"/>
              </a:spcBef>
            </a:pP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8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FENÓMENO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proviene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investigaciones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universidades,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fortalecer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investigación-formación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 de innovaciones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administración,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</a:t>
            </a:r>
            <a:r>
              <a:rPr sz="1200" spc="-10" dirty="0">
                <a:latin typeface="Times New Roman"/>
                <a:cs typeface="Times New Roman"/>
              </a:rPr>
              <a:t>actividades </a:t>
            </a:r>
            <a:r>
              <a:rPr sz="1200" dirty="0">
                <a:latin typeface="Times New Roman"/>
                <a:cs typeface="Times New Roman"/>
              </a:rPr>
              <a:t>vinculadas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difusión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conocimientos.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Ahora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universidades,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cosas,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capaz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educativa;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educativos </a:t>
            </a:r>
            <a:r>
              <a:rPr sz="1200" dirty="0">
                <a:latin typeface="Times New Roman"/>
                <a:cs typeface="Times New Roman"/>
              </a:rPr>
              <a:t>adaptados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conceptos,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vayan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allá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formación </a:t>
            </a:r>
            <a:r>
              <a:rPr sz="1200" dirty="0">
                <a:latin typeface="Times New Roman"/>
                <a:cs typeface="Times New Roman"/>
              </a:rPr>
              <a:t>tradicional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formar </a:t>
            </a:r>
            <a:r>
              <a:rPr sz="1200" dirty="0">
                <a:latin typeface="Times New Roman"/>
                <a:cs typeface="Times New Roman"/>
              </a:rPr>
              <a:t>individuos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complejidades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 investigativa 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andragógica.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 tal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desafíos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 venezolana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complejidades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demandas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formativo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estarán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destinados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enseñanza </a:t>
            </a:r>
            <a:r>
              <a:rPr sz="1200" dirty="0">
                <a:latin typeface="Times New Roman"/>
                <a:cs typeface="Times New Roman"/>
              </a:rPr>
              <a:t>participativa,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autogestionaria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instruir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individuo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investigativas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socioeducativo;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formativa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realidades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universitaria, </a:t>
            </a:r>
            <a:r>
              <a:rPr sz="1200" dirty="0">
                <a:latin typeface="Times New Roman"/>
                <a:cs typeface="Times New Roman"/>
              </a:rPr>
              <a:t>constituye un área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saber fundamental 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compresión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educativos,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 como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Farfán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López (2006),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“reviste una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complejidad especial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cambiantes”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2).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Esto </a:t>
            </a:r>
            <a:r>
              <a:rPr sz="1200" dirty="0">
                <a:latin typeface="Times New Roman"/>
                <a:cs typeface="Times New Roman"/>
              </a:rPr>
              <a:t>plantea,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dificultad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epistémica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subyacen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compresión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centro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formación.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desarrolló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fue </a:t>
            </a:r>
            <a:r>
              <a:rPr sz="1200" dirty="0">
                <a:latin typeface="Times New Roman"/>
                <a:cs typeface="Times New Roman"/>
              </a:rPr>
              <a:t>considerado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impactado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velocidad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suceden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inserción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 laboral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formal.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llamada revolución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 en el ámbito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comunicaciones.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intensivo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sido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fundamento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aparición,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despliegue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consolidación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llamada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Conocimiento.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UNESCO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adoptado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término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ser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incluir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cultural, económica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luego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van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allá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simple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avance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tecnológico.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llamadas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enfrentar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nuevas </a:t>
            </a:r>
            <a:r>
              <a:rPr sz="1200" dirty="0">
                <a:latin typeface="Times New Roman"/>
                <a:cs typeface="Times New Roman"/>
              </a:rPr>
              <a:t>realidades,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espera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concretas,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continúan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transformaciones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565528" y="8256658"/>
            <a:ext cx="379222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Comunicación: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Visión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Axiológica en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Formación </a:t>
            </a:r>
            <a:r>
              <a:rPr sz="1200" b="1" dirty="0">
                <a:latin typeface="Times New Roman"/>
                <a:cs typeface="Times New Roman"/>
              </a:rPr>
              <a:t>Universitaria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Ingeniero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Agrónomo</a:t>
            </a:r>
            <a:endParaRPr sz="1200" dirty="0">
              <a:latin typeface="Times New Roman"/>
              <a:cs typeface="Times New Roman"/>
            </a:endParaRPr>
          </a:p>
          <a:p>
            <a:pPr marL="4445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Deanet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Coromoto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Lira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07712" rIns="0" bIns="0" rtlCol="0">
            <a:spAutoFit/>
          </a:bodyPr>
          <a:lstStyle/>
          <a:p>
            <a:pPr marL="189865">
              <a:lnSpc>
                <a:spcPct val="100000"/>
              </a:lnSpc>
            </a:pPr>
            <a:fld id="{81D60167-4931-47E6-BA6A-407CBD079E47}" type="slidenum">
              <a:rPr sz="900" b="1" spc="-25" dirty="0">
                <a:latin typeface="Times New Roman"/>
                <a:cs typeface="Times New Roman"/>
              </a:rPr>
              <a:t>278</a:t>
            </a:fld>
            <a:endParaRPr sz="900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AF14D28D-EEC5-C7FA-87AD-248CFAC1D6B0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D0EC251F-F254-4FBA-F4ED-A4FE24B12C29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8E5DE8A6-51BD-69DD-A47C-89B610D2B5A5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611BA084-491A-0AE2-4C38-33F012CB55AF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7CAD5572-22BB-A354-EA5E-AEE0282DC66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4C5D3F73-2E8F-5CA9-470E-12E3A2F0628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CC0C1905-7498-5756-0BB0-87D1936BB0E9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8090FC9D-6660-B3EC-D937-ED5F16064C1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7695BD82-3053-68DD-C50D-2921B3F8C5D3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416675" cy="69735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152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necesarias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económicos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políticos,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funciones </a:t>
            </a:r>
            <a:r>
              <a:rPr sz="1200" dirty="0">
                <a:latin typeface="Times New Roman"/>
                <a:cs typeface="Times New Roman"/>
              </a:rPr>
              <a:t>fundamentales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(docencia,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extensión)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generación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transferencia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socialmente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pertinentes.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responder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eficientemente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hace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afrontar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desafío,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académicos en 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universidades. 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tesis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fue </a:t>
            </a:r>
            <a:r>
              <a:rPr sz="1200" dirty="0">
                <a:latin typeface="Times New Roman"/>
                <a:cs typeface="Times New Roman"/>
              </a:rPr>
              <a:t>seleccionada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Agronómica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Nacional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(UNERG),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enfrenta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ciertas </a:t>
            </a:r>
            <a:r>
              <a:rPr sz="1200" dirty="0">
                <a:latin typeface="Times New Roman"/>
                <a:cs typeface="Times New Roman"/>
              </a:rPr>
              <a:t>dificultades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resueltas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curricular.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cabe </a:t>
            </a:r>
            <a:r>
              <a:rPr sz="1200" dirty="0">
                <a:latin typeface="Times New Roman"/>
                <a:cs typeface="Times New Roman"/>
              </a:rPr>
              <a:t>mencionar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rendimiento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estudiantil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represamiento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matricular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primeros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semestres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carreras;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requerimiento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estipulado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ingeniero.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Realidad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en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Contexto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ahí,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reflexionar,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renovar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procesos </a:t>
            </a:r>
            <a:r>
              <a:rPr sz="1200" dirty="0">
                <a:latin typeface="Times New Roman"/>
                <a:cs typeface="Times New Roman"/>
              </a:rPr>
              <a:t>involucrados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apuntando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necesarias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transferir,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preparados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continuamente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capacitados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innovar.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definitiva,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egresados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estar </a:t>
            </a:r>
            <a:r>
              <a:rPr sz="1200" dirty="0">
                <a:latin typeface="Times New Roman"/>
                <a:cs typeface="Times New Roman"/>
              </a:rPr>
              <a:t>preparados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 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enfrentar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desafíos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Área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Agronómica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Centrales </a:t>
            </a:r>
            <a:r>
              <a:rPr sz="1200" dirty="0">
                <a:latin typeface="Times New Roman"/>
                <a:cs typeface="Times New Roman"/>
              </a:rPr>
              <a:t>“Rómulo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Gallegos”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necesita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producir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socialmente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pertinentes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continua,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promueva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renovación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reconversión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conocimientos, evitando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retraso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obsolescencia.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fenomenológico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recurrió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diálogos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agronómica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observaciones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emitidas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esta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vocabulario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problematización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desean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ser </a:t>
            </a:r>
            <a:r>
              <a:rPr sz="1200" dirty="0">
                <a:latin typeface="Times New Roman"/>
                <a:cs typeface="Times New Roman"/>
              </a:rPr>
              <a:t>ingenieros agrónomos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 condición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heredada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 cultural,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donde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agrónomo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 chabacano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expresarse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dé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gana,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olvidándose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palabras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asertiva,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dedica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reducción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lingüística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algunas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palabras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suelen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soez, </a:t>
            </a:r>
            <a:r>
              <a:rPr sz="1200" dirty="0">
                <a:latin typeface="Times New Roman"/>
                <a:cs typeface="Times New Roman"/>
              </a:rPr>
              <a:t>implementando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diálogos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extremadamente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cortos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coherentes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aunado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tecnología.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compañeros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dando </a:t>
            </a:r>
            <a:r>
              <a:rPr sz="1200" dirty="0">
                <a:latin typeface="Times New Roman"/>
                <a:cs typeface="Times New Roman"/>
              </a:rPr>
              <a:t>clases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enseñar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hablar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escribir,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no son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castellano,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modelan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profesional </a:t>
            </a:r>
            <a:r>
              <a:rPr sz="1200" dirty="0">
                <a:latin typeface="Times New Roman"/>
                <a:cs typeface="Times New Roman"/>
              </a:rPr>
              <a:t>holístico,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sepa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incorporarse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óptima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egresados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vayan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565528" y="8256658"/>
            <a:ext cx="379222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Comunicación: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Visión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Axiológica en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Formación </a:t>
            </a:r>
            <a:r>
              <a:rPr sz="1200" b="1" dirty="0">
                <a:latin typeface="Times New Roman"/>
                <a:cs typeface="Times New Roman"/>
              </a:rPr>
              <a:t>Universitaria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Ingeniero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Agrónomo</a:t>
            </a:r>
            <a:endParaRPr sz="1200" dirty="0">
              <a:latin typeface="Times New Roman"/>
              <a:cs typeface="Times New Roman"/>
            </a:endParaRPr>
          </a:p>
          <a:p>
            <a:pPr marL="4445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Deanet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Coromoto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Lira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07712" rIns="0" bIns="0" rtlCol="0">
            <a:spAutoFit/>
          </a:bodyPr>
          <a:lstStyle/>
          <a:p>
            <a:pPr marL="189865">
              <a:lnSpc>
                <a:spcPct val="100000"/>
              </a:lnSpc>
            </a:pPr>
            <a:fld id="{81D60167-4931-47E6-BA6A-407CBD079E47}" type="slidenum">
              <a:rPr sz="900" b="1" spc="-25" dirty="0">
                <a:latin typeface="Times New Roman"/>
                <a:cs typeface="Times New Roman"/>
              </a:rPr>
              <a:t>279</a:t>
            </a:fld>
            <a:endParaRPr sz="900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FAAF1BB4-1219-298C-FE25-697CEB59A7A7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B96C52FE-84E9-D3EB-4104-83B979BE9933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682EE61B-76A9-21B4-100C-E0F81F4A1AFA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E718ECB7-1EAD-A377-2C70-53650C1EC833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8D17CE72-630D-6008-013B-F5B0C9A136F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DD854A7B-04D5-201A-C625-62B66C04EBC7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B98920DD-A1E3-BDFA-466C-88170F6678B3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D5D711C6-B397-C9BF-6214-AE1EC9C0B72F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006C76CF-48BC-3328-47E6-87C9E30940B6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9728" y="251586"/>
            <a:ext cx="6612636" cy="8790304"/>
            <a:chOff x="109728" y="251586"/>
            <a:chExt cx="6612636" cy="8790304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357750" y="251586"/>
              <a:ext cx="2214626" cy="788289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57352" y="1068451"/>
            <a:ext cx="6346190" cy="68078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28315" marR="73660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8460" marR="5715" indent="-365760" algn="just">
              <a:lnSpc>
                <a:spcPct val="100000"/>
              </a:lnSpc>
              <a:spcBef>
                <a:spcPts val="835"/>
              </a:spcBef>
            </a:pP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observándose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apatía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obedece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desconocimiento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implicaciones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hijos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concluyendo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luego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necesario </a:t>
            </a:r>
            <a:r>
              <a:rPr sz="1200" dirty="0">
                <a:latin typeface="Times New Roman"/>
                <a:cs typeface="Times New Roman"/>
              </a:rPr>
              <a:t>diseñar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acercamiento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preste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colaboración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participe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activamente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programados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plantel,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verdadera </a:t>
            </a:r>
            <a:r>
              <a:rPr sz="1200" dirty="0">
                <a:latin typeface="Times New Roman"/>
                <a:cs typeface="Times New Roman"/>
              </a:rPr>
              <a:t>convivencia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vinculación 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formativo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representados.</a:t>
            </a:r>
            <a:endParaRPr sz="1200">
              <a:latin typeface="Times New Roman"/>
              <a:cs typeface="Times New Roman"/>
            </a:endParaRPr>
          </a:p>
          <a:p>
            <a:pPr marL="378460" marR="508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Mientras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Cárdenas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citado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Maza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“Nivel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normativa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legal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Educativas”,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logren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asuman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actitudes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autocritico,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propiciando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efectiva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públicas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privadas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comunales,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deberá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desempeñarse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promotor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cooperador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participativo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 del desarrollo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</a:t>
            </a:r>
            <a:r>
              <a:rPr sz="1200" spc="-10" dirty="0">
                <a:latin typeface="Times New Roman"/>
                <a:cs typeface="Times New Roman"/>
              </a:rPr>
              <a:t>plantel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fomentar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cooperación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institución </a:t>
            </a:r>
            <a:r>
              <a:rPr sz="1200" dirty="0">
                <a:latin typeface="Times New Roman"/>
                <a:cs typeface="Times New Roman"/>
              </a:rPr>
              <a:t>escolar 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entorno.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inferir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vital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formativo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educandos, </a:t>
            </a:r>
            <a:r>
              <a:rPr sz="1200" dirty="0">
                <a:latin typeface="Times New Roman"/>
                <a:cs typeface="Times New Roman"/>
              </a:rPr>
              <a:t>motivo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diagnosticó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tercer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E.B.N.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“Pedro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Aldao”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Sebastián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Reyes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Estado Aragua.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15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MARCO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METODOLÓGICO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Tipo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Investigación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2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desarrolló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 </a:t>
            </a:r>
            <a:r>
              <a:rPr sz="1200" dirty="0">
                <a:latin typeface="Times New Roman"/>
                <a:cs typeface="Times New Roman"/>
              </a:rPr>
              <a:t>descriptiva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correspondiente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diagnóstico.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partió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suceden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estudiados.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Esta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caracterizó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originales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primarios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derivados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UPEL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(1990).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respecto </a:t>
            </a:r>
            <a:r>
              <a:rPr sz="1200" dirty="0">
                <a:latin typeface="Times New Roman"/>
                <a:cs typeface="Times New Roman"/>
              </a:rPr>
              <a:t>Altuve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(1996),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sistemático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describirlos,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 sus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causas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efectos,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entender su naturaleza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constituyentes,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serán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corregidos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directa 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investigador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19275" y="8232885"/>
            <a:ext cx="4215765" cy="716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Participación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Percepción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Padres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Representantes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las</a:t>
            </a:r>
            <a:endParaRPr sz="1200">
              <a:latin typeface="Times New Roman"/>
              <a:cs typeface="Times New Roman"/>
            </a:endParaRPr>
          </a:p>
          <a:p>
            <a:pPr marL="3175" algn="ctr">
              <a:lnSpc>
                <a:spcPct val="100000"/>
              </a:lnSpc>
              <a:spcBef>
                <a:spcPts val="720"/>
              </a:spcBef>
            </a:pPr>
            <a:r>
              <a:rPr sz="1200" b="1" dirty="0">
                <a:latin typeface="Times New Roman"/>
                <a:cs typeface="Times New Roman"/>
              </a:rPr>
              <a:t>Actividades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Educativas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05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Lisbening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Álvarez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794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28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5DD5707-41A3-E342-4A32-B165C44FC172}"/>
              </a:ext>
            </a:extLst>
          </p:cNvPr>
          <p:cNvGrpSpPr/>
          <p:nvPr/>
        </p:nvGrpSpPr>
        <p:grpSpPr>
          <a:xfrm>
            <a:off x="0" y="0"/>
            <a:ext cx="6858000" cy="1554561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99BABC10-E78D-C36F-2237-45EA85AE9F0B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EBF2E09A-F6DA-A5AA-D2B0-E019E8A9596C}"/>
                  </a:ext>
                </a:extLst>
              </p:cNvPr>
              <p:cNvPicPr/>
              <p:nvPr/>
            </p:nvPicPr>
            <p:blipFill>
              <a:blip r:embed="rId11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173F214C-5B06-261E-D19C-636DE9E30648}"/>
                  </a:ext>
                </a:extLst>
              </p:cNvPr>
              <p:cNvPicPr/>
              <p:nvPr/>
            </p:nvPicPr>
            <p:blipFill>
              <a:blip r:embed="rId12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AFB02C68-1386-6204-1FA8-D7BB7CF26FB2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F5C73856-3F6D-4E26-6072-C59992D1FE4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EF92FB8C-85DD-6370-757A-496EE5B6527B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64EB2EE4-95B7-24BF-B5BB-61300E656E30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91BBC11B-F55B-4355-4482-6B66739F728B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31140" y="1068451"/>
            <a:ext cx="6417945" cy="689990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54350" marR="78232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8460" marR="5080" indent="-365760" algn="just">
              <a:lnSpc>
                <a:spcPct val="100000"/>
              </a:lnSpc>
              <a:spcBef>
                <a:spcPts val="835"/>
              </a:spcBef>
            </a:pPr>
            <a:r>
              <a:rPr sz="1200" dirty="0">
                <a:latin typeface="Times New Roman"/>
                <a:cs typeface="Times New Roman"/>
              </a:rPr>
              <a:t>mercado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siquiera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aduciendo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secretaria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haga.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resalta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agrónomo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después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apariencia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segunda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ficha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presentación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confianza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depositar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agrónomo,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destacar,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solamente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vamos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nuestras </a:t>
            </a:r>
            <a:r>
              <a:rPr sz="1200" dirty="0">
                <a:latin typeface="Times New Roman"/>
                <a:cs typeface="Times New Roman"/>
              </a:rPr>
              <a:t>palabras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implementando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vocabulario,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escribir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muy </a:t>
            </a:r>
            <a:r>
              <a:rPr sz="1200" dirty="0">
                <a:latin typeface="Times New Roman"/>
                <a:cs typeface="Times New Roman"/>
              </a:rPr>
              <a:t>representativa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preparación,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hablar, </a:t>
            </a:r>
            <a:r>
              <a:rPr sz="1200" dirty="0">
                <a:latin typeface="Times New Roman"/>
                <a:cs typeface="Times New Roman"/>
              </a:rPr>
              <a:t>aquí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refrán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palabras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viento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escrito,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escrito queda.</a:t>
            </a:r>
            <a:endParaRPr sz="1200" dirty="0">
              <a:latin typeface="Times New Roman"/>
              <a:cs typeface="Times New Roman"/>
            </a:endParaRPr>
          </a:p>
          <a:p>
            <a:pPr marL="378460" marR="508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Partiendo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contextualizando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nosotros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Carabobo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(UC),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spc="-10" dirty="0">
                <a:latin typeface="Times New Roman"/>
                <a:cs typeface="Times New Roman"/>
              </a:rPr>
              <a:t>Venezuela(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UCV),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quizás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Agronomía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enfocó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vivencia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estudiado.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planteó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interrogantes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virtud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mencionado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¿Cuál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significado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vocabulario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involucrados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agronómica?,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?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condujo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teleológico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andragógica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relatadas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docentes,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egresados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agronómica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Nacional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Gallegos.</a:t>
            </a:r>
            <a:endParaRPr sz="1200" dirty="0">
              <a:latin typeface="Times New Roman"/>
              <a:cs typeface="Times New Roman"/>
            </a:endParaRPr>
          </a:p>
          <a:p>
            <a:pPr marL="378460" marR="6350" indent="-36576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Conviene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resaltar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relevancia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primeramente,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damos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vocabulario </a:t>
            </a:r>
            <a:r>
              <a:rPr sz="1200" dirty="0">
                <a:latin typeface="Times New Roman"/>
                <a:cs typeface="Times New Roman"/>
              </a:rPr>
              <a:t>representa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activo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seres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compromete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profesionales </a:t>
            </a:r>
            <a:r>
              <a:rPr sz="1200" dirty="0">
                <a:latin typeface="Times New Roman"/>
                <a:cs typeface="Times New Roman"/>
              </a:rPr>
              <a:t>universitarios,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relevancia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epistémico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disciplinar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Ingeniero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Agrónomo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exceptuado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comunicacional,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relevancia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hubiese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curriculares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futuro,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deberá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considerar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transversal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relevancia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institucional </a:t>
            </a:r>
            <a:r>
              <a:rPr sz="1200" dirty="0">
                <a:latin typeface="Times New Roman"/>
                <a:cs typeface="Times New Roman"/>
              </a:rPr>
              <a:t>extrainstitucional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convierte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hallazgos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antecedente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futuras </a:t>
            </a:r>
            <a:r>
              <a:rPr sz="1200" dirty="0">
                <a:latin typeface="Times New Roman"/>
                <a:cs typeface="Times New Roman"/>
              </a:rPr>
              <a:t>investigaciones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interesados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formación universitaria.</a:t>
            </a:r>
            <a:endParaRPr sz="1200" dirty="0">
              <a:latin typeface="Times New Roman"/>
              <a:cs typeface="Times New Roman"/>
            </a:endParaRPr>
          </a:p>
          <a:p>
            <a:pPr marL="378460" marR="508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buscó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aproximación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analice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considere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egresado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 agrónomo 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vocabulario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acorde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nivel,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motivadora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 armonía 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 con respeto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embajadora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respeto,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constituyan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asertiva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futuros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profesionales.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565528" y="8256658"/>
            <a:ext cx="379222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Comunicación: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Visión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Axiológica en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Formación </a:t>
            </a:r>
            <a:r>
              <a:rPr sz="1200" b="1" dirty="0">
                <a:latin typeface="Times New Roman"/>
                <a:cs typeface="Times New Roman"/>
              </a:rPr>
              <a:t>Universitaria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Ingeniero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Agrónomo</a:t>
            </a:r>
            <a:endParaRPr sz="1200" dirty="0">
              <a:latin typeface="Times New Roman"/>
              <a:cs typeface="Times New Roman"/>
            </a:endParaRPr>
          </a:p>
          <a:p>
            <a:pPr marL="4445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Deanet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Coromoto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Lira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07712" rIns="0" bIns="0" rtlCol="0">
            <a:spAutoFit/>
          </a:bodyPr>
          <a:lstStyle/>
          <a:p>
            <a:pPr marL="189865">
              <a:lnSpc>
                <a:spcPct val="100000"/>
              </a:lnSpc>
            </a:pPr>
            <a:fld id="{81D60167-4931-47E6-BA6A-407CBD079E47}" type="slidenum">
              <a:rPr sz="900" b="1" spc="-25" dirty="0">
                <a:latin typeface="Times New Roman"/>
                <a:cs typeface="Times New Roman"/>
              </a:rPr>
              <a:t>280</a:t>
            </a:fld>
            <a:endParaRPr sz="900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6D5668A5-50FD-A5DE-28E2-34435B42DB75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4087213D-1233-83C6-C2F6-8807194B893B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85CA4502-70CB-E4C3-1182-772C9AB64474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71DF2F5B-E284-F770-C146-364AE0729266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15DC56EA-B658-7BF8-F27E-E08ACAD854C6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892E99CC-6ABB-6CCB-DBCC-957A07EFC1A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A256CDE8-78CF-DEFA-CB3D-A3683971D02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C002B228-DDB0-4F2A-A000-AE6881C5CE4A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ADEFFDBB-859F-4C01-7C6B-F89E389EA4B9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414770" cy="68192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6962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10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CONSIDERACIONES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METODOLÓGICAS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410845" marR="3937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epistémica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planteó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cuantificar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saber </a:t>
            </a:r>
            <a:r>
              <a:rPr sz="1200" dirty="0">
                <a:latin typeface="Times New Roman"/>
                <a:cs typeface="Times New Roman"/>
              </a:rPr>
              <a:t>cuántos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leen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escriben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correcta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no,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paradigma </a:t>
            </a:r>
            <a:r>
              <a:rPr sz="1200" dirty="0">
                <a:latin typeface="Times New Roman"/>
                <a:cs typeface="Times New Roman"/>
              </a:rPr>
              <a:t>postpositivista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interpretativo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naturalista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fundamentación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– </a:t>
            </a:r>
            <a:r>
              <a:rPr sz="1200" dirty="0">
                <a:latin typeface="Times New Roman"/>
                <a:cs typeface="Times New Roman"/>
              </a:rPr>
              <a:t>filosófica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netamente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fenomenológico,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fenomenológico </a:t>
            </a:r>
            <a:r>
              <a:rPr sz="1200" dirty="0">
                <a:latin typeface="Times New Roman"/>
                <a:cs typeface="Times New Roman"/>
              </a:rPr>
              <a:t>hermenéutico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haciendo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profunda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vivencias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(2003)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autores.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perspectiva </a:t>
            </a:r>
            <a:r>
              <a:rPr sz="1200" dirty="0">
                <a:latin typeface="Times New Roman"/>
                <a:cs typeface="Times New Roman"/>
              </a:rPr>
              <a:t>metódica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escenario, 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motivó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 Agronómica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Morros.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consideró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egresado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volvió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mirada a 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contratado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regular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sexto semestre.</a:t>
            </a:r>
            <a:endParaRPr sz="1200" dirty="0">
              <a:latin typeface="Times New Roman"/>
              <a:cs typeface="Times New Roman"/>
            </a:endParaRPr>
          </a:p>
          <a:p>
            <a:pPr marL="410845" marR="3810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aplicadas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fueron,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conversación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cuya </a:t>
            </a:r>
            <a:r>
              <a:rPr sz="1200" dirty="0">
                <a:latin typeface="Times New Roman"/>
                <a:cs typeface="Times New Roman"/>
              </a:rPr>
              <a:t>narración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registrada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discurso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conversacional,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línea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argumental,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cerrado </a:t>
            </a:r>
            <a:r>
              <a:rPr sz="1200" dirty="0">
                <a:latin typeface="Times New Roman"/>
                <a:cs typeface="Times New Roman"/>
              </a:rPr>
              <a:t>mi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fragmentado,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con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argumentos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abarcantes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(Gómez,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2007, </a:t>
            </a:r>
            <a:r>
              <a:rPr sz="1200" dirty="0">
                <a:latin typeface="Times New Roman"/>
                <a:cs typeface="Times New Roman"/>
              </a:rPr>
              <a:t>p.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242).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señalado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anteriormente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Gómez,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aquella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postura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adoptada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entablar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conversación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 informante,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permitiendo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producción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vivenciales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fenómeno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dan </a:t>
            </a:r>
            <a:r>
              <a:rPr sz="1200" dirty="0">
                <a:latin typeface="Times New Roman"/>
                <a:cs typeface="Times New Roman"/>
              </a:rPr>
              <a:t>sustento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fuerza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investigación.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espontaneidad,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dialogue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libremente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generando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requerida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investigador.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entrevista 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asumió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dejar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 sentado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ello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Piñero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Rivera </a:t>
            </a:r>
            <a:r>
              <a:rPr sz="1200" dirty="0">
                <a:latin typeface="Times New Roman"/>
                <a:cs typeface="Times New Roman"/>
              </a:rPr>
              <a:t>(2013),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siguiente:</a:t>
            </a:r>
            <a:endParaRPr sz="1200" dirty="0">
              <a:latin typeface="Times New Roman"/>
              <a:cs typeface="Times New Roman"/>
            </a:endParaRPr>
          </a:p>
          <a:p>
            <a:pPr marL="937894" marR="641350" algn="just">
              <a:lnSpc>
                <a:spcPct val="100000"/>
              </a:lnSpc>
              <a:spcBef>
                <a:spcPts val="520"/>
              </a:spcBef>
            </a:pP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referirnos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profundidad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estaremos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presencia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interactivo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dialógico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horizontal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inmersión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sentidos </a:t>
            </a:r>
            <a:r>
              <a:rPr sz="1200" dirty="0">
                <a:latin typeface="Times New Roman"/>
                <a:cs typeface="Times New Roman"/>
              </a:rPr>
              <a:t>subjetivos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total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expresión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tema.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75"/>
              </a:spcBef>
            </a:pP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jerarquizarla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valorarla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procedió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ubicación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matrices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cuadros </a:t>
            </a:r>
            <a:r>
              <a:rPr sz="1200" dirty="0">
                <a:latin typeface="Times New Roman"/>
                <a:cs typeface="Times New Roman"/>
              </a:rPr>
              <a:t>epistémicos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categorización,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referencia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exhaustivo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detallado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565528" y="8256658"/>
            <a:ext cx="379222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Comunicación: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Visión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Axiológica en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Formación </a:t>
            </a:r>
            <a:r>
              <a:rPr sz="1200" b="1" dirty="0">
                <a:latin typeface="Times New Roman"/>
                <a:cs typeface="Times New Roman"/>
              </a:rPr>
              <a:t>Universitaria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Ingeniero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Agrónomo</a:t>
            </a:r>
            <a:endParaRPr sz="1200" dirty="0">
              <a:latin typeface="Times New Roman"/>
              <a:cs typeface="Times New Roman"/>
            </a:endParaRPr>
          </a:p>
          <a:p>
            <a:pPr marL="4445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Deanet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Coromoto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Lira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07712" rIns="0" bIns="0" rtlCol="0">
            <a:spAutoFit/>
          </a:bodyPr>
          <a:lstStyle/>
          <a:p>
            <a:pPr marL="189865">
              <a:lnSpc>
                <a:spcPct val="100000"/>
              </a:lnSpc>
            </a:pPr>
            <a:fld id="{81D60167-4931-47E6-BA6A-407CBD079E47}" type="slidenum">
              <a:rPr sz="900" b="1" spc="-25" dirty="0">
                <a:latin typeface="Times New Roman"/>
                <a:cs typeface="Times New Roman"/>
              </a:rPr>
              <a:t>281</a:t>
            </a:fld>
            <a:endParaRPr sz="900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D16CAD18-5562-57BC-F26A-B007471C56EE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98B6DA3D-8C0D-758C-9F20-AAD1F98270E6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9B18B68A-E645-ECA5-857B-FE1A259691F6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AADD39FF-7AA0-731F-0C12-38FC68CCCDA0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2F0FCAAF-3993-0CFE-CF6F-2CF1676BFBD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E25B5FAD-8D8E-5D22-D047-A79251C31499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DAAB5543-3B94-2A28-4C87-9E39CF8550B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CF80A99C-E796-D1B6-AF4F-037196709A8D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850E3514-020E-33AB-F815-350565123D39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320790" cy="6935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67564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definido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suficientes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códigos </a:t>
            </a:r>
            <a:r>
              <a:rPr sz="1200" dirty="0">
                <a:latin typeface="Times New Roman"/>
                <a:cs typeface="Times New Roman"/>
              </a:rPr>
              <a:t>respectivos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etapa,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categorización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(Teppa,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2012.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55).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validar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procedió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categorización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señalada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Teppa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(2012)</a:t>
            </a:r>
            <a:r>
              <a:rPr sz="1200" spc="-20" dirty="0">
                <a:latin typeface="Times New Roman"/>
                <a:cs typeface="Times New Roman"/>
              </a:rPr>
              <a:t> “las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analíticos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comparaciones,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resaltar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similitudes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diferencias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serán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usadas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originar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conceptos”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antes </a:t>
            </a:r>
            <a:r>
              <a:rPr sz="1200" dirty="0">
                <a:latin typeface="Times New Roman"/>
                <a:cs typeface="Times New Roman"/>
              </a:rPr>
              <a:t>expuesto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validó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obtenida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existentes.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verdaderas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conceptualizan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recoja,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“categorización”.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obstante,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podría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partir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preestablecidas,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 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utilicen 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cautela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 </a:t>
            </a:r>
            <a:r>
              <a:rPr sz="1200" spc="-20" dirty="0">
                <a:latin typeface="Times New Roman"/>
                <a:cs typeface="Times New Roman"/>
              </a:rPr>
              <a:t>algo </a:t>
            </a:r>
            <a:r>
              <a:rPr sz="1200" dirty="0">
                <a:latin typeface="Times New Roman"/>
                <a:cs typeface="Times New Roman"/>
              </a:rPr>
              <a:t>provisional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confirme,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deje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tendencia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(cosa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fácil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natural)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rotular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viejos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nombres.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INTERPRETACIÓN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HALLAZGOS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hallazgos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plasmada,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intersubjetividad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sustentos </a:t>
            </a:r>
            <a:r>
              <a:rPr sz="1200" dirty="0">
                <a:latin typeface="Times New Roman"/>
                <a:cs typeface="Times New Roman"/>
              </a:rPr>
              <a:t>teóricos,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aportada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interpretativo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investigadora.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cuatro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recopilación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vivencias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fenómeno </a:t>
            </a:r>
            <a:r>
              <a:rPr sz="1200" dirty="0">
                <a:latin typeface="Times New Roman"/>
                <a:cs typeface="Times New Roman"/>
              </a:rPr>
              <a:t>estudiado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recogido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directamente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habitual,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vividas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Agronómica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Universidad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“Rómulo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Gallegos”.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fue </a:t>
            </a:r>
            <a:r>
              <a:rPr sz="1200" dirty="0">
                <a:latin typeface="Times New Roman"/>
                <a:cs typeface="Times New Roman"/>
              </a:rPr>
              <a:t>obtenida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correspondiente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entrevistas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profundidad.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procedió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transliterar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grabaciones;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interpretando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corpus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luego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manual;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relecturas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sucesivas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textos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descriptivos,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(Grabadas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ordenadas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sistemático).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vació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matriz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cinco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columnas.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columna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comenzando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izquierda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colocaron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textos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corpus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descriptivos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entrevista.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segunda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columna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definieron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códigos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palabras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investigado.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tercera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columna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describieron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frases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oraciones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expresó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quiere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habló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entrevista;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cuarta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columna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referida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emergieron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quinta </a:t>
            </a:r>
            <a:r>
              <a:rPr sz="1200" dirty="0">
                <a:latin typeface="Times New Roman"/>
                <a:cs typeface="Times New Roman"/>
              </a:rPr>
              <a:t>columna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detalló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señalaron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informantes.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filtros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epistémicos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derivados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565528" y="8256658"/>
            <a:ext cx="379222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Comunicación: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Visión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Axiológica en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Formación </a:t>
            </a:r>
            <a:r>
              <a:rPr sz="1200" b="1" dirty="0">
                <a:latin typeface="Times New Roman"/>
                <a:cs typeface="Times New Roman"/>
              </a:rPr>
              <a:t>Universitaria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Ingeniero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Agrónomo</a:t>
            </a:r>
            <a:endParaRPr sz="1200" dirty="0">
              <a:latin typeface="Times New Roman"/>
              <a:cs typeface="Times New Roman"/>
            </a:endParaRPr>
          </a:p>
          <a:p>
            <a:pPr marL="4445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Deanet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Coromoto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Lira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07712" rIns="0" bIns="0" rtlCol="0">
            <a:spAutoFit/>
          </a:bodyPr>
          <a:lstStyle/>
          <a:p>
            <a:pPr marL="189865">
              <a:lnSpc>
                <a:spcPct val="100000"/>
              </a:lnSpc>
            </a:pPr>
            <a:fld id="{81D60167-4931-47E6-BA6A-407CBD079E47}" type="slidenum">
              <a:rPr sz="900" b="1" spc="-25" dirty="0">
                <a:latin typeface="Times New Roman"/>
                <a:cs typeface="Times New Roman"/>
              </a:rPr>
              <a:t>282</a:t>
            </a:fld>
            <a:endParaRPr sz="900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51BC7266-7996-1C85-853F-7033C2D06E78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78EF7706-C99A-819F-3179-683DF74C6739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66EF020B-E121-965B-79F8-082A4BC58359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08FB525F-67D6-A258-ED5A-A50925A92EC4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971AC201-511E-2991-D3C1-60B48DE97D4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05CB5C11-8D5C-00C8-8002-09E6C90FAC5A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BE293683-AC47-A28C-932B-BCB9C318C339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59CCEADB-63B6-644E-E92E-CD98F102950F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3AC8DE5F-409E-081A-D0DD-BD588202DC47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32003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23972" y="1024127"/>
              <a:ext cx="1812036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2" y="1024127"/>
              <a:ext cx="1235964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02580" y="1024127"/>
              <a:ext cx="576072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9" name="object 19"/>
          <p:cNvSpPr txBox="1"/>
          <p:nvPr/>
        </p:nvSpPr>
        <p:spPr>
          <a:xfrm>
            <a:off x="221691" y="1068451"/>
            <a:ext cx="6320155" cy="68897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67310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755"/>
              </a:spcBef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emergentes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sistematizaron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cuadros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columna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reflejaron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segunda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columna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visualizaron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categorías </a:t>
            </a:r>
            <a:r>
              <a:rPr sz="1200" dirty="0">
                <a:latin typeface="Times New Roman"/>
                <a:cs typeface="Times New Roman"/>
              </a:rPr>
              <a:t>generales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emergidas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columna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presentaron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categorías </a:t>
            </a:r>
            <a:r>
              <a:rPr sz="1200" dirty="0">
                <a:latin typeface="Times New Roman"/>
                <a:cs typeface="Times New Roman"/>
              </a:rPr>
              <a:t>intermedias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consideradas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investigadora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cuarta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última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columna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descubrieron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subjetividad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escenario,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apoyada en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(2012).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Reconceptualización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categorial: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relevancia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conceptualización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escrito.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investigación,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conceptualizó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disciplina </a:t>
            </a:r>
            <a:r>
              <a:rPr sz="1200" dirty="0">
                <a:latin typeface="Times New Roman"/>
                <a:cs typeface="Times New Roman"/>
              </a:rPr>
              <a:t>científica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desórdenes,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fonoaudiología,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modalidades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receptivas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expresivas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escrito, esto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desde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interindividual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Agronómica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mejorado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considerablemente.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segunda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categoría </a:t>
            </a:r>
            <a:r>
              <a:rPr sz="1200" dirty="0">
                <a:latin typeface="Times New Roman"/>
                <a:cs typeface="Times New Roman"/>
              </a:rPr>
              <a:t>teorizadora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ontoepistémica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componente</a:t>
            </a:r>
            <a:r>
              <a:rPr sz="1200" spc="-10" dirty="0">
                <a:latin typeface="Times New Roman"/>
                <a:cs typeface="Times New Roman"/>
              </a:rPr>
              <a:t> curricular,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teorización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intelectual,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declarar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comunicación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esencialmente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venido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siendo </a:t>
            </a:r>
            <a:r>
              <a:rPr sz="1200" dirty="0">
                <a:latin typeface="Times New Roman"/>
                <a:cs typeface="Times New Roman"/>
              </a:rPr>
              <a:t>teorizado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(TIC),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obstante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ingeniero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agrónomo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discusión,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debate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debilidad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quizás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inadecuada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creer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agrónomo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necesita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recurrir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lenguaje;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escrito.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teorizadora.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componente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transdiciplinario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reconceptualización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epistémico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considerar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escrito,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componente </a:t>
            </a:r>
            <a:r>
              <a:rPr sz="1200" dirty="0">
                <a:latin typeface="Times New Roman"/>
                <a:cs typeface="Times New Roman"/>
              </a:rPr>
              <a:t>transdiciplinario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expresarla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manifiestan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lenguaje. </a:t>
            </a:r>
            <a:r>
              <a:rPr sz="1200" dirty="0">
                <a:latin typeface="Times New Roman"/>
                <a:cs typeface="Times New Roman"/>
              </a:rPr>
              <a:t>Reconceptualización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Categorial,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reconceptualizadas </a:t>
            </a:r>
            <a:r>
              <a:rPr sz="1200" dirty="0">
                <a:latin typeface="Times New Roman"/>
                <a:cs typeface="Times New Roman"/>
              </a:rPr>
              <a:t>quedando: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comunicacionales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la </a:t>
            </a:r>
            <a:r>
              <a:rPr sz="1200" dirty="0">
                <a:latin typeface="Times New Roman"/>
                <a:cs typeface="Times New Roman"/>
              </a:rPr>
              <a:t>Agronomía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soluciones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oportunas.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histórica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mundo </a:t>
            </a:r>
            <a:r>
              <a:rPr sz="1200" dirty="0">
                <a:latin typeface="Times New Roman"/>
                <a:cs typeface="Times New Roman"/>
              </a:rPr>
              <a:t>contemporáneo,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específicamente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viene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atravesando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Venezuela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últimas </a:t>
            </a:r>
            <a:r>
              <a:rPr sz="1200" dirty="0">
                <a:latin typeface="Times New Roman"/>
                <a:cs typeface="Times New Roman"/>
              </a:rPr>
              <a:t>décadas,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marcado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transformaciones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reajustes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sociales,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económico,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político,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religioso,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demandan </a:t>
            </a:r>
            <a:r>
              <a:rPr sz="1200" dirty="0">
                <a:latin typeface="Times New Roman"/>
                <a:cs typeface="Times New Roman"/>
              </a:rPr>
              <a:t>reformas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reajustes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sustentan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emanadas 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Estado.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565528" y="8256658"/>
            <a:ext cx="3792220" cy="37719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655320" marR="5080" indent="-643255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Comunicación: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Visión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Axiológica en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Formación </a:t>
            </a:r>
            <a:r>
              <a:rPr sz="1200" b="1" dirty="0">
                <a:latin typeface="Times New Roman"/>
                <a:cs typeface="Times New Roman"/>
              </a:rPr>
              <a:t>Universitaria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Ingeniero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Agrónomo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325116" y="8754397"/>
            <a:ext cx="227711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Deanet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Coromoto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Lira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89230">
              <a:lnSpc>
                <a:spcPts val="1190"/>
              </a:lnSpc>
            </a:pPr>
            <a:fld id="{81D60167-4931-47E6-BA6A-407CBD079E47}" type="slidenum">
              <a:rPr sz="1000" b="1" spc="-25" dirty="0">
                <a:latin typeface="Times New Roman"/>
                <a:cs typeface="Times New Roman"/>
              </a:rPr>
              <a:t>283</a:t>
            </a:fld>
            <a:endParaRPr sz="1000" dirty="0">
              <a:latin typeface="Times New Roman"/>
              <a:cs typeface="Times New Roman"/>
            </a:endParaRPr>
          </a:p>
        </p:txBody>
      </p:sp>
      <p:grpSp>
        <p:nvGrpSpPr>
          <p:cNvPr id="23" name="Grupo 22">
            <a:extLst>
              <a:ext uri="{FF2B5EF4-FFF2-40B4-BE49-F238E27FC236}">
                <a16:creationId xmlns:a16="http://schemas.microsoft.com/office/drawing/2014/main" id="{816C56F7-E6E1-DF8B-0269-C13BFE669BFA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4" name="object 12">
              <a:extLst>
                <a:ext uri="{FF2B5EF4-FFF2-40B4-BE49-F238E27FC236}">
                  <a16:creationId xmlns:a16="http://schemas.microsoft.com/office/drawing/2014/main" id="{5A7CD037-DDA7-EAEB-5C95-C927FBCDADB3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8" name="object 13">
                <a:extLst>
                  <a:ext uri="{FF2B5EF4-FFF2-40B4-BE49-F238E27FC236}">
                    <a16:creationId xmlns:a16="http://schemas.microsoft.com/office/drawing/2014/main" id="{194D888E-36F4-B494-6C8C-A6A3A5BAE7B4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9" name="object 14">
                <a:extLst>
                  <a:ext uri="{FF2B5EF4-FFF2-40B4-BE49-F238E27FC236}">
                    <a16:creationId xmlns:a16="http://schemas.microsoft.com/office/drawing/2014/main" id="{A2EFE6CA-0DC1-3829-9413-73E0EDE8CBF3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0" name="object 15">
                <a:extLst>
                  <a:ext uri="{FF2B5EF4-FFF2-40B4-BE49-F238E27FC236}">
                    <a16:creationId xmlns:a16="http://schemas.microsoft.com/office/drawing/2014/main" id="{AA0A9F8F-D444-2306-1499-1D9DA0BCAF1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1" name="object 16">
                <a:extLst>
                  <a:ext uri="{FF2B5EF4-FFF2-40B4-BE49-F238E27FC236}">
                    <a16:creationId xmlns:a16="http://schemas.microsoft.com/office/drawing/2014/main" id="{C0ECE81A-0509-853E-F1EB-6FEFC912092A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5" name="object 16">
              <a:extLst>
                <a:ext uri="{FF2B5EF4-FFF2-40B4-BE49-F238E27FC236}">
                  <a16:creationId xmlns:a16="http://schemas.microsoft.com/office/drawing/2014/main" id="{9EC01C19-5EB3-4AFB-91A5-892B0EB6BC72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6" name="object 25">
              <a:extLst>
                <a:ext uri="{FF2B5EF4-FFF2-40B4-BE49-F238E27FC236}">
                  <a16:creationId xmlns:a16="http://schemas.microsoft.com/office/drawing/2014/main" id="{652A2279-C7D7-F647-5C8F-FF7AAF90CBBB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7" name="object 31">
              <a:extLst>
                <a:ext uri="{FF2B5EF4-FFF2-40B4-BE49-F238E27FC236}">
                  <a16:creationId xmlns:a16="http://schemas.microsoft.com/office/drawing/2014/main" id="{AF7E95C2-1DB8-6A52-FFED-4CE0E580B263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320790" cy="67062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67564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1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MODO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REFLEXIONES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investigadora,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producción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convierte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allá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utilidad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triada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epistémica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vincula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axiología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comunicación,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acabado,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invitación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futuros </a:t>
            </a:r>
            <a:r>
              <a:rPr sz="1200" dirty="0">
                <a:latin typeface="Times New Roman"/>
                <a:cs typeface="Times New Roman"/>
              </a:rPr>
              <a:t>investigadores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transitando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senderos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optimizar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egresado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agronómica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contextualizando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exigencias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soluciones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concretas,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rápidas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efectivas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múltiples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continuamente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presentan.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sugerencia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urgente </a:t>
            </a:r>
            <a:r>
              <a:rPr sz="1200" dirty="0">
                <a:latin typeface="Times New Roman"/>
                <a:cs typeface="Times New Roman"/>
              </a:rPr>
              <a:t>promover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conocimientos, </a:t>
            </a:r>
            <a:r>
              <a:rPr sz="1200" dirty="0">
                <a:latin typeface="Times New Roman"/>
                <a:cs typeface="Times New Roman"/>
              </a:rPr>
              <a:t>puesto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reservada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función,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especialmente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“Rómulo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Gallegos”.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otras </a:t>
            </a:r>
            <a:r>
              <a:rPr sz="1200" dirty="0">
                <a:latin typeface="Times New Roman"/>
                <a:cs typeface="Times New Roman"/>
              </a:rPr>
              <a:t>palabras,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abiertas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cambios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procura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masiva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socialización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conocimientos, </a:t>
            </a:r>
            <a:r>
              <a:rPr sz="1200" dirty="0">
                <a:latin typeface="Times New Roman"/>
                <a:cs typeface="Times New Roman"/>
              </a:rPr>
              <a:t>incorporando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mallas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carreras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formación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índole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comunicacional oral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escrito.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incluyan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implementación,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académico–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inclusive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redes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whatsapp,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atribuyen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mediados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esas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allá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propiciar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cooperativo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componente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transdisciplinario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formación universitaria.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autora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puedan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revisar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tesis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titulada: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Agrónomo, </a:t>
            </a:r>
            <a:r>
              <a:rPr sz="1200" dirty="0">
                <a:latin typeface="Times New Roman"/>
                <a:cs typeface="Times New Roman"/>
              </a:rPr>
              <a:t>estarán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contacto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mirada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podrá </a:t>
            </a:r>
            <a:r>
              <a:rPr sz="1200" dirty="0">
                <a:latin typeface="Times New Roman"/>
                <a:cs typeface="Times New Roman"/>
              </a:rPr>
              <a:t>proporcionar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discurso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integrador,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relacionando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experiencias;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incorporando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afines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trascendencia,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intercultural,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emocional,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corporeidad;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invite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estimulando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autoaprendizaje,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orientar,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colaborativo,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libre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expresión,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facilitar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reconocimiento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escrito.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565528" y="8256658"/>
            <a:ext cx="379222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Comunicación: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Visión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Axiológica en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Formación </a:t>
            </a:r>
            <a:r>
              <a:rPr sz="1200" b="1" dirty="0">
                <a:latin typeface="Times New Roman"/>
                <a:cs typeface="Times New Roman"/>
              </a:rPr>
              <a:t>Universitaria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Ingeniero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Agrónomo</a:t>
            </a:r>
            <a:endParaRPr sz="1200" dirty="0">
              <a:latin typeface="Times New Roman"/>
              <a:cs typeface="Times New Roman"/>
            </a:endParaRPr>
          </a:p>
          <a:p>
            <a:pPr marL="4445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Deanet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Coromoto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Lira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15910" rIns="0" bIns="0" rtlCol="0">
            <a:spAutoFit/>
          </a:bodyPr>
          <a:lstStyle/>
          <a:p>
            <a:pPr marL="254000">
              <a:lnSpc>
                <a:spcPct val="100000"/>
              </a:lnSpc>
              <a:spcBef>
                <a:spcPts val="15"/>
              </a:spcBef>
            </a:pPr>
            <a:fld id="{81D60167-4931-47E6-BA6A-407CBD079E47}" type="slidenum">
              <a:rPr sz="800" spc="-25" dirty="0"/>
              <a:t>284</a:t>
            </a:fld>
            <a:endParaRPr sz="800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56D1B50C-9877-228C-0F1F-1262E89A801B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E427AD73-FC49-564B-3D13-C8FE5A6D7038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3ED8D652-A19F-2FF4-D711-0658770CD1FD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5AD2C942-11DB-8EFA-C1B9-3B69DB8F9444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07B1AD12-850F-1A94-4469-2B1B4EFEA15C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E907B014-57F7-EB47-393E-C1CFC8E50715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47472F9E-27E7-C025-9331-52FB5DA0C45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DFE5DE0B-AA72-71FE-C1A9-C02F280D1C10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B26519C4-11B5-755D-A770-86CEB519D050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320790" cy="22517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67564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8460" marR="508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necesita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desarrollen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participación,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reflexividad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espíritu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colaborativo,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expresados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creatividad.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necesita,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igualmente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comparta,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dialogue,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trabaje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equipo,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exprese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opiniones </a:t>
            </a:r>
            <a:r>
              <a:rPr sz="1200" dirty="0">
                <a:latin typeface="Times New Roman"/>
                <a:cs typeface="Times New Roman"/>
              </a:rPr>
              <a:t>divergentes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mantenga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intercambiando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implicado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comprometido,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compañeros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propiciaría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 clima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intercambio,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confianza,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bienestar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satisfacción;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respetuoso,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interactivo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buen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discusión.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flexibilidad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distribución,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materiales,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emergentes,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les </a:t>
            </a:r>
            <a:r>
              <a:rPr sz="1200" dirty="0">
                <a:latin typeface="Times New Roman"/>
                <a:cs typeface="Times New Roman"/>
              </a:rPr>
              <a:t>permitiría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académico.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565528" y="8256658"/>
            <a:ext cx="379222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Comunicación: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Visión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Axiológica en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Formación </a:t>
            </a:r>
            <a:r>
              <a:rPr sz="1200" b="1" dirty="0">
                <a:latin typeface="Times New Roman"/>
                <a:cs typeface="Times New Roman"/>
              </a:rPr>
              <a:t>Universitaria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Ingeniero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Agrónomo</a:t>
            </a:r>
            <a:endParaRPr sz="1200" dirty="0">
              <a:latin typeface="Times New Roman"/>
              <a:cs typeface="Times New Roman"/>
            </a:endParaRPr>
          </a:p>
          <a:p>
            <a:pPr marL="4445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Deanet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Coromoto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Lira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15910" rIns="0" bIns="0" rtlCol="0">
            <a:spAutoFit/>
          </a:bodyPr>
          <a:lstStyle/>
          <a:p>
            <a:pPr marL="254000">
              <a:lnSpc>
                <a:spcPct val="100000"/>
              </a:lnSpc>
              <a:spcBef>
                <a:spcPts val="15"/>
              </a:spcBef>
            </a:pPr>
            <a:fld id="{81D60167-4931-47E6-BA6A-407CBD079E47}" type="slidenum">
              <a:rPr sz="800" spc="-25" dirty="0"/>
              <a:t>285</a:t>
            </a:fld>
            <a:endParaRPr sz="800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344C0B79-D1C0-056D-6722-B68E8ACAEDC2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C87D1183-E575-616D-98FC-D50BD3083F4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8261F026-C068-98C8-9AAA-AC1DAEE7AF56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F0D0F8B1-4501-17FB-4367-0D26D3A149A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C5E8E605-CB81-2514-EDA9-65FB4DCF8DBF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65CA2A06-1FBA-4FAD-C274-08E01A0CD52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52818F97-5601-ECB6-695F-E60B6B717306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3FB0AA03-357E-3CDC-9C5F-15D1A575A5B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67195BD1-2CF8-434F-A878-25AF6F2E00E4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93014" y="1068451"/>
            <a:ext cx="6082030" cy="357277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50800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REFERENCIAS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Farfán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López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(2006).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4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paradigmas</a:t>
            </a:r>
            <a:r>
              <a:rPr sz="1200" i="1" spc="4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4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investigación</a:t>
            </a:r>
            <a:r>
              <a:rPr sz="1200" i="1" spc="4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4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ciencias</a:t>
            </a:r>
            <a:r>
              <a:rPr sz="1200" i="1" spc="4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sociales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Islas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125.</a:t>
            </a:r>
            <a:endParaRPr sz="1200" dirty="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Filosófica.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Editorial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Sígueme.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España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Gómez,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(2007).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Introducción</a:t>
            </a:r>
            <a:r>
              <a:rPr sz="1200" i="1" spc="3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</a:t>
            </a:r>
            <a:r>
              <a:rPr sz="1200" i="1" spc="3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3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metodología</a:t>
            </a:r>
            <a:r>
              <a:rPr sz="1200" i="1" spc="3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3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3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investigación</a:t>
            </a:r>
            <a:r>
              <a:rPr sz="1200" i="1" spc="3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científica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Córdoba, </a:t>
            </a:r>
            <a:r>
              <a:rPr sz="1200" dirty="0">
                <a:latin typeface="Times New Roman"/>
                <a:cs typeface="Times New Roman"/>
              </a:rPr>
              <a:t>Argentina,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Editorial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Brujas</a:t>
            </a: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Leal,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(2009).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autonomía</a:t>
            </a:r>
            <a:r>
              <a:rPr sz="1200" i="1" spc="2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2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sujeto</a:t>
            </a:r>
            <a:r>
              <a:rPr sz="1200" i="1" spc="2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investigador</a:t>
            </a:r>
            <a:r>
              <a:rPr sz="1200" i="1" spc="3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2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metodología</a:t>
            </a:r>
            <a:r>
              <a:rPr sz="1200" i="1" spc="3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30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investigación</a:t>
            </a:r>
            <a:r>
              <a:rPr sz="1200" spc="-10" dirty="0">
                <a:latin typeface="Times New Roman"/>
                <a:cs typeface="Times New Roman"/>
              </a:rPr>
              <a:t>.</a:t>
            </a:r>
            <a:endParaRPr sz="1200" dirty="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spc="-20" dirty="0">
                <a:latin typeface="Times New Roman"/>
                <a:cs typeface="Times New Roman"/>
              </a:rPr>
              <a:t>Valencia,</a:t>
            </a:r>
            <a:r>
              <a:rPr sz="1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</a:t>
            </a: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Piñero,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Rivera,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(2013.)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25" dirty="0"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Investigación</a:t>
            </a:r>
            <a:r>
              <a:rPr sz="1200" i="1" spc="2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cualitativa:</a:t>
            </a:r>
            <a:r>
              <a:rPr sz="1200" i="1" spc="2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orientaciones</a:t>
            </a:r>
            <a:r>
              <a:rPr sz="1200" i="1" spc="2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procedimentales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Barquisimeto: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UPEL-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IPB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5080" indent="-36322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Teppa,</a:t>
            </a:r>
            <a:r>
              <a:rPr sz="1200" spc="1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</a:t>
            </a:r>
            <a:r>
              <a:rPr sz="1200" spc="1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(2012).</a:t>
            </a:r>
            <a:r>
              <a:rPr sz="1200" spc="1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Análisis</a:t>
            </a:r>
            <a:r>
              <a:rPr sz="1200" i="1" spc="1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1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1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Información</a:t>
            </a:r>
            <a:r>
              <a:rPr sz="1200" i="1" spc="1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Cualitativa</a:t>
            </a:r>
            <a:r>
              <a:rPr sz="1200" i="1" spc="1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1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Construcción</a:t>
            </a:r>
            <a:r>
              <a:rPr sz="1200" i="1" spc="1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1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Teorías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1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Ediciones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GEMA,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C.</a:t>
            </a:r>
            <a:r>
              <a:rPr sz="1200" spc="-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A.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Barquisimeto.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Venezuela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Unesco.</a:t>
            </a:r>
            <a:r>
              <a:rPr sz="1200" spc="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(1999).</a:t>
            </a:r>
            <a:r>
              <a:rPr sz="1200" spc="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Declaración</a:t>
            </a:r>
            <a:r>
              <a:rPr sz="1200" i="1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mundial</a:t>
            </a:r>
            <a:r>
              <a:rPr sz="1200" i="1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sobre</a:t>
            </a:r>
            <a:r>
              <a:rPr sz="1200" i="1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i="1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superior</a:t>
            </a:r>
            <a:r>
              <a:rPr sz="1200" i="1" spc="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el</a:t>
            </a:r>
            <a:r>
              <a:rPr sz="1200" i="1" spc="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siglo</a:t>
            </a:r>
            <a:r>
              <a:rPr sz="1200" i="1" spc="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XXI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:</a:t>
            </a:r>
            <a:r>
              <a:rPr sz="1200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visión</a:t>
            </a:r>
            <a:r>
              <a:rPr sz="1200" spc="9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acción.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Documento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línea.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Disponible: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http://www.andes.org.r/unesco.htm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5715" indent="-36322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Van</a:t>
            </a:r>
            <a:r>
              <a:rPr sz="1200" spc="11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Manen,</a:t>
            </a:r>
            <a:r>
              <a:rPr sz="1200" spc="11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</a:t>
            </a:r>
            <a:r>
              <a:rPr sz="1200" spc="1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(2003).</a:t>
            </a:r>
            <a:r>
              <a:rPr sz="1200" spc="1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Investigación</a:t>
            </a:r>
            <a:r>
              <a:rPr sz="1200" i="1" spc="1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educativa</a:t>
            </a:r>
            <a:r>
              <a:rPr sz="1200" i="1" spc="1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1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experiencia</a:t>
            </a:r>
            <a:r>
              <a:rPr sz="1200" i="1" spc="1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vivida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1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Ediciones.</a:t>
            </a:r>
            <a:r>
              <a:rPr sz="1200" spc="1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Colección</a:t>
            </a:r>
            <a:r>
              <a:rPr sz="1200" spc="1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Idea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Universitaria-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Educación,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Barcelona</a:t>
            </a:r>
            <a:r>
              <a:rPr sz="1200" spc="2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España.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Ideas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Book,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SA.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565528" y="8256658"/>
            <a:ext cx="379222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Comunicación: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Visión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Axiológica en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Formación </a:t>
            </a:r>
            <a:r>
              <a:rPr sz="1200" b="1" dirty="0">
                <a:latin typeface="Times New Roman"/>
                <a:cs typeface="Times New Roman"/>
              </a:rPr>
              <a:t>Universitaria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Ingeniero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Agrónomo</a:t>
            </a:r>
            <a:endParaRPr sz="1200" dirty="0">
              <a:latin typeface="Times New Roman"/>
              <a:cs typeface="Times New Roman"/>
            </a:endParaRPr>
          </a:p>
          <a:p>
            <a:pPr marL="4445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Deanet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Coromoto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Abreu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Lira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15910" rIns="0" bIns="0" rtlCol="0">
            <a:spAutoFit/>
          </a:bodyPr>
          <a:lstStyle/>
          <a:p>
            <a:pPr marL="254000">
              <a:lnSpc>
                <a:spcPct val="100000"/>
              </a:lnSpc>
              <a:spcBef>
                <a:spcPts val="15"/>
              </a:spcBef>
            </a:pPr>
            <a:fld id="{81D60167-4931-47E6-BA6A-407CBD079E47}" type="slidenum">
              <a:rPr sz="800" spc="-25" dirty="0"/>
              <a:t>286</a:t>
            </a:fld>
            <a:endParaRPr sz="800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17C370BE-8CD7-EDEA-1864-FE65FDF52F69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E618E102-1242-64A4-A49C-2BD05343361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80BCBDC0-A070-5469-2E67-7CC57C1BDB8C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16DA01A5-F12E-3D58-5905-2239BFBD34B7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32C22E73-D12B-2A78-D097-E184E4F13B6E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A4EF5E5B-6626-7B00-B093-E1A4B5A89B84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2A9EF66B-2EFD-049F-8BAD-0380AD6ED0CE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B17DE924-E656-FA90-54A9-58D5EA9FC511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491CFA13-9B1E-6DB9-181D-A1EFD00935CD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197354"/>
            <a:ext cx="6647815" cy="5753100"/>
            <a:chOff x="105155" y="3197354"/>
            <a:chExt cx="6647815" cy="575310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197354"/>
              <a:ext cx="6647687" cy="5753095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216338"/>
              <a:ext cx="6572250" cy="5676138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216338"/>
              <a:ext cx="6572250" cy="5676265"/>
            </a:xfrm>
            <a:custGeom>
              <a:avLst/>
              <a:gdLst/>
              <a:ahLst/>
              <a:cxnLst/>
              <a:rect l="l" t="t" r="r" b="b"/>
              <a:pathLst>
                <a:path w="6572250" h="5676265">
                  <a:moveTo>
                    <a:pt x="0" y="5676138"/>
                  </a:moveTo>
                  <a:lnTo>
                    <a:pt x="6572250" y="5676138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676138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 dirty="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 dirty="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4611" y="234695"/>
            <a:ext cx="6212205" cy="1918335"/>
            <a:chOff x="324611" y="234695"/>
            <a:chExt cx="6212205" cy="1918335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8" y="1522095"/>
              <a:ext cx="6203315" cy="631190"/>
            </a:xfrm>
            <a:custGeom>
              <a:avLst/>
              <a:gdLst/>
              <a:ahLst/>
              <a:cxnLst/>
              <a:rect l="l" t="t" r="r" b="b"/>
              <a:pathLst>
                <a:path w="6203315" h="631189">
                  <a:moveTo>
                    <a:pt x="6202934" y="0"/>
                  </a:moveTo>
                  <a:lnTo>
                    <a:pt x="0" y="0"/>
                  </a:lnTo>
                  <a:lnTo>
                    <a:pt x="0" y="630935"/>
                  </a:lnTo>
                  <a:lnTo>
                    <a:pt x="6202934" y="630935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30581" y="1522094"/>
            <a:ext cx="6203315" cy="572593"/>
          </a:xfrm>
          <a:prstGeom prst="rect">
            <a:avLst/>
          </a:prstGeom>
          <a:ln w="25400">
            <a:solidFill>
              <a:srgbClr val="5BD078"/>
            </a:solidFill>
          </a:ln>
        </p:spPr>
        <p:txBody>
          <a:bodyPr vert="horz" wrap="square" lIns="0" tIns="41275" rIns="0" bIns="0" rtlCol="0">
            <a:spAutoFit/>
          </a:bodyPr>
          <a:lstStyle/>
          <a:p>
            <a:pPr marL="7620" algn="ctr">
              <a:lnSpc>
                <a:spcPct val="100000"/>
              </a:lnSpc>
              <a:spcBef>
                <a:spcPts val="325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Rafaela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Chacín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 dirty="0">
              <a:latin typeface="Times New Roman"/>
              <a:cs typeface="Times New Roman"/>
            </a:endParaRPr>
          </a:p>
          <a:p>
            <a:pPr marL="6985" algn="ctr">
              <a:lnSpc>
                <a:spcPts val="1320"/>
              </a:lnSpc>
              <a:spcBef>
                <a:spcPts val="5"/>
              </a:spcBef>
            </a:pPr>
            <a:r>
              <a:rPr sz="1100" dirty="0">
                <a:latin typeface="Times New Roman"/>
                <a:cs typeface="Times New Roman"/>
              </a:rPr>
              <a:t>Universidad</a:t>
            </a:r>
            <a:r>
              <a:rPr sz="1100" spc="-4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Nacional</a:t>
            </a:r>
            <a:r>
              <a:rPr sz="1100" spc="-3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Experimental</a:t>
            </a:r>
            <a:r>
              <a:rPr sz="1100" spc="-5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de</a:t>
            </a:r>
            <a:r>
              <a:rPr sz="1100" spc="-2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los</a:t>
            </a:r>
            <a:r>
              <a:rPr sz="1100" spc="-2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Llanos</a:t>
            </a:r>
            <a:r>
              <a:rPr sz="1100" spc="-2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Centrales</a:t>
            </a:r>
            <a:r>
              <a:rPr sz="1100" spc="-4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Rómulo</a:t>
            </a:r>
            <a:r>
              <a:rPr sz="1100" spc="-2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Gallegos</a:t>
            </a:r>
            <a:r>
              <a:rPr sz="1100" spc="-2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(UNERG)-</a:t>
            </a:r>
            <a:r>
              <a:rPr sz="1100" spc="5" dirty="0">
                <a:latin typeface="Times New Roman"/>
                <a:cs typeface="Times New Roman"/>
              </a:rPr>
              <a:t> </a:t>
            </a:r>
            <a:r>
              <a:rPr sz="1100" spc="-10" dirty="0">
                <a:latin typeface="Times New Roman"/>
                <a:cs typeface="Times New Roman"/>
              </a:rPr>
              <a:t>Venezuela)</a:t>
            </a:r>
            <a:endParaRPr sz="1100" dirty="0">
              <a:latin typeface="Times New Roman"/>
              <a:cs typeface="Times New Roman"/>
            </a:endParaRPr>
          </a:p>
          <a:p>
            <a:pPr marL="3175" algn="ctr">
              <a:lnSpc>
                <a:spcPts val="1440"/>
              </a:lnSpc>
            </a:pPr>
            <a:r>
              <a:rPr sz="1200" b="1" dirty="0">
                <a:latin typeface="Times New Roman"/>
                <a:cs typeface="Times New Roman"/>
              </a:rPr>
              <a:t>Correo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Electrónico:</a:t>
            </a:r>
            <a:r>
              <a:rPr sz="1200" b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rafaelachacinsuarez9858@gmail.com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327533" y="2153043"/>
            <a:ext cx="6203315" cy="931544"/>
          </a:xfrm>
          <a:custGeom>
            <a:avLst/>
            <a:gdLst/>
            <a:ahLst/>
            <a:cxnLst/>
            <a:rect l="l" t="t" r="r" b="b"/>
            <a:pathLst>
              <a:path w="6203315" h="931544">
                <a:moveTo>
                  <a:pt x="6202934" y="0"/>
                </a:moveTo>
                <a:lnTo>
                  <a:pt x="0" y="0"/>
                </a:lnTo>
                <a:lnTo>
                  <a:pt x="0" y="931024"/>
                </a:lnTo>
                <a:lnTo>
                  <a:pt x="6202934" y="931024"/>
                </a:lnTo>
                <a:lnTo>
                  <a:pt x="620293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" name="object 29"/>
          <p:cNvSpPr txBox="1"/>
          <p:nvPr/>
        </p:nvSpPr>
        <p:spPr>
          <a:xfrm>
            <a:off x="330581" y="2153037"/>
            <a:ext cx="6203315" cy="931544"/>
          </a:xfrm>
          <a:prstGeom prst="rect">
            <a:avLst/>
          </a:prstGeom>
          <a:ln w="25400">
            <a:solidFill>
              <a:srgbClr val="5BD078"/>
            </a:solidFill>
          </a:ln>
        </p:spPr>
        <p:txBody>
          <a:bodyPr vert="horz" wrap="square" lIns="0" tIns="41910" rIns="0" bIns="0" rtlCol="0">
            <a:spAutoFit/>
          </a:bodyPr>
          <a:lstStyle/>
          <a:p>
            <a:pPr marL="88265" marR="83185">
              <a:lnSpc>
                <a:spcPct val="100000"/>
              </a:lnSpc>
              <a:spcBef>
                <a:spcPts val="330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2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</a:t>
            </a:r>
            <a:r>
              <a:rPr sz="1100" b="1" spc="2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este</a:t>
            </a:r>
            <a:r>
              <a:rPr sz="1100" b="1" spc="2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artículo:</a:t>
            </a:r>
            <a:r>
              <a:rPr sz="1100" b="1" spc="229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Rafaela</a:t>
            </a:r>
            <a:r>
              <a:rPr sz="1100" b="1" spc="2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Chacín</a:t>
            </a:r>
            <a:r>
              <a:rPr sz="1100" b="1" spc="2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Suárez</a:t>
            </a:r>
            <a:r>
              <a:rPr sz="1100" b="1" spc="20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2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</a:t>
            </a:r>
            <a:r>
              <a:rPr sz="1050" b="1" dirty="0">
                <a:latin typeface="Times New Roman"/>
                <a:cs typeface="Times New Roman"/>
              </a:rPr>
              <a:t>Aprendizaje</a:t>
            </a:r>
            <a:r>
              <a:rPr sz="1050" b="1" spc="204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19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2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Lectura</a:t>
            </a:r>
            <a:r>
              <a:rPr sz="1050" b="1" spc="20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y</a:t>
            </a:r>
            <a:r>
              <a:rPr sz="1050" b="1" spc="204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Escritura: </a:t>
            </a:r>
            <a:r>
              <a:rPr sz="1050" b="1" dirty="0">
                <a:latin typeface="Times New Roman"/>
                <a:cs typeface="Times New Roman"/>
              </a:rPr>
              <a:t>Concepciones</a:t>
            </a:r>
            <a:r>
              <a:rPr sz="1050" b="1" spc="-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Teóricas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que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Subyacen</a:t>
            </a:r>
            <a:r>
              <a:rPr sz="1050" b="1" spc="-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-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130" dirty="0">
                <a:latin typeface="Times New Roman"/>
                <a:cs typeface="Times New Roman"/>
              </a:rPr>
              <a:t>  </a:t>
            </a:r>
            <a:r>
              <a:rPr sz="1050" b="1" dirty="0">
                <a:latin typeface="Times New Roman"/>
                <a:cs typeface="Times New Roman"/>
              </a:rPr>
              <a:t>Práctica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Pedagógica</a:t>
            </a:r>
            <a:r>
              <a:rPr sz="1050" b="1" spc="-5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 los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Docentes”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(1-</a:t>
            </a:r>
            <a:r>
              <a:rPr sz="1050" b="1" spc="-25" dirty="0">
                <a:latin typeface="Times New Roman"/>
                <a:cs typeface="Times New Roman"/>
              </a:rPr>
              <a:t>10)</a:t>
            </a:r>
            <a:endParaRPr sz="1050" dirty="0">
              <a:latin typeface="Times New Roman"/>
              <a:cs typeface="Times New Roman"/>
            </a:endParaRPr>
          </a:p>
          <a:p>
            <a:pPr marL="238823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229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Noviembre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403475">
              <a:lnSpc>
                <a:spcPct val="100000"/>
              </a:lnSpc>
              <a:tabLst>
                <a:tab pos="3860165" algn="l"/>
              </a:tabLst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24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Noviembre</a:t>
            </a:r>
            <a:r>
              <a:rPr sz="1100" b="1" dirty="0">
                <a:latin typeface="Times New Roman"/>
                <a:cs typeface="Times New Roman"/>
              </a:rPr>
              <a:t>	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39903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2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Enero</a:t>
            </a:r>
            <a:r>
              <a:rPr sz="1100" b="1" spc="24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2021</a:t>
            </a:r>
            <a:endParaRPr sz="1100" dirty="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04012" y="3218179"/>
            <a:ext cx="6416675" cy="5156200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187960" marR="210185" algn="ctr">
              <a:lnSpc>
                <a:spcPts val="1400"/>
              </a:lnSpc>
              <a:spcBef>
                <a:spcPts val="180"/>
              </a:spcBef>
            </a:pP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Lectura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Escritura:</a:t>
            </a:r>
            <a:r>
              <a:rPr sz="1200" b="1" spc="28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Concepciones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Teóricas</a:t>
            </a:r>
            <a:r>
              <a:rPr sz="1200" b="1" dirty="0">
                <a:latin typeface="Times New Roman"/>
                <a:cs typeface="Times New Roman"/>
              </a:rPr>
              <a:t> que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Subyacen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125" dirty="0">
                <a:latin typeface="Times New Roman"/>
                <a:cs typeface="Times New Roman"/>
              </a:rPr>
              <a:t>  </a:t>
            </a:r>
            <a:r>
              <a:rPr sz="1200" b="1" spc="-10" dirty="0">
                <a:latin typeface="Times New Roman"/>
                <a:cs typeface="Times New Roman"/>
              </a:rPr>
              <a:t>Práctica </a:t>
            </a:r>
            <a:r>
              <a:rPr sz="1200" b="1" dirty="0">
                <a:latin typeface="Times New Roman"/>
                <a:cs typeface="Times New Roman"/>
              </a:rPr>
              <a:t>Pedagógica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RESUMEN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estuvo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dirigido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concepciones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que,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subyacen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tercer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Josefa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Molina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Duque,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Morros,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Guárico.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postulados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Postpositivista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cualitativo,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perspectiva </a:t>
            </a:r>
            <a:r>
              <a:rPr sz="1200" dirty="0">
                <a:latin typeface="Times New Roman"/>
                <a:cs typeface="Times New Roman"/>
              </a:rPr>
              <a:t>fenomenológica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etnográfico.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(3)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referida.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empleadas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participante.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procesó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categorización,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estructuración,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contrastación.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hallazgos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reconocen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constructivista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tienden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él, </a:t>
            </a:r>
            <a:r>
              <a:rPr sz="1200" dirty="0">
                <a:latin typeface="Times New Roman"/>
                <a:cs typeface="Times New Roman"/>
              </a:rPr>
              <a:t>incluso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utilizando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vinculados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éste,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contrastar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hallazgos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observaciones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encontró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utilizando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y/o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ancladas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postulados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conductista,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como: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repetición, </a:t>
            </a:r>
            <a:r>
              <a:rPr sz="1200" dirty="0">
                <a:latin typeface="Times New Roman"/>
                <a:cs typeface="Times New Roman"/>
              </a:rPr>
              <a:t>memorización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copia.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hallazgos,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concluye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docentes,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implícita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tradicional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conductista,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asociación,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simple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estímulo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respuesta.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Descriptores: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Escritura,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Pedagógica.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Reseña</a:t>
            </a:r>
            <a:r>
              <a:rPr sz="1200" b="1" spc="4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Biográfica:</a:t>
            </a:r>
            <a:r>
              <a:rPr sz="1200" b="1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Profesora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Ordinaria,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Asociada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Cs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Económicas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Magister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Magister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Gerencia,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Educación.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Postdoctora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Ciencias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Curso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Tutores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UNERG.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Abogada.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desempeñó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Coordinadora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Maestría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mención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-10" dirty="0">
                <a:latin typeface="Times New Roman"/>
                <a:cs typeface="Times New Roman"/>
              </a:rPr>
              <a:t> Educativa.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32" name="object 32"/>
          <p:cNvSpPr txBox="1"/>
          <p:nvPr/>
        </p:nvSpPr>
        <p:spPr>
          <a:xfrm>
            <a:off x="6317360" y="8878146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287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B8FC8B7E-2365-3384-3242-B5D2E62D8619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DC58FAF2-77D8-390A-63F8-AA8BCAA03EA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A85FD45E-2B20-C746-3E59-2205E9F0DD66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226216C4-0ADD-4CFC-37FD-F5A52254C9C9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54B9E3EE-BFBA-4E83-3F62-1FA549F355BF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1553A9E6-7527-CDC4-B538-B0084635D6CA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894028F2-20AA-0749-A4AD-5F97E5DFFEE6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C6F65C20-8F3A-8501-AC68-BEA90200ABF4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CAE838B3-2C72-E699-240A-10BFADAD981E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 dirty="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357751" y="251586"/>
              <a:ext cx="2214626" cy="788289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3" name="object 23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 dirty="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320929" y="234695"/>
            <a:ext cx="6228715" cy="2856230"/>
            <a:chOff x="320929" y="234695"/>
            <a:chExt cx="6228715" cy="2856230"/>
          </a:xfrm>
        </p:grpSpPr>
        <p:pic>
          <p:nvPicPr>
            <p:cNvPr id="26" name="object 2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333629" y="1522183"/>
              <a:ext cx="6203315" cy="674370"/>
            </a:xfrm>
            <a:custGeom>
              <a:avLst/>
              <a:gdLst/>
              <a:ahLst/>
              <a:cxnLst/>
              <a:rect l="l" t="t" r="r" b="b"/>
              <a:pathLst>
                <a:path w="6203315" h="674369">
                  <a:moveTo>
                    <a:pt x="6202934" y="0"/>
                  </a:moveTo>
                  <a:lnTo>
                    <a:pt x="0" y="0"/>
                  </a:lnTo>
                  <a:lnTo>
                    <a:pt x="0" y="674027"/>
                  </a:lnTo>
                  <a:lnTo>
                    <a:pt x="6202934" y="674027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1522183"/>
              <a:ext cx="6203315" cy="674370"/>
            </a:xfrm>
            <a:custGeom>
              <a:avLst/>
              <a:gdLst/>
              <a:ahLst/>
              <a:cxnLst/>
              <a:rect l="l" t="t" r="r" b="b"/>
              <a:pathLst>
                <a:path w="6203315" h="674369">
                  <a:moveTo>
                    <a:pt x="0" y="674027"/>
                  </a:moveTo>
                  <a:lnTo>
                    <a:pt x="6202934" y="674027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74027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732"/>
              <a:ext cx="6203315" cy="954405"/>
            </a:xfrm>
            <a:custGeom>
              <a:avLst/>
              <a:gdLst/>
              <a:ahLst/>
              <a:cxnLst/>
              <a:rect l="l" t="t" r="r" b="b"/>
              <a:pathLst>
                <a:path w="6203315" h="954405">
                  <a:moveTo>
                    <a:pt x="6202934" y="0"/>
                  </a:moveTo>
                  <a:lnTo>
                    <a:pt x="0" y="0"/>
                  </a:lnTo>
                  <a:lnTo>
                    <a:pt x="0" y="954112"/>
                  </a:lnTo>
                  <a:lnTo>
                    <a:pt x="6202934" y="954112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30" name="object 30"/>
            <p:cNvSpPr/>
            <p:nvPr/>
          </p:nvSpPr>
          <p:spPr>
            <a:xfrm>
              <a:off x="333629" y="2123732"/>
              <a:ext cx="6203315" cy="954405"/>
            </a:xfrm>
            <a:custGeom>
              <a:avLst/>
              <a:gdLst/>
              <a:ahLst/>
              <a:cxnLst/>
              <a:rect l="l" t="t" r="r" b="b"/>
              <a:pathLst>
                <a:path w="6203315" h="954405">
                  <a:moveTo>
                    <a:pt x="0" y="954112"/>
                  </a:moveTo>
                  <a:lnTo>
                    <a:pt x="6202934" y="954112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54112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221691" y="1550923"/>
            <a:ext cx="6398895" cy="713785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8575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Rafaela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Chacín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 dirty="0">
              <a:latin typeface="Times New Roman"/>
              <a:cs typeface="Times New Roman"/>
            </a:endParaRPr>
          </a:p>
          <a:p>
            <a:pPr marL="29209"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Plains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Venezuela)</a:t>
            </a:r>
            <a:endParaRPr sz="1200" dirty="0">
              <a:latin typeface="Times New Roman"/>
              <a:cs typeface="Times New Roman"/>
            </a:endParaRPr>
          </a:p>
          <a:p>
            <a:pPr marL="25400" algn="ctr">
              <a:lnSpc>
                <a:spcPct val="100000"/>
              </a:lnSpc>
              <a:spcBef>
                <a:spcPts val="85"/>
              </a:spcBef>
            </a:pPr>
            <a:r>
              <a:rPr sz="1200" b="1" dirty="0">
                <a:latin typeface="Times New Roman"/>
                <a:cs typeface="Times New Roman"/>
              </a:rPr>
              <a:t>Email: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rafaelachacinsuarez9858@gmail.com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203200" marR="167640">
              <a:lnSpc>
                <a:spcPct val="100000"/>
              </a:lnSpc>
              <a:spcBef>
                <a:spcPts val="335"/>
              </a:spcBef>
            </a:pPr>
            <a:r>
              <a:rPr sz="1100" b="1" dirty="0">
                <a:latin typeface="Times New Roman"/>
                <a:cs typeface="Times New Roman"/>
              </a:rPr>
              <a:t>How</a:t>
            </a:r>
            <a:r>
              <a:rPr sz="1100" b="1" spc="1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114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cite</a:t>
            </a:r>
            <a:r>
              <a:rPr sz="1100" b="1" spc="10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this</a:t>
            </a:r>
            <a:r>
              <a:rPr sz="1100" b="1" spc="1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article:</a:t>
            </a:r>
            <a:r>
              <a:rPr sz="1100" b="1" spc="1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Rafaela</a:t>
            </a:r>
            <a:r>
              <a:rPr sz="1100" b="1" spc="1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Chacín</a:t>
            </a:r>
            <a:r>
              <a:rPr sz="1100" b="1" spc="114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Suárez</a:t>
            </a:r>
            <a:r>
              <a:rPr sz="1100" b="1" spc="10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114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“Learning</a:t>
            </a:r>
            <a:r>
              <a:rPr sz="1100" b="1" spc="10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114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Read</a:t>
            </a:r>
            <a:r>
              <a:rPr sz="1100" b="1" spc="114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and</a:t>
            </a:r>
            <a:r>
              <a:rPr sz="1100" b="1" spc="1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Write:</a:t>
            </a:r>
            <a:r>
              <a:rPr sz="1100" b="1" spc="12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Theoretical </a:t>
            </a:r>
            <a:r>
              <a:rPr sz="1100" b="1" dirty="0">
                <a:latin typeface="Times New Roman"/>
                <a:cs typeface="Times New Roman"/>
              </a:rPr>
              <a:t>Conceptions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Underlying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Pedagogical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Practice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Teachers”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(1-</a:t>
            </a:r>
            <a:r>
              <a:rPr sz="1100" b="1" spc="-25" dirty="0">
                <a:latin typeface="Times New Roman"/>
                <a:cs typeface="Times New Roman"/>
              </a:rPr>
              <a:t>10)</a:t>
            </a:r>
            <a:endParaRPr sz="1100" dirty="0">
              <a:latin typeface="Times New Roman"/>
              <a:cs typeface="Times New Roman"/>
            </a:endParaRPr>
          </a:p>
          <a:p>
            <a:pPr marL="264795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November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66319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November</a:t>
            </a:r>
            <a:r>
              <a:rPr sz="1100" b="1" spc="-20" dirty="0">
                <a:latin typeface="Times New Roman"/>
                <a:cs typeface="Times New Roman"/>
              </a:rPr>
              <a:t> 2020</a:t>
            </a:r>
            <a:endParaRPr sz="1100" dirty="0">
              <a:latin typeface="Times New Roman"/>
              <a:cs typeface="Times New Roman"/>
            </a:endParaRPr>
          </a:p>
          <a:p>
            <a:pPr marL="266446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January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2021</a:t>
            </a:r>
            <a:endParaRPr sz="11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100" dirty="0">
              <a:latin typeface="Times New Roman"/>
              <a:cs typeface="Times New Roman"/>
            </a:endParaRPr>
          </a:p>
          <a:p>
            <a:pPr marL="138430" marR="165735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Learning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to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Read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Write: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Theoretical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Conceptions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Underlying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Pedagogical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Practice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of </a:t>
            </a:r>
            <a:r>
              <a:rPr sz="1200" b="1" spc="-10" dirty="0">
                <a:latin typeface="Times New Roman"/>
                <a:cs typeface="Times New Roman"/>
              </a:rPr>
              <a:t>Teachers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ABSTRACT</a:t>
            </a: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  <a:spcBef>
                <a:spcPts val="380"/>
              </a:spcBef>
            </a:pP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purpose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aimed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unveiling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theoretical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conceptions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on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learning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reading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writing,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underlie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pedagogical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practice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third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Josefa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Molina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School,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Morros,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Guárico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state.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carried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out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under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postulates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Postpositivist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qualitative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approach,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phenomenological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dirty="0">
                <a:latin typeface="Times New Roman"/>
                <a:cs typeface="Times New Roman"/>
              </a:rPr>
              <a:t>ethnographic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key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were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(3)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work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referred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institution.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techniques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were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interview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participant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observation.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information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processed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through </a:t>
            </a:r>
            <a:r>
              <a:rPr sz="1200" dirty="0">
                <a:latin typeface="Times New Roman"/>
                <a:cs typeface="Times New Roman"/>
              </a:rPr>
              <a:t>categorization,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structuring,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triangulation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contrast.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findings,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interviews,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show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that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institution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where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carried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out,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recognize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themselves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constructivist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discourse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agree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explain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their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using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related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it, </a:t>
            </a:r>
            <a:r>
              <a:rPr sz="1200" dirty="0">
                <a:latin typeface="Times New Roman"/>
                <a:cs typeface="Times New Roman"/>
              </a:rPr>
              <a:t>but,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contrasting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findings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observations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classroom,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was </a:t>
            </a:r>
            <a:r>
              <a:rPr sz="1200" dirty="0">
                <a:latin typeface="Times New Roman"/>
                <a:cs typeface="Times New Roman"/>
              </a:rPr>
              <a:t>found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pedagogical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strategies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/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actions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anchored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postulates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behaviorist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theory,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such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as: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repetition,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memorization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copying.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Given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these findings,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concluded </a:t>
            </a:r>
            <a:r>
              <a:rPr sz="1200" dirty="0">
                <a:latin typeface="Times New Roman"/>
                <a:cs typeface="Times New Roman"/>
              </a:rPr>
              <a:t>that,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pedagogical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practice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traditional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behaviorist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conception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implicit,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which </a:t>
            </a:r>
            <a:r>
              <a:rPr sz="1200" dirty="0">
                <a:latin typeface="Times New Roman"/>
                <a:cs typeface="Times New Roman"/>
              </a:rPr>
              <a:t>considers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learning is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association process,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simple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stimulus-</a:t>
            </a:r>
            <a:r>
              <a:rPr sz="1200" dirty="0">
                <a:latin typeface="Times New Roman"/>
                <a:cs typeface="Times New Roman"/>
              </a:rPr>
              <a:t>response</a:t>
            </a:r>
            <a:r>
              <a:rPr sz="1200" spc="-10" dirty="0">
                <a:latin typeface="Times New Roman"/>
                <a:cs typeface="Times New Roman"/>
              </a:rPr>
              <a:t> relationship.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1085"/>
              </a:spcBef>
            </a:pPr>
            <a:r>
              <a:rPr sz="1200" b="1" dirty="0">
                <a:latin typeface="Times New Roman"/>
                <a:cs typeface="Times New Roman"/>
              </a:rPr>
              <a:t>Descriptors: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Reading,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Writing,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Pedagogical </a:t>
            </a:r>
            <a:r>
              <a:rPr sz="1200" spc="-10" dirty="0">
                <a:latin typeface="Times New Roman"/>
                <a:cs typeface="Times New Roman"/>
              </a:rPr>
              <a:t>Practice.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Review: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Ordinary Professor,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Associate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Economic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University.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Master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mention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Research.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Master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in </a:t>
            </a:r>
            <a:r>
              <a:rPr sz="1200" dirty="0">
                <a:latin typeface="Times New Roman"/>
                <a:cs typeface="Times New Roman"/>
              </a:rPr>
              <a:t>Management,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mention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Systems.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Sciences.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Post-</a:t>
            </a:r>
            <a:r>
              <a:rPr sz="1200" dirty="0">
                <a:latin typeface="Times New Roman"/>
                <a:cs typeface="Times New Roman"/>
              </a:rPr>
              <a:t>doctorate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in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Sciences.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Tutors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Course.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lawyer.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She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served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Coordinator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Master's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Degree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mention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-10" dirty="0">
                <a:latin typeface="Times New Roman"/>
                <a:cs typeface="Times New Roman"/>
              </a:rPr>
              <a:t> Research.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8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spc="-50" dirty="0">
                <a:latin typeface="Times New Roman"/>
                <a:cs typeface="Times New Roman"/>
              </a:rPr>
              <a:t>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533515" y="8878146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288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63C5C30A-7590-07D2-ACD1-3E8BB4538CB7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3EC02144-3376-32A1-3511-C0CDBE70669A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32849C9C-925D-DB95-D806-0DCE61F80E60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EDEADCAE-717B-7ADF-B31B-61F3163FC859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DBAA7D27-1427-E9D7-E835-C53067C38B87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804606C5-F186-66B2-084E-F68E481655A6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5946FDAB-1110-7220-2253-66ACAA390A9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1D903CE7-3CCE-F5E4-35C0-952DA82CB52E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89D23A95-3CC3-69B0-BB67-CD3246B5C219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417945" cy="6935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79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120"/>
              </a:spcBef>
            </a:pPr>
            <a:r>
              <a:rPr sz="1200" b="1" dirty="0">
                <a:latin typeface="Times New Roman"/>
                <a:cs typeface="Times New Roman"/>
              </a:rPr>
              <a:t>CONTEXTO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ONTOLÓGICO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aparición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encontrado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indistintamente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ligada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ofrecer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adaptarse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reglas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convivencia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supervivencia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rige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ello </a:t>
            </a:r>
            <a:r>
              <a:rPr sz="1200" dirty="0">
                <a:latin typeface="Times New Roman"/>
                <a:cs typeface="Times New Roman"/>
              </a:rPr>
              <a:t>responden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apreciaciones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Jaeger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(2001),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refiere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poseían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griega,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cambiado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nociones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pesar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cambios </a:t>
            </a:r>
            <a:r>
              <a:rPr sz="1200" dirty="0">
                <a:latin typeface="Times New Roman"/>
                <a:cs typeface="Times New Roman"/>
              </a:rPr>
              <a:t>históricos,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transformaciones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evolución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tecnología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tenido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lugar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presente.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mayormente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clases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vinculado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educando;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herramienta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poderosa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ahí,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reconocimiento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renovar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mismas,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sido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abordado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formulaciones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provienen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disciplinas,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investigaciones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adquisición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lenguaje,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mecanismos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lingüísticos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discursivos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caracterizar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diversos </a:t>
            </a:r>
            <a:r>
              <a:rPr sz="1200" dirty="0">
                <a:latin typeface="Times New Roman"/>
                <a:cs typeface="Times New Roman"/>
              </a:rPr>
              <a:t>usos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</a:t>
            </a:r>
            <a:r>
              <a:rPr sz="1200" spc="-10" dirty="0">
                <a:latin typeface="Times New Roman"/>
                <a:cs typeface="Times New Roman"/>
              </a:rPr>
              <a:t>lengua.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Ahora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lectura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largo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tiempo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reformas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finalidad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elevar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satisfacer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expectativas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impulsan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fundamentados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funcional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comunicativo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atiende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comunicativa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spc="-10" dirty="0">
                <a:latin typeface="Times New Roman"/>
                <a:cs typeface="Times New Roman"/>
              </a:rPr>
              <a:t>estudiante.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mediador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promueva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confrontación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afianzar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lectura.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alienta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indagación,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curiosidad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introducir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problemas;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promover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acercamiento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humano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confrontar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sentimientos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sinceros,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efectividad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juega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importantísimo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enseñanza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didácticas.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 de facilitarla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podría representar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 concepción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lengua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aprendizaje.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García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(2002),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advierte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conceptualizar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refleja 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clase.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74191" y="8256658"/>
            <a:ext cx="43751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065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Lectura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Escritura: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Concepciones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que </a:t>
            </a:r>
            <a:r>
              <a:rPr sz="1200" b="1" dirty="0">
                <a:latin typeface="Times New Roman"/>
                <a:cs typeface="Times New Roman"/>
              </a:rPr>
              <a:t>Subyacen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120" dirty="0">
                <a:latin typeface="Times New Roman"/>
                <a:cs typeface="Times New Roman"/>
              </a:rPr>
              <a:t>  </a:t>
            </a:r>
            <a:r>
              <a:rPr sz="1200" b="1" dirty="0">
                <a:latin typeface="Times New Roman"/>
                <a:cs typeface="Times New Roman"/>
              </a:rPr>
              <a:t>Práctica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Pedagógica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Docentes</a:t>
            </a:r>
            <a:endParaRPr sz="1200" dirty="0">
              <a:latin typeface="Times New Roman"/>
              <a:cs typeface="Times New Roman"/>
            </a:endParaRPr>
          </a:p>
          <a:p>
            <a:pPr marR="2794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Rafaela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Chacín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8885" rIns="0" bIns="0" rtlCol="0">
            <a:spAutoFit/>
          </a:bodyPr>
          <a:lstStyle/>
          <a:p>
            <a:pPr marL="202565">
              <a:lnSpc>
                <a:spcPct val="100000"/>
              </a:lnSpc>
              <a:spcBef>
                <a:spcPts val="95"/>
              </a:spcBef>
            </a:pPr>
            <a:fld id="{81D60167-4931-47E6-BA6A-407CBD079E47}" type="slidenum">
              <a:rPr sz="900" b="1" spc="-25" dirty="0">
                <a:latin typeface="Times New Roman"/>
                <a:cs typeface="Times New Roman"/>
              </a:rPr>
              <a:t>289</a:t>
            </a:fld>
            <a:endParaRPr sz="900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E8B7098-E532-A154-B419-114687E77ED0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FB648AFB-41FD-7013-79B6-47AF43B8F083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8ECCE332-B8D0-6CE8-013D-925C63734EA5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5FA66C31-7597-8B42-9485-5786980A3D53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4472943B-92BC-147C-EC87-576261FF830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565C44C3-EF2A-FC35-8C08-5A1EB75C38D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58AFB8B8-5A7A-CA6C-D73D-1C942AAAE81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5534A470-11BC-6F58-8426-9591C957F684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D9886BB3-969D-0736-6EA1-B35D684DA8D2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04216" y="305930"/>
            <a:ext cx="6518148" cy="8504313"/>
            <a:chOff x="204216" y="305930"/>
            <a:chExt cx="6518148" cy="8504313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2842005" y="1068451"/>
            <a:ext cx="30295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3865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09728" y="164274"/>
            <a:ext cx="6590030" cy="8877935"/>
            <a:chOff x="109728" y="164274"/>
            <a:chExt cx="6590030" cy="8877935"/>
          </a:xfrm>
        </p:grpSpPr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24612" y="234696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9" name="object 19"/>
          <p:cNvSpPr txBox="1"/>
          <p:nvPr/>
        </p:nvSpPr>
        <p:spPr>
          <a:xfrm>
            <a:off x="221691" y="1648459"/>
            <a:ext cx="6417310" cy="6427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i="1" dirty="0">
                <a:latin typeface="Times New Roman"/>
                <a:cs typeface="Times New Roman"/>
              </a:rPr>
              <a:t>Diseño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10" dirty="0">
                <a:latin typeface="Times New Roman"/>
                <a:cs typeface="Times New Roman"/>
              </a:rPr>
              <a:t> investigación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seleccionado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descriptivo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John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Best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citado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Altuve </a:t>
            </a:r>
            <a:r>
              <a:rPr sz="1200" dirty="0">
                <a:latin typeface="Times New Roman"/>
                <a:cs typeface="Times New Roman"/>
              </a:rPr>
              <a:t>(1996):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“esta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es”.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descripción,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registro,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e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existentes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momento.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Suele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algún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comparación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contraste,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intentar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descubrir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causa-</a:t>
            </a:r>
            <a:r>
              <a:rPr sz="1200" dirty="0">
                <a:latin typeface="Times New Roman"/>
                <a:cs typeface="Times New Roman"/>
              </a:rPr>
              <a:t>efecto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entre </a:t>
            </a:r>
            <a:r>
              <a:rPr sz="1200" dirty="0">
                <a:latin typeface="Times New Roman"/>
                <a:cs typeface="Times New Roman"/>
              </a:rPr>
              <a:t>variables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manipuladas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reales”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(p.150).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características </a:t>
            </a:r>
            <a:r>
              <a:rPr sz="1200" dirty="0">
                <a:latin typeface="Times New Roman"/>
                <a:cs typeface="Times New Roman"/>
              </a:rPr>
              <a:t>hicieron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asistencia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investigadores,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diagnosticó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medio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recolección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(cuestionario),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escolares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tomada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spc="-10" dirty="0">
                <a:latin typeface="Times New Roman"/>
                <a:cs typeface="Times New Roman"/>
              </a:rPr>
              <a:t>investigación.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Población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Muestra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seleccionó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contó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trabajo </a:t>
            </a:r>
            <a:r>
              <a:rPr sz="1200" dirty="0">
                <a:latin typeface="Times New Roman"/>
                <a:cs typeface="Times New Roman"/>
              </a:rPr>
              <a:t>investigativo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conformó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ochenta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(189)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seis</a:t>
            </a:r>
            <a:endParaRPr sz="1200">
              <a:latin typeface="Times New Roman"/>
              <a:cs typeface="Times New Roman"/>
            </a:endParaRPr>
          </a:p>
          <a:p>
            <a:pPr marL="375285" marR="6985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(06)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secciones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3er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E.B.N.B.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Pedro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Aldao”.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quedó </a:t>
            </a:r>
            <a:r>
              <a:rPr sz="1200" dirty="0">
                <a:latin typeface="Times New Roman"/>
                <a:cs typeface="Times New Roman"/>
              </a:rPr>
              <a:t>conformada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%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sección,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pertenecientes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tengan 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muestra, 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finales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tengan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representatividad,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objetividad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spc="-10" dirty="0">
                <a:latin typeface="Times New Roman"/>
                <a:cs typeface="Times New Roman"/>
              </a:rPr>
              <a:t>confiabilidad.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Técnica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Recolección</a:t>
            </a:r>
            <a:r>
              <a:rPr sz="1200" b="1" i="1" spc="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Datos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Arias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“son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distintas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obtener </a:t>
            </a:r>
            <a:r>
              <a:rPr sz="1200" dirty="0">
                <a:latin typeface="Times New Roman"/>
                <a:cs typeface="Times New Roman"/>
              </a:rPr>
              <a:t>información”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(p.50).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utilizó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cuestionario,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resolverse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intervención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investigador” </a:t>
            </a:r>
            <a:r>
              <a:rPr sz="1200" dirty="0">
                <a:latin typeface="Times New Roman"/>
                <a:cs typeface="Times New Roman"/>
              </a:rPr>
              <a:t>(p.51).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cuestionario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dirigidas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basó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identificación,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académicos,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soco-</a:t>
            </a:r>
            <a:r>
              <a:rPr sz="1200" dirty="0">
                <a:latin typeface="Times New Roman"/>
                <a:cs typeface="Times New Roman"/>
              </a:rPr>
              <a:t>económicos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percepción sobre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respecto.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Instrumentos</a:t>
            </a:r>
            <a:r>
              <a:rPr sz="1200" b="1" i="1" spc="-6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Recolección</a:t>
            </a:r>
            <a:r>
              <a:rPr sz="1200" b="1" i="1" spc="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Datos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alcance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elaboró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cuestionario</a:t>
            </a:r>
            <a:endParaRPr sz="120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estructurado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preguntas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cerradas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319275" y="8232885"/>
            <a:ext cx="4215765" cy="716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Participación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Percepción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Padres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Representantes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las</a:t>
            </a:r>
            <a:endParaRPr sz="1200">
              <a:latin typeface="Times New Roman"/>
              <a:cs typeface="Times New Roman"/>
            </a:endParaRPr>
          </a:p>
          <a:p>
            <a:pPr marL="3175" algn="ctr">
              <a:lnSpc>
                <a:spcPct val="100000"/>
              </a:lnSpc>
              <a:spcBef>
                <a:spcPts val="720"/>
              </a:spcBef>
            </a:pPr>
            <a:r>
              <a:rPr sz="1200" b="1" dirty="0">
                <a:latin typeface="Times New Roman"/>
                <a:cs typeface="Times New Roman"/>
              </a:rPr>
              <a:t>Actividades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Educativas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05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Lisbening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Álvarez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794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29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2" name="Grupo 21">
            <a:extLst>
              <a:ext uri="{FF2B5EF4-FFF2-40B4-BE49-F238E27FC236}">
                <a16:creationId xmlns:a16="http://schemas.microsoft.com/office/drawing/2014/main" id="{6B27E023-FCB9-FFFD-C93D-D28DC62FF29D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23" name="object 12">
              <a:extLst>
                <a:ext uri="{FF2B5EF4-FFF2-40B4-BE49-F238E27FC236}">
                  <a16:creationId xmlns:a16="http://schemas.microsoft.com/office/drawing/2014/main" id="{F357CFAE-8EC5-512A-1ECC-B8237D8952A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7" name="object 13">
                <a:extLst>
                  <a:ext uri="{FF2B5EF4-FFF2-40B4-BE49-F238E27FC236}">
                    <a16:creationId xmlns:a16="http://schemas.microsoft.com/office/drawing/2014/main" id="{7410D5C8-5738-1A92-0D01-74A7C5DBF244}"/>
                  </a:ext>
                </a:extLst>
              </p:cNvPr>
              <p:cNvPicPr/>
              <p:nvPr/>
            </p:nvPicPr>
            <p:blipFill>
              <a:blip r:embed="rId12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8" name="object 14">
                <a:extLst>
                  <a:ext uri="{FF2B5EF4-FFF2-40B4-BE49-F238E27FC236}">
                    <a16:creationId xmlns:a16="http://schemas.microsoft.com/office/drawing/2014/main" id="{4F04D891-059C-AB9B-CC8B-FD8035591072}"/>
                  </a:ext>
                </a:extLst>
              </p:cNvPr>
              <p:cNvPicPr/>
              <p:nvPr/>
            </p:nvPicPr>
            <p:blipFill>
              <a:blip r:embed="rId13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9" name="object 15">
                <a:extLst>
                  <a:ext uri="{FF2B5EF4-FFF2-40B4-BE49-F238E27FC236}">
                    <a16:creationId xmlns:a16="http://schemas.microsoft.com/office/drawing/2014/main" id="{D1BC86A7-6419-B614-73FD-65BAD8F93B6F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0" name="object 16">
                <a:extLst>
                  <a:ext uri="{FF2B5EF4-FFF2-40B4-BE49-F238E27FC236}">
                    <a16:creationId xmlns:a16="http://schemas.microsoft.com/office/drawing/2014/main" id="{C2E803E5-3C77-CB8E-C070-8B368CCB65D6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4" name="object 16">
              <a:extLst>
                <a:ext uri="{FF2B5EF4-FFF2-40B4-BE49-F238E27FC236}">
                  <a16:creationId xmlns:a16="http://schemas.microsoft.com/office/drawing/2014/main" id="{3E371B45-357D-ECE3-6305-E6BA03D3F4A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5" name="object 25">
              <a:extLst>
                <a:ext uri="{FF2B5EF4-FFF2-40B4-BE49-F238E27FC236}">
                  <a16:creationId xmlns:a16="http://schemas.microsoft.com/office/drawing/2014/main" id="{64634A90-19F8-92FA-5D05-E38336D46980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6" name="object 31">
              <a:extLst>
                <a:ext uri="{FF2B5EF4-FFF2-40B4-BE49-F238E27FC236}">
                  <a16:creationId xmlns:a16="http://schemas.microsoft.com/office/drawing/2014/main" id="{0194C166-D860-627C-0DA8-3491FFF2D3C6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32003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23972" y="1024127"/>
              <a:ext cx="1812036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2" y="1024127"/>
              <a:ext cx="1235964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402580" y="1024127"/>
              <a:ext cx="576072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9" name="object 19"/>
          <p:cNvSpPr txBox="1"/>
          <p:nvPr/>
        </p:nvSpPr>
        <p:spPr>
          <a:xfrm>
            <a:off x="221691" y="1068451"/>
            <a:ext cx="6417310" cy="69500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025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1230"/>
              </a:spcBef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concepciones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guían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manera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aula.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entenderse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 concepciones,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lengua </a:t>
            </a:r>
            <a:r>
              <a:rPr sz="1200" dirty="0">
                <a:latin typeface="Times New Roman"/>
                <a:cs typeface="Times New Roman"/>
              </a:rPr>
              <a:t>escrita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construyen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vida,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familiares,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desempeño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usuario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profesional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cosmovisión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-10" dirty="0">
                <a:latin typeface="Times New Roman"/>
                <a:cs typeface="Times New Roman"/>
              </a:rPr>
              <a:t> permanente.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expuesto,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manera, </a:t>
            </a:r>
            <a:r>
              <a:rPr sz="1200" dirty="0">
                <a:latin typeface="Times New Roman"/>
                <a:cs typeface="Times New Roman"/>
              </a:rPr>
              <a:t>van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lectura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consecuencia,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verá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tratará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procesos,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clases.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Dependiendo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estas </a:t>
            </a:r>
            <a:r>
              <a:rPr sz="1200" dirty="0">
                <a:latin typeface="Times New Roman"/>
                <a:cs typeface="Times New Roman"/>
              </a:rPr>
              <a:t>experiencias,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algunas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impongan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procesos.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concepciones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docentes,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reflejadas,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están </a:t>
            </a:r>
            <a:r>
              <a:rPr sz="1200" dirty="0">
                <a:latin typeface="Times New Roman"/>
                <a:cs typeface="Times New Roman"/>
              </a:rPr>
              <a:t>subyacentes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pedagógica.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podría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cuáles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orientaciones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procesos.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expuesto,</a:t>
            </a:r>
            <a:r>
              <a:rPr sz="1200" spc="3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formuló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pregunta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spc="-10" dirty="0">
                <a:latin typeface="Times New Roman"/>
                <a:cs typeface="Times New Roman"/>
              </a:rPr>
              <a:t>investigación:</a:t>
            </a: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¿Cuáles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concepciones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subyacen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práctica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tercer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 Josefa Molina de Duque,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Morros,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 </a:t>
            </a:r>
            <a:r>
              <a:rPr sz="1200" spc="-10" dirty="0">
                <a:latin typeface="Times New Roman"/>
                <a:cs typeface="Times New Roman"/>
              </a:rPr>
              <a:t>Guárico?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Propósito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10" dirty="0">
                <a:latin typeface="Times New Roman"/>
                <a:cs typeface="Times New Roman"/>
              </a:rPr>
              <a:t> Investigación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Develar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concepciones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subyacen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tercer grado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Escuela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Josefa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Molina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Duque, 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San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Morros,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 </a:t>
            </a:r>
            <a:r>
              <a:rPr sz="1200" spc="-10" dirty="0">
                <a:latin typeface="Times New Roman"/>
                <a:cs typeface="Times New Roman"/>
              </a:rPr>
              <a:t>Guárico.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CONTEXTO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El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Constructivismo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Psicogenética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Psicolingüística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contemporánea,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Ferreiro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Teberosk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(citados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2004)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investigaciones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lengua</a:t>
            </a:r>
            <a:r>
              <a:rPr sz="1200" spc="2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escrita,</a:t>
            </a:r>
            <a:r>
              <a:rPr sz="1200" spc="2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teniendo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premisa</a:t>
            </a:r>
            <a:r>
              <a:rPr sz="1200" spc="21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niños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“antes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leer</a:t>
            </a:r>
            <a:r>
              <a:rPr sz="1200" spc="21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escribir </a:t>
            </a:r>
            <a:r>
              <a:rPr sz="1200" dirty="0">
                <a:latin typeface="Times New Roman"/>
                <a:cs typeface="Times New Roman"/>
              </a:rPr>
              <a:t>convencionalmente,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entendiéndose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término,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consigue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todas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274191" y="8256658"/>
            <a:ext cx="43751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065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Lectura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Escritura: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Concepciones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que </a:t>
            </a:r>
            <a:r>
              <a:rPr sz="1200" b="1" dirty="0">
                <a:latin typeface="Times New Roman"/>
                <a:cs typeface="Times New Roman"/>
              </a:rPr>
              <a:t>Subyacen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120" dirty="0">
                <a:latin typeface="Times New Roman"/>
                <a:cs typeface="Times New Roman"/>
              </a:rPr>
              <a:t>  </a:t>
            </a:r>
            <a:r>
              <a:rPr sz="1200" b="1" dirty="0">
                <a:latin typeface="Times New Roman"/>
                <a:cs typeface="Times New Roman"/>
              </a:rPr>
              <a:t>Práctica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Pedagógica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Docentes</a:t>
            </a:r>
            <a:endParaRPr sz="1200" dirty="0">
              <a:latin typeface="Times New Roman"/>
              <a:cs typeface="Times New Roman"/>
            </a:endParaRPr>
          </a:p>
          <a:p>
            <a:pPr marR="2794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Rafaela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Chacín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8885" rIns="0" bIns="0" rtlCol="0">
            <a:spAutoFit/>
          </a:bodyPr>
          <a:lstStyle/>
          <a:p>
            <a:pPr marL="202565">
              <a:lnSpc>
                <a:spcPct val="100000"/>
              </a:lnSpc>
              <a:spcBef>
                <a:spcPts val="95"/>
              </a:spcBef>
            </a:pPr>
            <a:fld id="{81D60167-4931-47E6-BA6A-407CBD079E47}" type="slidenum">
              <a:rPr sz="900" b="1" spc="-25" dirty="0">
                <a:latin typeface="Times New Roman"/>
                <a:cs typeface="Times New Roman"/>
              </a:rPr>
              <a:t>290</a:t>
            </a:fld>
            <a:endParaRPr sz="900" dirty="0">
              <a:latin typeface="Times New Roman"/>
              <a:cs typeface="Times New Roman"/>
            </a:endParaRPr>
          </a:p>
        </p:txBody>
      </p:sp>
      <p:grpSp>
        <p:nvGrpSpPr>
          <p:cNvPr id="22" name="Grupo 21">
            <a:extLst>
              <a:ext uri="{FF2B5EF4-FFF2-40B4-BE49-F238E27FC236}">
                <a16:creationId xmlns:a16="http://schemas.microsoft.com/office/drawing/2014/main" id="{228FD560-2570-33C3-581F-FC5CE6AC5299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3" name="object 12">
              <a:extLst>
                <a:ext uri="{FF2B5EF4-FFF2-40B4-BE49-F238E27FC236}">
                  <a16:creationId xmlns:a16="http://schemas.microsoft.com/office/drawing/2014/main" id="{A7032C52-7F44-7D4D-7E5C-4DF767E7659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7" name="object 13">
                <a:extLst>
                  <a:ext uri="{FF2B5EF4-FFF2-40B4-BE49-F238E27FC236}">
                    <a16:creationId xmlns:a16="http://schemas.microsoft.com/office/drawing/2014/main" id="{D87AB8DC-CE40-D578-D590-5A371A7FB394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8" name="object 14">
                <a:extLst>
                  <a:ext uri="{FF2B5EF4-FFF2-40B4-BE49-F238E27FC236}">
                    <a16:creationId xmlns:a16="http://schemas.microsoft.com/office/drawing/2014/main" id="{1E2FE485-E48D-22CA-AD79-AC6BE3E131AD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9" name="object 15">
                <a:extLst>
                  <a:ext uri="{FF2B5EF4-FFF2-40B4-BE49-F238E27FC236}">
                    <a16:creationId xmlns:a16="http://schemas.microsoft.com/office/drawing/2014/main" id="{F7541705-918D-69A7-2226-CA82C1B8147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0" name="object 16">
                <a:extLst>
                  <a:ext uri="{FF2B5EF4-FFF2-40B4-BE49-F238E27FC236}">
                    <a16:creationId xmlns:a16="http://schemas.microsoft.com/office/drawing/2014/main" id="{51876A3B-E20A-9468-C531-49AD80634D76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4" name="object 16">
              <a:extLst>
                <a:ext uri="{FF2B5EF4-FFF2-40B4-BE49-F238E27FC236}">
                  <a16:creationId xmlns:a16="http://schemas.microsoft.com/office/drawing/2014/main" id="{50BC5560-87BF-3179-94C7-18924C41DDC7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5" name="object 25">
              <a:extLst>
                <a:ext uri="{FF2B5EF4-FFF2-40B4-BE49-F238E27FC236}">
                  <a16:creationId xmlns:a16="http://schemas.microsoft.com/office/drawing/2014/main" id="{A73897BC-C2E1-0942-BEBD-B51FAEEB18FC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6" name="object 31">
              <a:extLst>
                <a:ext uri="{FF2B5EF4-FFF2-40B4-BE49-F238E27FC236}">
                  <a16:creationId xmlns:a16="http://schemas.microsoft.com/office/drawing/2014/main" id="{18257738-12AA-7958-7393-AB7BFB6D3F9F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381115" cy="70078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596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sintácticas,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ortográficas,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morfológicas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semánticas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empleadas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adulto;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hipótesis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representación.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comprende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caracterizado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cada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diferenciar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que 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 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correspondencia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 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enunciado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texto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escrito,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espontánea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escritura.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Resulta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aquí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interesante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citar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Ferreiro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(1997),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escritura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lectura,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conocimiento.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constructivismo </a:t>
            </a:r>
            <a:r>
              <a:rPr sz="1200" dirty="0">
                <a:latin typeface="Times New Roman"/>
                <a:cs typeface="Times New Roman"/>
              </a:rPr>
              <a:t>facilita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ser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compatible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lenguaje.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constructivismo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básicamente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mantiene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cognitivos,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afectivos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comportamiento,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mero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disposiciones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internas,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derivada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interacciones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estos </a:t>
            </a:r>
            <a:r>
              <a:rPr sz="1200" dirty="0">
                <a:latin typeface="Times New Roman"/>
                <a:cs typeface="Times New Roman"/>
              </a:rPr>
              <a:t>factores,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diario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continuo.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apreciaciones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Porlan </a:t>
            </a:r>
            <a:r>
              <a:rPr sz="1200" dirty="0">
                <a:latin typeface="Times New Roman"/>
                <a:cs typeface="Times New Roman"/>
              </a:rPr>
              <a:t>(2000),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esquemas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(conocimientos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previos),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construyó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spc="-10" dirty="0">
                <a:latin typeface="Times New Roman"/>
                <a:cs typeface="Times New Roman"/>
              </a:rPr>
              <a:t>entorno.</a:t>
            </a:r>
            <a:endParaRPr sz="1200" dirty="0">
              <a:latin typeface="Times New Roman"/>
              <a:cs typeface="Times New Roman"/>
            </a:endParaRPr>
          </a:p>
          <a:p>
            <a:pPr marL="378460" marR="5715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Casanueva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interactúa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almacena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construye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objetos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circundantes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generándose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individual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operaciones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lógicas,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formales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inteligencia.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trabajar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esquemas,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haber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esquemas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manipulativos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representativos,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ve </a:t>
            </a:r>
            <a:r>
              <a:rPr sz="1200" dirty="0">
                <a:latin typeface="Times New Roman"/>
                <a:cs typeface="Times New Roman"/>
              </a:rPr>
              <a:t>prácticamente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esquemas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afianzan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tienen,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asimilación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acomodación,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mecanismos </a:t>
            </a:r>
            <a:r>
              <a:rPr sz="1200" dirty="0">
                <a:latin typeface="Times New Roman"/>
                <a:cs typeface="Times New Roman"/>
              </a:rPr>
              <a:t>básicos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funcionamiento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inteligencia.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consiguiente,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consecuencia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guiada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énfasis </a:t>
            </a:r>
            <a:r>
              <a:rPr sz="1200" dirty="0">
                <a:latin typeface="Times New Roman"/>
                <a:cs typeface="Times New Roman"/>
              </a:rPr>
              <a:t>constructivista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habla,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maduración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psicológicos </a:t>
            </a:r>
            <a:r>
              <a:rPr sz="1200" dirty="0">
                <a:latin typeface="Times New Roman"/>
                <a:cs typeface="Times New Roman"/>
              </a:rPr>
              <a:t>superiores,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expresiones,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luego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internalizan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intercambio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compartido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aceptaciones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rechazos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necesariamente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contacto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otros,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sociedad.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apreciaciones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Lerner </a:t>
            </a:r>
            <a:r>
              <a:rPr sz="1200" dirty="0">
                <a:latin typeface="Times New Roman"/>
                <a:cs typeface="Times New Roman"/>
              </a:rPr>
              <a:t>(2001),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constructivista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sujeto,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previos,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lingüística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74191" y="8256658"/>
            <a:ext cx="43751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065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Lectura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Escritura: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Concepciones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que </a:t>
            </a:r>
            <a:r>
              <a:rPr sz="1200" b="1" dirty="0">
                <a:latin typeface="Times New Roman"/>
                <a:cs typeface="Times New Roman"/>
              </a:rPr>
              <a:t>Subyacen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120" dirty="0">
                <a:latin typeface="Times New Roman"/>
                <a:cs typeface="Times New Roman"/>
              </a:rPr>
              <a:t>  </a:t>
            </a:r>
            <a:r>
              <a:rPr sz="1200" b="1" dirty="0">
                <a:latin typeface="Times New Roman"/>
                <a:cs typeface="Times New Roman"/>
              </a:rPr>
              <a:t>Práctica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Pedagógica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Docentes</a:t>
            </a:r>
            <a:endParaRPr sz="1200" dirty="0">
              <a:latin typeface="Times New Roman"/>
              <a:cs typeface="Times New Roman"/>
            </a:endParaRPr>
          </a:p>
          <a:p>
            <a:pPr marR="2794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Rafaela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Chacín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8885" rIns="0" bIns="0" rtlCol="0">
            <a:spAutoFit/>
          </a:bodyPr>
          <a:lstStyle/>
          <a:p>
            <a:pPr marL="202565">
              <a:lnSpc>
                <a:spcPct val="100000"/>
              </a:lnSpc>
              <a:spcBef>
                <a:spcPts val="95"/>
              </a:spcBef>
            </a:pPr>
            <a:fld id="{81D60167-4931-47E6-BA6A-407CBD079E47}" type="slidenum">
              <a:rPr sz="900" b="1" spc="-25" dirty="0">
                <a:latin typeface="Times New Roman"/>
                <a:cs typeface="Times New Roman"/>
              </a:rPr>
              <a:t>291</a:t>
            </a:fld>
            <a:endParaRPr sz="900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D5FFB40D-A3B1-09D8-63E3-D45975B23C38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015C6713-1980-6ACA-486E-8BE05C632843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AB501A07-2DB1-A9C5-F557-7EB4D0CE9A3C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1D2F3EE4-86FB-C0C0-5811-F11569DC3D40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5D7FF42E-CC26-4E0B-3CC5-1F50DE8F0E7E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26DD93BD-0FA1-D1C8-DBAE-6EB7925326A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F47243FF-89CA-6473-CEB1-E93844EE7FB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7E8B9C63-E358-3E8F-E311-B057052E40FB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B98DCC6D-4419-4999-052B-0C233A5570E9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417310" cy="68897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8460" marR="5080" indent="-365760" algn="just">
              <a:lnSpc>
                <a:spcPct val="100000"/>
              </a:lnSpc>
              <a:spcBef>
                <a:spcPts val="75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cooperación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participantes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mantienen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estrecha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lengua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escrita.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ocurre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significativos.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entendida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indispensable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establezca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entre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finalidad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lectura,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pre-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lector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proporciona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texto.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vinculado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escritura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textos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contextualizados,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palabras fuera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letras </a:t>
            </a:r>
            <a:r>
              <a:rPr sz="1200" spc="-10" dirty="0">
                <a:latin typeface="Times New Roman"/>
                <a:cs typeface="Times New Roman"/>
              </a:rPr>
              <a:t>aisladas.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spc="-10" dirty="0">
                <a:latin typeface="Times New Roman"/>
                <a:cs typeface="Times New Roman"/>
              </a:rPr>
              <a:t>Teoría</a:t>
            </a:r>
            <a:r>
              <a:rPr sz="1200" b="1" i="1" spc="-5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Conductista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conductista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depende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exclusivamente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estímulos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externos.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niño </a:t>
            </a:r>
            <a:r>
              <a:rPr sz="1200" dirty="0">
                <a:latin typeface="Times New Roman"/>
                <a:cs typeface="Times New Roman"/>
              </a:rPr>
              <a:t>aprende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condicionamientos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aparentes,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verbales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intraverbales,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manera </a:t>
            </a:r>
            <a:r>
              <a:rPr sz="1200" dirty="0">
                <a:latin typeface="Times New Roman"/>
                <a:cs typeface="Times New Roman"/>
              </a:rPr>
              <a:t>secundaria.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conductual,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percibe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destinadas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transmisión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simbología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referir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otra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reglas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desea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comunicar,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riguroso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seguimiento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reglas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establecidas,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contrario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podría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provocar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confusión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escrito.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Interesa,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detenerse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conductista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concibe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Lerner(2001),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lengua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caracteriza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asociación,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simple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estímulo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subordinado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vez </a:t>
            </a:r>
            <a:r>
              <a:rPr sz="1200" dirty="0">
                <a:latin typeface="Times New Roman"/>
                <a:cs typeface="Times New Roman"/>
              </a:rPr>
              <a:t>considera que,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 son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decodificación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resultado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aisladas.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mecánico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letras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palabras,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repetición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memorización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son </a:t>
            </a:r>
            <a:r>
              <a:rPr sz="1200" dirty="0">
                <a:latin typeface="Times New Roman"/>
                <a:cs typeface="Times New Roman"/>
              </a:rPr>
              <a:t>aprendidas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permiten 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leído.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CONTEXTO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METODOLÓGICO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desarrolló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postulados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Postpositivista,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enfoque </a:t>
            </a:r>
            <a:r>
              <a:rPr sz="1200" dirty="0">
                <a:latin typeface="Times New Roman"/>
                <a:cs typeface="Times New Roman"/>
              </a:rPr>
              <a:t>cualitativo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fenomenológica.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asumió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-25" dirty="0">
                <a:latin typeface="Times New Roman"/>
                <a:cs typeface="Times New Roman"/>
              </a:rPr>
              <a:t> se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74191" y="8256658"/>
            <a:ext cx="43751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065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Lectura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Escritura: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Concepciones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que </a:t>
            </a:r>
            <a:r>
              <a:rPr sz="1200" b="1" dirty="0">
                <a:latin typeface="Times New Roman"/>
                <a:cs typeface="Times New Roman"/>
              </a:rPr>
              <a:t>Subyacen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120" dirty="0">
                <a:latin typeface="Times New Roman"/>
                <a:cs typeface="Times New Roman"/>
              </a:rPr>
              <a:t>  </a:t>
            </a:r>
            <a:r>
              <a:rPr sz="1200" b="1" dirty="0">
                <a:latin typeface="Times New Roman"/>
                <a:cs typeface="Times New Roman"/>
              </a:rPr>
              <a:t>Práctica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Pedagógica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Docentes</a:t>
            </a:r>
            <a:endParaRPr sz="1200" dirty="0">
              <a:latin typeface="Times New Roman"/>
              <a:cs typeface="Times New Roman"/>
            </a:endParaRPr>
          </a:p>
          <a:p>
            <a:pPr marR="2794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Rafaela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Chacín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610604" y="8878146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292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10E431C1-0C77-42F3-4C6C-49FC7CE2C31F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405295A4-0315-F818-0C3E-CB8BFCB55DD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43BE405F-D306-FFC3-2DB5-65968CA8BA6A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5DE384A6-57DF-F776-4636-2ECBE736A4AB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758F8D47-170F-E188-E5A4-EB7FD6E75167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B90EEB04-881F-D9A4-D20C-DC4B19A8AA0B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C776BC8F-64C4-A680-AE56-B24C190AA1C5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B47D8C89-38E1-FA51-C958-8D5B95503801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CC9315EB-0DEF-6EF0-5D00-25314D4F4E9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176885" y="1068451"/>
            <a:ext cx="6462395" cy="69049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108960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enmarcó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empírico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–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vivencial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etnográfica,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cual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Martínez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naturaleza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peculiar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captados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experimenta.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etnográfico.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tercer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Josefa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Molina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Morros,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Guárico.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aprehensión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utilizó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semiestructurada,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concepciones </a:t>
            </a:r>
            <a:r>
              <a:rPr sz="1200" dirty="0">
                <a:latin typeface="Times New Roman"/>
                <a:cs typeface="Times New Roman"/>
              </a:rPr>
              <a:t>teóricas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subyacentes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virtud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elaboró un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listado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temáticos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0" dirty="0">
                <a:latin typeface="Times New Roman"/>
                <a:cs typeface="Times New Roman"/>
              </a:rPr>
              <a:t> diálogo.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forma,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usó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aula,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percibir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creencias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visibilizaban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 orientada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 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ejes </a:t>
            </a:r>
            <a:r>
              <a:rPr sz="1200" dirty="0">
                <a:latin typeface="Times New Roman"/>
                <a:cs typeface="Times New Roman"/>
              </a:rPr>
              <a:t>temáticos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sirvieron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hilo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conductor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entrevista.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total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realizaron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spc="-60" dirty="0">
                <a:latin typeface="Times New Roman"/>
                <a:cs typeface="Times New Roman"/>
              </a:rPr>
              <a:t>8 </a:t>
            </a:r>
            <a:r>
              <a:rPr sz="1200" dirty="0">
                <a:latin typeface="Times New Roman"/>
                <a:cs typeface="Times New Roman"/>
              </a:rPr>
              <a:t>observaciones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semanal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meses,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sesiones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duraban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60 </a:t>
            </a:r>
            <a:r>
              <a:rPr sz="1200" dirty="0">
                <a:latin typeface="Times New Roman"/>
                <a:cs typeface="Times New Roman"/>
              </a:rPr>
              <a:t>minutos, 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recolectada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anotó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cuaderno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notas. Para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procesamiento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empleó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categorización,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estructuración,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triangulación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contrastación.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spc="-3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triangulación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contrastó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obtenida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observación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participante;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distintas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revisiones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2369185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HALLAZGOS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RESULTADOS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600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obtenida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observaciones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clave,</a:t>
            </a:r>
            <a:r>
              <a:rPr sz="1200" spc="25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condensan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figura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hallazgos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evidenciaron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reconocen</a:t>
            </a:r>
            <a:r>
              <a:rPr sz="1200" spc="2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discurso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constructivista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tienden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él,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utilizando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vinculados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éste.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testimonios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escritura,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complejos,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consolidación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escritura.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denotaron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usar </a:t>
            </a:r>
            <a:r>
              <a:rPr sz="1200" dirty="0">
                <a:latin typeface="Times New Roman"/>
                <a:cs typeface="Times New Roman"/>
              </a:rPr>
              <a:t>estrategias didácticas innovadoras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 diaria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escritura.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expresaron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importantes,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sirven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partida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fortalecimiento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adquisición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expresaron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letra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imprenta.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otra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expresado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utilizadas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favorecer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 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escritura, están: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textos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cortos,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voz </a:t>
            </a:r>
            <a:r>
              <a:rPr sz="1200" spc="-10" dirty="0">
                <a:latin typeface="Times New Roman"/>
                <a:cs typeface="Times New Roman"/>
              </a:rPr>
              <a:t>alta,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 asignado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previamente,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adivinanzas, trabalenguas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sopa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letras.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leído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verifica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preguntas,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vinculadas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texto.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74191" y="8256658"/>
            <a:ext cx="43751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065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Lectura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Escritura: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Concepciones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que </a:t>
            </a:r>
            <a:r>
              <a:rPr sz="1200" b="1" dirty="0">
                <a:latin typeface="Times New Roman"/>
                <a:cs typeface="Times New Roman"/>
              </a:rPr>
              <a:t>Subyacen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120" dirty="0">
                <a:latin typeface="Times New Roman"/>
                <a:cs typeface="Times New Roman"/>
              </a:rPr>
              <a:t>  </a:t>
            </a:r>
            <a:r>
              <a:rPr sz="1200" b="1" dirty="0">
                <a:latin typeface="Times New Roman"/>
                <a:cs typeface="Times New Roman"/>
              </a:rPr>
              <a:t>Práctica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Pedagógica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Docentes</a:t>
            </a:r>
            <a:endParaRPr sz="1200" dirty="0">
              <a:latin typeface="Times New Roman"/>
              <a:cs typeface="Times New Roman"/>
            </a:endParaRPr>
          </a:p>
          <a:p>
            <a:pPr marR="2794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Rafaela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Chacín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8725" rIns="0" bIns="0" rtlCol="0">
            <a:spAutoFit/>
          </a:bodyPr>
          <a:lstStyle/>
          <a:p>
            <a:pPr marL="255904">
              <a:lnSpc>
                <a:spcPct val="100000"/>
              </a:lnSpc>
              <a:spcBef>
                <a:spcPts val="15"/>
              </a:spcBef>
            </a:pPr>
            <a:fld id="{81D60167-4931-47E6-BA6A-407CBD079E47}" type="slidenum">
              <a:rPr sz="800" spc="-25" dirty="0"/>
              <a:t>293</a:t>
            </a:fld>
            <a:endParaRPr sz="800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ACCB9AC3-AE37-2C1B-6FCE-9C913AEC3711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5C7A9129-1321-EAAD-08F4-2FEBAE8415D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83504161-E2E3-E407-89A7-734569B5C9B0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7DCBA1A0-1E11-37C8-9431-8D31D6175774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E2BB5385-815B-4C7E-08D2-D8D7685224A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CA91033B-E0F6-65E3-FBF4-F1D43ED8298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C0082101-4EE7-45C1-1D9D-87E95C3787E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49246892-A1C4-275F-D5D0-924026C597A0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0A656F3D-DCF7-39E4-3B9F-C87ED4A6EA75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186029" y="1068451"/>
            <a:ext cx="6344920" cy="195516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99435" marR="66357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790"/>
              </a:spcBef>
            </a:pP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obstante,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contrastar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observaciones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,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encontró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durante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sus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correcta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pronunciación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palabras.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Realizan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ejercicios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voz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alta,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fortalece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comprensiva,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prevalece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letra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cursiva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enfatizan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aspectos </a:t>
            </a:r>
            <a:r>
              <a:rPr sz="1200" dirty="0">
                <a:latin typeface="Times New Roman"/>
                <a:cs typeface="Times New Roman"/>
              </a:rPr>
              <a:t>formales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escritura.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Asimismo,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siguen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utilizando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y/o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pedagógicas </a:t>
            </a:r>
            <a:r>
              <a:rPr sz="1200" dirty="0">
                <a:latin typeface="Times New Roman"/>
                <a:cs typeface="Times New Roman"/>
              </a:rPr>
              <a:t>ancladas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postulados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conductista,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como: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repetición,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memorización,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copia,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dictado.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denota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coherencia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práctica, </a:t>
            </a:r>
            <a:r>
              <a:rPr sz="1200" dirty="0">
                <a:latin typeface="Times New Roman"/>
                <a:cs typeface="Times New Roman"/>
              </a:rPr>
              <a:t>mas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manejo conceptual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práctica.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274191" y="8256658"/>
            <a:ext cx="43751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065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Lectura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Escritura: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Concepciones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que </a:t>
            </a:r>
            <a:r>
              <a:rPr sz="1200" b="1" dirty="0">
                <a:latin typeface="Times New Roman"/>
                <a:cs typeface="Times New Roman"/>
              </a:rPr>
              <a:t>Subyacen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120" dirty="0">
                <a:latin typeface="Times New Roman"/>
                <a:cs typeface="Times New Roman"/>
              </a:rPr>
              <a:t>  </a:t>
            </a:r>
            <a:r>
              <a:rPr sz="1200" b="1" dirty="0">
                <a:latin typeface="Times New Roman"/>
                <a:cs typeface="Times New Roman"/>
              </a:rPr>
              <a:t>Práctica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Pedagógica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Docentes</a:t>
            </a:r>
            <a:endParaRPr sz="1200" dirty="0">
              <a:latin typeface="Times New Roman"/>
              <a:cs typeface="Times New Roman"/>
            </a:endParaRPr>
          </a:p>
          <a:p>
            <a:pPr marR="2794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Rafaela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Chacín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8725" rIns="0" bIns="0" rtlCol="0">
            <a:spAutoFit/>
          </a:bodyPr>
          <a:lstStyle/>
          <a:p>
            <a:pPr marL="255904">
              <a:lnSpc>
                <a:spcPct val="100000"/>
              </a:lnSpc>
              <a:spcBef>
                <a:spcPts val="15"/>
              </a:spcBef>
            </a:pPr>
            <a:fld id="{81D60167-4931-47E6-BA6A-407CBD079E47}" type="slidenum">
              <a:rPr sz="800" spc="-25" dirty="0"/>
              <a:t>294</a:t>
            </a:fld>
            <a:endParaRPr sz="800" dirty="0"/>
          </a:p>
        </p:txBody>
      </p: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207937" y="3075558"/>
          <a:ext cx="6470015" cy="46634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547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152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2405">
                <a:tc rowSpan="2">
                  <a:txBody>
                    <a:bodyPr/>
                    <a:lstStyle/>
                    <a:p>
                      <a:pPr marL="6096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100" b="1" dirty="0">
                          <a:latin typeface="Times New Roman"/>
                          <a:cs typeface="Times New Roman"/>
                        </a:rPr>
                        <a:t>UNIDAD</a:t>
                      </a:r>
                      <a:r>
                        <a:rPr sz="1100" b="1" spc="-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spc="-35" dirty="0">
                          <a:latin typeface="Times New Roman"/>
                          <a:cs typeface="Times New Roman"/>
                        </a:rPr>
                        <a:t>DE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 marL="26034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ANÁLISIS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8D98B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100" b="1" dirty="0">
                          <a:latin typeface="Times New Roman"/>
                          <a:cs typeface="Times New Roman"/>
                        </a:rPr>
                        <a:t>LO</a:t>
                      </a:r>
                      <a:r>
                        <a:rPr sz="11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ENCONTRADO</a:t>
                      </a:r>
                      <a:r>
                        <a:rPr sz="1100" b="1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PRODUCTO</a:t>
                      </a:r>
                      <a:r>
                        <a:rPr sz="1100" b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100" b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LAS</a:t>
                      </a: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 ENTREVISTAS</a:t>
                      </a:r>
                      <a:r>
                        <a:rPr sz="1100" b="1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11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10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DOCENTES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AE6B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241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8D98B"/>
                    </a:solidFill>
                  </a:tcPr>
                </a:tc>
                <a:tc>
                  <a:txBody>
                    <a:bodyPr/>
                    <a:lstStyle/>
                    <a:p>
                      <a:pPr marL="26034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1100" b="1" dirty="0">
                          <a:latin typeface="Times New Roman"/>
                          <a:cs typeface="Times New Roman"/>
                        </a:rPr>
                        <a:t>Subcategoría:</a:t>
                      </a:r>
                      <a:r>
                        <a:rPr sz="1100" b="1" spc="-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Concepciones</a:t>
                      </a:r>
                      <a:r>
                        <a:rPr sz="1100" b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Teóricas</a:t>
                      </a:r>
                      <a:r>
                        <a:rPr sz="11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que</a:t>
                      </a:r>
                      <a:r>
                        <a:rPr sz="1100" b="1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Subyacen</a:t>
                      </a:r>
                      <a:r>
                        <a:rPr sz="1100" b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1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Práctica</a:t>
                      </a:r>
                      <a:r>
                        <a:rPr sz="11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Pedagógica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571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8D98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63294">
                <a:tc rowSpan="8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 marL="59690" marR="52069" indent="-2540" algn="ctr">
                        <a:lnSpc>
                          <a:spcPct val="114900"/>
                        </a:lnSpc>
                      </a:pP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CONCEPCIONES TEÓRICAS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SOBRE</a:t>
                      </a:r>
                      <a:r>
                        <a:rPr sz="1100" b="1" spc="-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spc="-25" dirty="0">
                          <a:latin typeface="Times New Roman"/>
                          <a:cs typeface="Times New Roman"/>
                        </a:rPr>
                        <a:t>EL </a:t>
                      </a: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APRENDIZAJE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100" b="1" spc="-25" dirty="0">
                          <a:latin typeface="Times New Roman"/>
                          <a:cs typeface="Times New Roman"/>
                        </a:rPr>
                        <a:t> LA</a:t>
                      </a:r>
                      <a:r>
                        <a:rPr sz="1100" b="1" spc="5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LECTURA</a:t>
                      </a:r>
                      <a:r>
                        <a:rPr sz="1100" b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spc="-50" dirty="0">
                          <a:latin typeface="Times New Roman"/>
                          <a:cs typeface="Times New Roman"/>
                        </a:rPr>
                        <a:t>Y </a:t>
                      </a: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ESCRITURA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8D98B"/>
                    </a:solidFill>
                  </a:tcPr>
                </a:tc>
                <a:tc>
                  <a:txBody>
                    <a:bodyPr/>
                    <a:lstStyle/>
                    <a:p>
                      <a:pPr marL="133350" indent="-107314">
                        <a:lnSpc>
                          <a:spcPct val="100000"/>
                        </a:lnSpc>
                        <a:spcBef>
                          <a:spcPts val="45"/>
                        </a:spcBef>
                        <a:buChar char="-"/>
                        <a:tabLst>
                          <a:tab pos="133350" algn="l"/>
                        </a:tabLst>
                      </a:pPr>
                      <a:r>
                        <a:rPr sz="11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10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lectura</a:t>
                      </a:r>
                      <a:r>
                        <a:rPr sz="11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100" spc="1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escritura</a:t>
                      </a:r>
                      <a:r>
                        <a:rPr sz="1100" spc="1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son</a:t>
                      </a:r>
                      <a:r>
                        <a:rPr sz="110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procesos</a:t>
                      </a:r>
                      <a:r>
                        <a:rPr sz="1100" spc="1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complejos</a:t>
                      </a:r>
                      <a:r>
                        <a:rPr sz="11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100" spc="1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fundamentales</a:t>
                      </a:r>
                      <a:r>
                        <a:rPr sz="11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100" spc="1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el</a:t>
                      </a:r>
                      <a:r>
                        <a:rPr sz="11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desarrollo</a:t>
                      </a:r>
                      <a:r>
                        <a:rPr sz="110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100" spc="1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la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 marL="26034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lengua.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 marL="26034" marR="22860" indent="83185">
                        <a:lnSpc>
                          <a:spcPct val="114500"/>
                        </a:lnSpc>
                        <a:spcBef>
                          <a:spcPts val="15"/>
                        </a:spcBef>
                        <a:buChar char="-"/>
                        <a:tabLst>
                          <a:tab pos="109220" algn="l"/>
                        </a:tabLst>
                      </a:pPr>
                      <a:r>
                        <a:rPr sz="1100" dirty="0">
                          <a:latin typeface="Times New Roman"/>
                          <a:cs typeface="Times New Roman"/>
                        </a:rPr>
                        <a:t>Afirman</a:t>
                      </a:r>
                      <a:r>
                        <a:rPr sz="11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que los</a:t>
                      </a:r>
                      <a:r>
                        <a:rPr sz="11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conocimientos</a:t>
                      </a:r>
                      <a:r>
                        <a:rPr sz="11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previos</a:t>
                      </a:r>
                      <a:r>
                        <a:rPr sz="11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1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estudiante,</a:t>
                      </a:r>
                      <a:r>
                        <a:rPr sz="11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deben</a:t>
                      </a:r>
                      <a:r>
                        <a:rPr sz="11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considerarse</a:t>
                      </a:r>
                      <a:r>
                        <a:rPr sz="11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1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el</a:t>
                      </a:r>
                      <a:r>
                        <a:rPr sz="11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desarrollo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1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lectura</a:t>
                      </a: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1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escritura.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 marL="106045" indent="-80010">
                        <a:lnSpc>
                          <a:spcPct val="100000"/>
                        </a:lnSpc>
                        <a:spcBef>
                          <a:spcPts val="204"/>
                        </a:spcBef>
                        <a:buChar char="-"/>
                        <a:tabLst>
                          <a:tab pos="106045" algn="l"/>
                        </a:tabLst>
                      </a:pPr>
                      <a:r>
                        <a:rPr sz="1100" dirty="0">
                          <a:latin typeface="Times New Roman"/>
                          <a:cs typeface="Times New Roman"/>
                        </a:rPr>
                        <a:t>Plantean</a:t>
                      </a:r>
                      <a:r>
                        <a:rPr sz="11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que</a:t>
                      </a:r>
                      <a:r>
                        <a:rPr sz="11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el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uso</a:t>
                      </a:r>
                      <a:r>
                        <a:rPr sz="11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1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acciones</a:t>
                      </a:r>
                      <a:r>
                        <a:rPr sz="1100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pedagógicas</a:t>
                      </a:r>
                      <a:r>
                        <a:rPr sz="11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1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aprendizaje,</a:t>
                      </a: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deben</a:t>
                      </a:r>
                      <a:r>
                        <a:rPr sz="11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ser</a:t>
                      </a:r>
                      <a:r>
                        <a:rPr sz="11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innovadoras.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571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240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8D98B"/>
                    </a:solidFill>
                  </a:tcPr>
                </a:tc>
                <a:tc>
                  <a:txBody>
                    <a:bodyPr/>
                    <a:lstStyle/>
                    <a:p>
                      <a:pPr marL="26034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1100" b="1" dirty="0">
                          <a:latin typeface="Times New Roman"/>
                          <a:cs typeface="Times New Roman"/>
                        </a:rPr>
                        <a:t>Subcategoría:</a:t>
                      </a:r>
                      <a:r>
                        <a:rPr sz="1100" b="1" spc="-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Acciones</a:t>
                      </a:r>
                      <a:r>
                        <a:rPr sz="1100" b="1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Aprendizaje</a:t>
                      </a:r>
                      <a:r>
                        <a:rPr sz="11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utilizadas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571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8D98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7089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8D98B"/>
                    </a:solidFill>
                  </a:tcPr>
                </a:tc>
                <a:tc>
                  <a:txBody>
                    <a:bodyPr/>
                    <a:lstStyle/>
                    <a:p>
                      <a:pPr marL="106045" indent="-80010">
                        <a:lnSpc>
                          <a:spcPct val="100000"/>
                        </a:lnSpc>
                        <a:spcBef>
                          <a:spcPts val="45"/>
                        </a:spcBef>
                        <a:buChar char="-"/>
                        <a:tabLst>
                          <a:tab pos="106045" algn="l"/>
                        </a:tabLst>
                      </a:pPr>
                      <a:r>
                        <a:rPr sz="1100" dirty="0">
                          <a:latin typeface="Times New Roman"/>
                          <a:cs typeface="Times New Roman"/>
                        </a:rPr>
                        <a:t>Lectura</a:t>
                      </a:r>
                      <a:r>
                        <a:rPr sz="11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1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textos</a:t>
                      </a:r>
                      <a:r>
                        <a:rPr sz="1100" spc="-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en voz </a:t>
                      </a:r>
                      <a:r>
                        <a:rPr sz="1100" spc="-20" dirty="0">
                          <a:latin typeface="Times New Roman"/>
                          <a:cs typeface="Times New Roman"/>
                        </a:rPr>
                        <a:t>alta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 marL="106045" indent="-80010">
                        <a:lnSpc>
                          <a:spcPct val="100000"/>
                        </a:lnSpc>
                        <a:spcBef>
                          <a:spcPts val="190"/>
                        </a:spcBef>
                        <a:buChar char="-"/>
                        <a:tabLst>
                          <a:tab pos="106045" algn="l"/>
                        </a:tabLst>
                      </a:pPr>
                      <a:r>
                        <a:rPr sz="1100" dirty="0">
                          <a:latin typeface="Times New Roman"/>
                          <a:cs typeface="Times New Roman"/>
                        </a:rPr>
                        <a:t>Producción</a:t>
                      </a:r>
                      <a:r>
                        <a:rPr sz="11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escrita</a:t>
                      </a:r>
                      <a:r>
                        <a:rPr sz="1100" spc="-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sobre</a:t>
                      </a:r>
                      <a:r>
                        <a:rPr sz="11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tema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asignado</a:t>
                      </a:r>
                      <a:r>
                        <a:rPr sz="11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previamente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 marL="106045" indent="-80010">
                        <a:lnSpc>
                          <a:spcPct val="100000"/>
                        </a:lnSpc>
                        <a:spcBef>
                          <a:spcPts val="204"/>
                        </a:spcBef>
                        <a:buChar char="-"/>
                        <a:tabLst>
                          <a:tab pos="106045" algn="l"/>
                        </a:tabLst>
                      </a:pPr>
                      <a:r>
                        <a:rPr sz="1100" dirty="0">
                          <a:latin typeface="Times New Roman"/>
                          <a:cs typeface="Times New Roman"/>
                        </a:rPr>
                        <a:t>Uso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1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adivinanzas.</a:t>
                      </a:r>
                      <a:r>
                        <a:rPr sz="1100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Trabalenguas,</a:t>
                      </a:r>
                      <a:r>
                        <a:rPr sz="11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sopa</a:t>
                      </a:r>
                      <a:r>
                        <a:rPr sz="11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1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letras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 marL="106045" indent="-80010">
                        <a:lnSpc>
                          <a:spcPct val="100000"/>
                        </a:lnSpc>
                        <a:spcBef>
                          <a:spcPts val="195"/>
                        </a:spcBef>
                        <a:buChar char="-"/>
                        <a:tabLst>
                          <a:tab pos="106045" algn="l"/>
                        </a:tabLst>
                      </a:pPr>
                      <a:r>
                        <a:rPr sz="1100" dirty="0">
                          <a:latin typeface="Times New Roman"/>
                          <a:cs typeface="Times New Roman"/>
                        </a:rPr>
                        <a:t>La comprensión</a:t>
                      </a:r>
                      <a:r>
                        <a:rPr sz="11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1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lo</a:t>
                      </a:r>
                      <a:r>
                        <a:rPr sz="11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leído</a:t>
                      </a:r>
                      <a:r>
                        <a:rPr sz="11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se</a:t>
                      </a:r>
                      <a:r>
                        <a:rPr sz="11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verifica</a:t>
                      </a:r>
                      <a:r>
                        <a:rPr sz="1100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a través</a:t>
                      </a: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de 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preguntas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571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240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8D98B"/>
                    </a:solidFill>
                  </a:tcPr>
                </a:tc>
                <a:tc>
                  <a:txBody>
                    <a:bodyPr/>
                    <a:lstStyle/>
                    <a:p>
                      <a:pPr marL="36830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1100" b="1" dirty="0">
                          <a:latin typeface="Times New Roman"/>
                          <a:cs typeface="Times New Roman"/>
                        </a:rPr>
                        <a:t>LO</a:t>
                      </a:r>
                      <a:r>
                        <a:rPr sz="11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ENCONTRADO</a:t>
                      </a:r>
                      <a:r>
                        <a:rPr sz="1100" b="1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PRODUCTO</a:t>
                      </a: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LAS</a:t>
                      </a: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 OBSERVACIONES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110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1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DOCENTES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571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AE6B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240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8D98B"/>
                    </a:solidFill>
                  </a:tcPr>
                </a:tc>
                <a:tc>
                  <a:txBody>
                    <a:bodyPr/>
                    <a:lstStyle/>
                    <a:p>
                      <a:pPr marL="26034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1100" b="1" dirty="0">
                          <a:latin typeface="Times New Roman"/>
                          <a:cs typeface="Times New Roman"/>
                        </a:rPr>
                        <a:t>Subcategoría:</a:t>
                      </a:r>
                      <a:r>
                        <a:rPr sz="1100" b="1" spc="-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Concepciones</a:t>
                      </a:r>
                      <a:r>
                        <a:rPr sz="1100" b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Teóricas</a:t>
                      </a:r>
                      <a:r>
                        <a:rPr sz="11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que</a:t>
                      </a:r>
                      <a:r>
                        <a:rPr sz="1100" b="1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Subyacen</a:t>
                      </a:r>
                      <a:r>
                        <a:rPr sz="1100" b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1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Práctica</a:t>
                      </a:r>
                      <a:r>
                        <a:rPr sz="11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Pedagógica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571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8D98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96393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8D98B"/>
                    </a:solidFill>
                  </a:tcPr>
                </a:tc>
                <a:tc>
                  <a:txBody>
                    <a:bodyPr/>
                    <a:lstStyle/>
                    <a:p>
                      <a:pPr marL="106045" indent="-80010">
                        <a:lnSpc>
                          <a:spcPct val="100000"/>
                        </a:lnSpc>
                        <a:spcBef>
                          <a:spcPts val="45"/>
                        </a:spcBef>
                        <a:buChar char="-"/>
                        <a:tabLst>
                          <a:tab pos="106045" algn="l"/>
                        </a:tabLst>
                      </a:pPr>
                      <a:r>
                        <a:rPr sz="1100" dirty="0">
                          <a:latin typeface="Times New Roman"/>
                          <a:cs typeface="Times New Roman"/>
                        </a:rPr>
                        <a:t>Predomina</a:t>
                      </a:r>
                      <a:r>
                        <a:rPr sz="11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el</a:t>
                      </a:r>
                      <a:r>
                        <a:rPr sz="11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interés</a:t>
                      </a:r>
                      <a:r>
                        <a:rPr sz="1100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por</a:t>
                      </a:r>
                      <a:r>
                        <a:rPr sz="11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1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pronunciación.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 marL="106045" indent="-80010">
                        <a:lnSpc>
                          <a:spcPct val="100000"/>
                        </a:lnSpc>
                        <a:spcBef>
                          <a:spcPts val="195"/>
                        </a:spcBef>
                        <a:buChar char="-"/>
                        <a:tabLst>
                          <a:tab pos="106045" algn="l"/>
                        </a:tabLst>
                      </a:pPr>
                      <a:r>
                        <a:rPr sz="1100" dirty="0">
                          <a:latin typeface="Times New Roman"/>
                          <a:cs typeface="Times New Roman"/>
                        </a:rPr>
                        <a:t>Fomentan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lectura</a:t>
                      </a:r>
                      <a:r>
                        <a:rPr sz="11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1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voz</a:t>
                      </a:r>
                      <a:r>
                        <a:rPr sz="11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spc="-20" dirty="0">
                          <a:latin typeface="Times New Roman"/>
                          <a:cs typeface="Times New Roman"/>
                        </a:rPr>
                        <a:t>alta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 marL="106045" indent="-80010">
                        <a:lnSpc>
                          <a:spcPct val="100000"/>
                        </a:lnSpc>
                        <a:spcBef>
                          <a:spcPts val="204"/>
                        </a:spcBef>
                        <a:buChar char="-"/>
                        <a:tabLst>
                          <a:tab pos="106045" algn="l"/>
                        </a:tabLst>
                      </a:pPr>
                      <a:r>
                        <a:rPr sz="1100" dirty="0">
                          <a:latin typeface="Times New Roman"/>
                          <a:cs typeface="Times New Roman"/>
                        </a:rPr>
                        <a:t>No</a:t>
                      </a:r>
                      <a:r>
                        <a:rPr sz="11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se</a:t>
                      </a: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fortalece</a:t>
                      </a:r>
                      <a:r>
                        <a:rPr sz="1100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lectura</a:t>
                      </a:r>
                      <a:r>
                        <a:rPr sz="11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comprensiva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 marL="106045" indent="-80010">
                        <a:lnSpc>
                          <a:spcPct val="100000"/>
                        </a:lnSpc>
                        <a:spcBef>
                          <a:spcPts val="190"/>
                        </a:spcBef>
                        <a:buChar char="-"/>
                        <a:tabLst>
                          <a:tab pos="106045" algn="l"/>
                        </a:tabLst>
                      </a:pPr>
                      <a:r>
                        <a:rPr sz="1100" dirty="0">
                          <a:latin typeface="Times New Roman"/>
                          <a:cs typeface="Times New Roman"/>
                        </a:rPr>
                        <a:t>Prevalece</a:t>
                      </a: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el</a:t>
                      </a:r>
                      <a:r>
                        <a:rPr sz="11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uso de</a:t>
                      </a:r>
                      <a:r>
                        <a:rPr sz="11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la letra</a:t>
                      </a:r>
                      <a:r>
                        <a:rPr sz="1100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cursiva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 marL="106045" indent="-80010">
                        <a:lnSpc>
                          <a:spcPct val="100000"/>
                        </a:lnSpc>
                        <a:spcBef>
                          <a:spcPts val="204"/>
                        </a:spcBef>
                        <a:buChar char="-"/>
                        <a:tabLst>
                          <a:tab pos="106045" algn="l"/>
                        </a:tabLst>
                      </a:pPr>
                      <a:r>
                        <a:rPr sz="1100" dirty="0">
                          <a:latin typeface="Times New Roman"/>
                          <a:cs typeface="Times New Roman"/>
                        </a:rPr>
                        <a:t>Énfasis</a:t>
                      </a: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1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aspectos</a:t>
                      </a: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formales</a:t>
                      </a:r>
                      <a:r>
                        <a:rPr sz="11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1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 escritura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571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240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8D98B"/>
                    </a:solidFill>
                  </a:tcPr>
                </a:tc>
                <a:tc>
                  <a:txBody>
                    <a:bodyPr/>
                    <a:lstStyle/>
                    <a:p>
                      <a:pPr marL="26034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1100" b="1" dirty="0">
                          <a:latin typeface="Times New Roman"/>
                          <a:cs typeface="Times New Roman"/>
                        </a:rPr>
                        <a:t>Subcategoría:</a:t>
                      </a:r>
                      <a:r>
                        <a:rPr sz="1100" b="1" spc="-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Acciones</a:t>
                      </a:r>
                      <a:r>
                        <a:rPr sz="1100" b="1" spc="-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dirty="0">
                          <a:latin typeface="Times New Roman"/>
                          <a:cs typeface="Times New Roman"/>
                        </a:rPr>
                        <a:t>Aprendizaje</a:t>
                      </a:r>
                      <a:r>
                        <a:rPr sz="1100" b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spc="-10" dirty="0">
                          <a:latin typeface="Times New Roman"/>
                          <a:cs typeface="Times New Roman"/>
                        </a:rPr>
                        <a:t>utilizadas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635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8D98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77089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8D98B"/>
                    </a:solidFill>
                  </a:tcPr>
                </a:tc>
                <a:tc>
                  <a:txBody>
                    <a:bodyPr/>
                    <a:lstStyle/>
                    <a:p>
                      <a:pPr marL="106045" indent="-80010">
                        <a:lnSpc>
                          <a:spcPct val="100000"/>
                        </a:lnSpc>
                        <a:spcBef>
                          <a:spcPts val="45"/>
                        </a:spcBef>
                        <a:buChar char="-"/>
                        <a:tabLst>
                          <a:tab pos="106045" algn="l"/>
                        </a:tabLst>
                      </a:pPr>
                      <a:r>
                        <a:rPr sz="1100" dirty="0">
                          <a:latin typeface="Times New Roman"/>
                          <a:cs typeface="Times New Roman"/>
                        </a:rPr>
                        <a:t>Copiar</a:t>
                      </a: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1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libro,</a:t>
                      </a:r>
                      <a:r>
                        <a:rPr sz="11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pizarrón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 marL="106045" indent="-80010">
                        <a:lnSpc>
                          <a:spcPct val="100000"/>
                        </a:lnSpc>
                        <a:spcBef>
                          <a:spcPts val="195"/>
                        </a:spcBef>
                        <a:buChar char="-"/>
                        <a:tabLst>
                          <a:tab pos="106045" algn="l"/>
                        </a:tabLst>
                      </a:pP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Dictados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 marL="106045" indent="-80010">
                        <a:lnSpc>
                          <a:spcPct val="100000"/>
                        </a:lnSpc>
                        <a:spcBef>
                          <a:spcPts val="204"/>
                        </a:spcBef>
                        <a:buChar char="-"/>
                        <a:tabLst>
                          <a:tab pos="106045" algn="l"/>
                        </a:tabLst>
                      </a:pPr>
                      <a:r>
                        <a:rPr sz="1100" dirty="0">
                          <a:latin typeface="Times New Roman"/>
                          <a:cs typeface="Times New Roman"/>
                        </a:rPr>
                        <a:t>Uso</a:t>
                      </a:r>
                      <a:r>
                        <a:rPr sz="11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cuaderno</a:t>
                      </a:r>
                      <a:r>
                        <a:rPr sz="1100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para</a:t>
                      </a: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caligrafía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  <a:p>
                      <a:pPr marL="106045" indent="-80010">
                        <a:lnSpc>
                          <a:spcPct val="100000"/>
                        </a:lnSpc>
                        <a:spcBef>
                          <a:spcPts val="190"/>
                        </a:spcBef>
                        <a:buChar char="-"/>
                        <a:tabLst>
                          <a:tab pos="106045" algn="l"/>
                        </a:tabLst>
                      </a:pPr>
                      <a:r>
                        <a:rPr sz="1100" dirty="0">
                          <a:latin typeface="Times New Roman"/>
                          <a:cs typeface="Times New Roman"/>
                        </a:rPr>
                        <a:t>Ejercicios</a:t>
                      </a:r>
                      <a:r>
                        <a:rPr sz="11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1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reforzamiento</a:t>
                      </a:r>
                      <a:r>
                        <a:rPr sz="11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1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1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lectura</a:t>
                      </a:r>
                      <a:r>
                        <a:rPr sz="11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1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dirty="0">
                          <a:latin typeface="Times New Roman"/>
                          <a:cs typeface="Times New Roman"/>
                        </a:rPr>
                        <a:t>voz</a:t>
                      </a:r>
                      <a:r>
                        <a:rPr sz="11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spc="-20" dirty="0">
                          <a:latin typeface="Times New Roman"/>
                          <a:cs typeface="Times New Roman"/>
                        </a:rPr>
                        <a:t>alta</a:t>
                      </a:r>
                      <a:endParaRPr sz="1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5715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9" name="object 19"/>
          <p:cNvSpPr txBox="1"/>
          <p:nvPr/>
        </p:nvSpPr>
        <p:spPr>
          <a:xfrm>
            <a:off x="276859" y="7714563"/>
            <a:ext cx="4766945" cy="3467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Figura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1.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Concentrado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-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Hallazgos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partir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las</a:t>
            </a:r>
            <a:r>
              <a:rPr sz="1050" b="1" spc="-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Entrevistas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y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Observaciones.</a:t>
            </a:r>
            <a:endParaRPr sz="105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050" b="1" dirty="0">
                <a:latin typeface="Times New Roman"/>
                <a:cs typeface="Times New Roman"/>
              </a:rPr>
              <a:t>Fuente:</a:t>
            </a:r>
            <a:r>
              <a:rPr sz="1050" b="1" spc="-4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Chacín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(2019)</a:t>
            </a:r>
            <a:endParaRPr sz="1050" dirty="0">
              <a:latin typeface="Times New Roman"/>
              <a:cs typeface="Times New Roman"/>
            </a:endParaRPr>
          </a:p>
        </p:txBody>
      </p:sp>
      <p:grpSp>
        <p:nvGrpSpPr>
          <p:cNvPr id="22" name="Grupo 21">
            <a:extLst>
              <a:ext uri="{FF2B5EF4-FFF2-40B4-BE49-F238E27FC236}">
                <a16:creationId xmlns:a16="http://schemas.microsoft.com/office/drawing/2014/main" id="{2725EB2F-0A19-9A8C-F963-0D4C4D530793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3" name="object 12">
              <a:extLst>
                <a:ext uri="{FF2B5EF4-FFF2-40B4-BE49-F238E27FC236}">
                  <a16:creationId xmlns:a16="http://schemas.microsoft.com/office/drawing/2014/main" id="{92E31F4D-F7BC-379D-2A38-C3A10CA80B7E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7" name="object 13">
                <a:extLst>
                  <a:ext uri="{FF2B5EF4-FFF2-40B4-BE49-F238E27FC236}">
                    <a16:creationId xmlns:a16="http://schemas.microsoft.com/office/drawing/2014/main" id="{DCC76853-F586-2491-4486-14DC2ACDADCD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8" name="object 14">
                <a:extLst>
                  <a:ext uri="{FF2B5EF4-FFF2-40B4-BE49-F238E27FC236}">
                    <a16:creationId xmlns:a16="http://schemas.microsoft.com/office/drawing/2014/main" id="{9BF1F039-2FA7-E3C4-F527-33C8B0B96423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9" name="object 15">
                <a:extLst>
                  <a:ext uri="{FF2B5EF4-FFF2-40B4-BE49-F238E27FC236}">
                    <a16:creationId xmlns:a16="http://schemas.microsoft.com/office/drawing/2014/main" id="{D305384A-0C4D-BD3C-30E0-2EEBB2E52728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0" name="object 16">
                <a:extLst>
                  <a:ext uri="{FF2B5EF4-FFF2-40B4-BE49-F238E27FC236}">
                    <a16:creationId xmlns:a16="http://schemas.microsoft.com/office/drawing/2014/main" id="{8035F2C7-4DC9-64AD-AE07-69B0707D4F48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4" name="object 16">
              <a:extLst>
                <a:ext uri="{FF2B5EF4-FFF2-40B4-BE49-F238E27FC236}">
                  <a16:creationId xmlns:a16="http://schemas.microsoft.com/office/drawing/2014/main" id="{74505B70-5DC6-9986-D77F-EF72E4C6F53B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5" name="object 25">
              <a:extLst>
                <a:ext uri="{FF2B5EF4-FFF2-40B4-BE49-F238E27FC236}">
                  <a16:creationId xmlns:a16="http://schemas.microsoft.com/office/drawing/2014/main" id="{9D86CDD9-A00E-62F5-B0A9-4A40B2DDA0C5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6" name="object 31">
              <a:extLst>
                <a:ext uri="{FF2B5EF4-FFF2-40B4-BE49-F238E27FC236}">
                  <a16:creationId xmlns:a16="http://schemas.microsoft.com/office/drawing/2014/main" id="{08C64BD6-558A-0802-8756-A8C9F96BD3F7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327456" y="1068451"/>
            <a:ext cx="6125845" cy="38830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58465" marR="58610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8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MANERA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 </a:t>
            </a:r>
            <a:r>
              <a:rPr sz="1200" b="1" spc="-10" dirty="0">
                <a:latin typeface="Times New Roman"/>
                <a:cs typeface="Times New Roman"/>
              </a:rPr>
              <a:t>COLOFÓN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Atendiendo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centró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develar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concepciones </a:t>
            </a:r>
            <a:r>
              <a:rPr sz="1200" dirty="0">
                <a:latin typeface="Times New Roman"/>
                <a:cs typeface="Times New Roman"/>
              </a:rPr>
              <a:t>teóricas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escritura,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subyacen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práctica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tercer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Josefa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Molina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Duque,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San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Morros,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Guárico,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concluye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que: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docentes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denota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vinculados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constructivista,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mientras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implícita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tradicional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conductista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discordancia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observado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investigadora,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podría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revelar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algunos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constructivistas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asociados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aún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sido </a:t>
            </a:r>
            <a:r>
              <a:rPr sz="1200" dirty="0">
                <a:latin typeface="Times New Roman"/>
                <a:cs typeface="Times New Roman"/>
              </a:rPr>
              <a:t>internalizados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docentes.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síntesis,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tercer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Josefa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Molina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Morros,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Guárico, 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implícita 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concepción </a:t>
            </a:r>
            <a:r>
              <a:rPr sz="1200" dirty="0">
                <a:latin typeface="Times New Roman"/>
                <a:cs typeface="Times New Roman"/>
              </a:rPr>
              <a:t>tradicional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conductista,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asociación,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simple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 estímulo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subordinado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-10" dirty="0">
                <a:latin typeface="Times New Roman"/>
                <a:cs typeface="Times New Roman"/>
              </a:rPr>
              <a:t> aisladas.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74191" y="8256658"/>
            <a:ext cx="43751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065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Lectura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Escritura: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Concepciones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que </a:t>
            </a:r>
            <a:r>
              <a:rPr sz="1200" b="1" dirty="0">
                <a:latin typeface="Times New Roman"/>
                <a:cs typeface="Times New Roman"/>
              </a:rPr>
              <a:t>Subyacen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120" dirty="0">
                <a:latin typeface="Times New Roman"/>
                <a:cs typeface="Times New Roman"/>
              </a:rPr>
              <a:t>  </a:t>
            </a:r>
            <a:r>
              <a:rPr sz="1200" b="1" dirty="0">
                <a:latin typeface="Times New Roman"/>
                <a:cs typeface="Times New Roman"/>
              </a:rPr>
              <a:t>Práctica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Pedagógica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Docentes</a:t>
            </a:r>
            <a:endParaRPr sz="1200" dirty="0">
              <a:latin typeface="Times New Roman"/>
              <a:cs typeface="Times New Roman"/>
            </a:endParaRPr>
          </a:p>
          <a:p>
            <a:pPr marR="2794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Rafaela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Chacín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8725" rIns="0" bIns="0" rtlCol="0">
            <a:spAutoFit/>
          </a:bodyPr>
          <a:lstStyle/>
          <a:p>
            <a:pPr marL="255904">
              <a:lnSpc>
                <a:spcPct val="100000"/>
              </a:lnSpc>
              <a:spcBef>
                <a:spcPts val="15"/>
              </a:spcBef>
            </a:pPr>
            <a:fld id="{81D60167-4931-47E6-BA6A-407CBD079E47}" type="slidenum">
              <a:rPr sz="800" spc="-25" dirty="0"/>
              <a:t>295</a:t>
            </a:fld>
            <a:endParaRPr sz="800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F9A4FF24-A2F7-3639-6107-9B7C04F2ED77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2F34210D-7D0F-FBFB-1888-05D84E84498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C228CDAA-2B42-4825-D455-30538EF8808D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517B0CA6-0AF3-6EA6-85C5-A757E976CF5E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F0565812-D194-6975-9B06-0E418327404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2AEAD119-818B-F9D8-DC8B-925AFA11708F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05999124-24F3-464F-8770-E2BD8DCCC2A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796F437D-0A08-96BD-F920-77E58C23C5C7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607BC7F2-2B3B-25F4-13C7-4532CFC09F77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651747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379210" cy="678275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40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REFERENCIAS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50000"/>
              </a:lnSpc>
              <a:spcBef>
                <a:spcPts val="1175"/>
              </a:spcBef>
              <a:tabLst>
                <a:tab pos="2149475" algn="l"/>
                <a:tab pos="3248025" algn="l"/>
                <a:tab pos="4944745" algn="l"/>
                <a:tab pos="6222365" algn="l"/>
              </a:tabLst>
            </a:pPr>
            <a:r>
              <a:rPr sz="1200" dirty="0">
                <a:latin typeface="Times New Roman"/>
                <a:cs typeface="Times New Roman"/>
              </a:rPr>
              <a:t>Casanueva,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</a:t>
            </a:r>
            <a:r>
              <a:rPr sz="1200" spc="3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(2004).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Educación</a:t>
            </a:r>
            <a:r>
              <a:rPr sz="1200" i="1" spc="3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3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aprendizaje</a:t>
            </a:r>
            <a:r>
              <a:rPr sz="1200" i="1" spc="3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significativo.</a:t>
            </a:r>
            <a:r>
              <a:rPr sz="1200" i="1" spc="3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Escuela</a:t>
            </a:r>
            <a:r>
              <a:rPr sz="1200" i="1" spc="3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Constructivista</a:t>
            </a:r>
            <a:r>
              <a:rPr sz="1200" i="1" spc="3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30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Escuela Posconstructivista.</a:t>
            </a:r>
            <a:r>
              <a:rPr sz="1200" i="1" dirty="0">
                <a:latin typeface="Times New Roman"/>
                <a:cs typeface="Times New Roman"/>
              </a:rPr>
              <a:t>	</a:t>
            </a:r>
            <a:r>
              <a:rPr sz="1200" i="1" spc="-10" dirty="0">
                <a:latin typeface="Times New Roman"/>
                <a:cs typeface="Times New Roman"/>
              </a:rPr>
              <a:t>Espacio</a:t>
            </a:r>
            <a:r>
              <a:rPr sz="1200" i="1" dirty="0">
                <a:latin typeface="Times New Roman"/>
                <a:cs typeface="Times New Roman"/>
              </a:rPr>
              <a:t>	</a:t>
            </a:r>
            <a:r>
              <a:rPr sz="1200" i="1" spc="-10" dirty="0">
                <a:latin typeface="Times New Roman"/>
                <a:cs typeface="Times New Roman"/>
              </a:rPr>
              <a:t>Psicopedagógico.</a:t>
            </a:r>
            <a:r>
              <a:rPr sz="1200" i="1" dirty="0">
                <a:latin typeface="Times New Roman"/>
                <a:cs typeface="Times New Roman"/>
              </a:rPr>
              <a:t>	</a:t>
            </a:r>
            <a:r>
              <a:rPr sz="1200" spc="-10" dirty="0">
                <a:latin typeface="Times New Roman"/>
                <a:cs typeface="Times New Roman"/>
              </a:rPr>
              <a:t>Disponible</a:t>
            </a:r>
            <a:r>
              <a:rPr sz="1200" dirty="0">
                <a:latin typeface="Times New Roman"/>
                <a:cs typeface="Times New Roman"/>
              </a:rPr>
              <a:t>	</a:t>
            </a:r>
            <a:r>
              <a:rPr sz="1200" spc="-35" dirty="0">
                <a:latin typeface="Times New Roman"/>
                <a:cs typeface="Times New Roman"/>
              </a:rPr>
              <a:t>en </a:t>
            </a:r>
            <a:r>
              <a:rPr sz="1200" spc="-10" dirty="0">
                <a:latin typeface="Times New Roman"/>
                <a:cs typeface="Times New Roman"/>
              </a:rPr>
              <a:t>p:</a:t>
            </a:r>
            <a:r>
              <a:rPr sz="1200" spc="-10" dirty="0">
                <a:solidFill>
                  <a:srgbClr val="0000FF"/>
                </a:solidFill>
                <a:latin typeface="Times New Roman"/>
                <a:cs typeface="Times New Roman"/>
                <a:hlinkClick r:id="rId1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/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www.espaciologopedico.com/articulo2.aspid_articulo=462.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725"/>
              </a:spcBef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Ferreiro,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E.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(1997).</a:t>
            </a:r>
            <a:r>
              <a:rPr sz="1200" spc="2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Alfabetización.</a:t>
            </a:r>
            <a:r>
              <a:rPr sz="1200" i="1" spc="2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Teoría</a:t>
            </a:r>
            <a:r>
              <a:rPr sz="1200" i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práctica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México: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Editorial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Siglo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XXI.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5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García,</a:t>
            </a:r>
            <a:r>
              <a:rPr sz="1200" spc="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E.</a:t>
            </a:r>
            <a:r>
              <a:rPr sz="1200" spc="8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(2002).</a:t>
            </a:r>
            <a:r>
              <a:rPr sz="1200" spc="4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Los</a:t>
            </a:r>
            <a:r>
              <a:rPr sz="1200" i="1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Paradigmas</a:t>
            </a:r>
            <a:r>
              <a:rPr sz="1200" i="1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Enseñanza</a:t>
            </a:r>
            <a:r>
              <a:rPr sz="1200" i="1" spc="7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Lengua</a:t>
            </a:r>
            <a:r>
              <a:rPr sz="1200" i="1" spc="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Escrita:</a:t>
            </a:r>
            <a:r>
              <a:rPr sz="1200" i="1" spc="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Fundamentos</a:t>
            </a:r>
            <a:r>
              <a:rPr sz="1200" i="1" spc="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Ideológicos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Conceptuales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subyacentes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las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Prácticas</a:t>
            </a:r>
            <a:r>
              <a:rPr sz="1200" i="1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Pedagógicas</a:t>
            </a:r>
            <a:r>
              <a:rPr sz="1200" i="1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luz</a:t>
            </a:r>
            <a:r>
              <a:rPr sz="1200" i="1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procesos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resistencia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spc="-50" dirty="0">
                <a:latin typeface="Times New Roman"/>
                <a:cs typeface="Times New Roman"/>
              </a:rPr>
              <a:t>a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1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Innovaciones</a:t>
            </a:r>
            <a:r>
              <a:rPr sz="1200" i="1" spc="1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Educativas</a:t>
            </a:r>
            <a:r>
              <a:rPr sz="1200" i="1" spc="1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1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Enseñanza</a:t>
            </a:r>
            <a:r>
              <a:rPr sz="1200" i="1" spc="1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Lengua</a:t>
            </a:r>
            <a:r>
              <a:rPr sz="1200" i="1" spc="1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Escrita</a:t>
            </a:r>
            <a:r>
              <a:rPr sz="1200" i="1" spc="1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1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Primera</a:t>
            </a:r>
            <a:r>
              <a:rPr sz="1200" i="1" spc="1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Etapa</a:t>
            </a:r>
            <a:r>
              <a:rPr sz="1200" i="1" spc="135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de </a:t>
            </a:r>
            <a:r>
              <a:rPr sz="1200" i="1" dirty="0">
                <a:latin typeface="Times New Roman"/>
                <a:cs typeface="Times New Roman"/>
              </a:rPr>
              <a:t>Educación</a:t>
            </a:r>
            <a:r>
              <a:rPr sz="1200" i="1" spc="1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Básica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optar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título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Magíster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Lingüística, </a:t>
            </a:r>
            <a:r>
              <a:rPr sz="1200" dirty="0">
                <a:latin typeface="Times New Roman"/>
                <a:cs typeface="Times New Roman"/>
              </a:rPr>
              <a:t>presentado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Libertador,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Maracay,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Estado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Aragua.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50000"/>
              </a:lnSpc>
            </a:pPr>
            <a:r>
              <a:rPr sz="1200" dirty="0">
                <a:latin typeface="Times New Roman"/>
                <a:cs typeface="Times New Roman"/>
              </a:rPr>
              <a:t>Jaeger,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(2001).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Paideia: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1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ideales</a:t>
            </a:r>
            <a:r>
              <a:rPr sz="1200" i="1" spc="1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cultura</a:t>
            </a:r>
            <a:r>
              <a:rPr sz="1200" i="1" spc="1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griega.</a:t>
            </a:r>
            <a:r>
              <a:rPr sz="1200" i="1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Fondo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Económica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México. </a:t>
            </a:r>
            <a:r>
              <a:rPr sz="1200" dirty="0">
                <a:latin typeface="Times New Roman"/>
                <a:cs typeface="Times New Roman"/>
              </a:rPr>
              <a:t>Documento</a:t>
            </a:r>
            <a:r>
              <a:rPr sz="1200" spc="360" dirty="0">
                <a:latin typeface="Times New Roman"/>
                <a:cs typeface="Times New Roman"/>
              </a:rPr>
              <a:t> 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60" dirty="0">
                <a:latin typeface="Times New Roman"/>
                <a:cs typeface="Times New Roman"/>
              </a:rPr>
              <a:t>   </a:t>
            </a:r>
            <a:r>
              <a:rPr sz="1200" dirty="0">
                <a:latin typeface="Times New Roman"/>
                <a:cs typeface="Times New Roman"/>
              </a:rPr>
              <a:t>línea:</a:t>
            </a:r>
            <a:r>
              <a:rPr sz="1200" spc="360" dirty="0">
                <a:latin typeface="Times New Roman"/>
                <a:cs typeface="Times New Roman"/>
              </a:rPr>
              <a:t>   </a:t>
            </a:r>
            <a:r>
              <a:rPr sz="1200" spc="-10" dirty="0">
                <a:latin typeface="Times New Roman"/>
                <a:cs typeface="Times New Roman"/>
              </a:rPr>
              <a:t>https://estudiosliterariosunrn.files.wordpress.com/2010/10/jaeger-</a:t>
            </a:r>
            <a:endParaRPr sz="1200" dirty="0">
              <a:latin typeface="Times New Roman"/>
              <a:cs typeface="Times New Roman"/>
            </a:endParaRPr>
          </a:p>
          <a:p>
            <a:pPr marL="927100">
              <a:lnSpc>
                <a:spcPct val="100000"/>
              </a:lnSpc>
              <a:spcBef>
                <a:spcPts val="720"/>
              </a:spcBef>
            </a:pPr>
            <a:r>
              <a:rPr sz="1200" spc="-20" dirty="0">
                <a:latin typeface="Times New Roman"/>
                <a:cs typeface="Times New Roman"/>
              </a:rPr>
              <a:t>werner-</a:t>
            </a:r>
            <a:r>
              <a:rPr sz="1200" spc="-10" dirty="0">
                <a:latin typeface="Times New Roman"/>
                <a:cs typeface="Times New Roman"/>
              </a:rPr>
              <a:t>paideia-libro-primero.pdf.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>
              <a:lnSpc>
                <a:spcPct val="150000"/>
              </a:lnSpc>
            </a:pPr>
            <a:r>
              <a:rPr sz="1200" dirty="0">
                <a:latin typeface="Times New Roman"/>
                <a:cs typeface="Times New Roman"/>
              </a:rPr>
              <a:t>Lerner,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(2001).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Leer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escribir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escuela:</a:t>
            </a:r>
            <a:r>
              <a:rPr sz="1200" i="1" spc="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</a:t>
            </a:r>
            <a:r>
              <a:rPr sz="1200" i="1" spc="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real,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posible</a:t>
            </a:r>
            <a:r>
              <a:rPr sz="1200" i="1" spc="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</a:t>
            </a:r>
            <a:r>
              <a:rPr sz="1200" i="1" spc="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necesario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México: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Secretaría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 Pública.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Fondo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Económica,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México.</a:t>
            </a:r>
            <a:endParaRPr sz="1200" dirty="0">
              <a:latin typeface="Times New Roman"/>
              <a:cs typeface="Times New Roman"/>
            </a:endParaRPr>
          </a:p>
          <a:p>
            <a:pPr marL="12700" marR="5080" indent="38100">
              <a:lnSpc>
                <a:spcPts val="2160"/>
              </a:lnSpc>
              <a:spcBef>
                <a:spcPts val="195"/>
              </a:spcBef>
              <a:tabLst>
                <a:tab pos="1582420" algn="l"/>
              </a:tabLst>
            </a:pPr>
            <a:r>
              <a:rPr sz="1200" dirty="0">
                <a:latin typeface="Times New Roman"/>
                <a:cs typeface="Times New Roman"/>
              </a:rPr>
              <a:t>Martínez,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investigación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cualitativa.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Fundamentos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me</a:t>
            </a:r>
            <a:r>
              <a:rPr sz="1200" dirty="0">
                <a:latin typeface="Times New Roman"/>
                <a:cs typeface="Times New Roman"/>
              </a:rPr>
              <a:t>todología México: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Paidós </a:t>
            </a:r>
            <a:r>
              <a:rPr sz="1200" dirty="0">
                <a:latin typeface="Times New Roman"/>
                <a:cs typeface="Times New Roman"/>
              </a:rPr>
              <a:t>Morales,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(2004).</a:t>
            </a:r>
            <a:r>
              <a:rPr sz="1200" dirty="0">
                <a:latin typeface="Times New Roman"/>
                <a:cs typeface="Times New Roman"/>
              </a:rPr>
              <a:t>	</a:t>
            </a:r>
            <a:r>
              <a:rPr sz="1200" i="1" dirty="0">
                <a:latin typeface="Times New Roman"/>
                <a:cs typeface="Times New Roman"/>
              </a:rPr>
              <a:t>Estrategias</a:t>
            </a:r>
            <a:r>
              <a:rPr sz="1200" i="1" spc="10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innovadoras</a:t>
            </a:r>
            <a:r>
              <a:rPr sz="1200" i="1" spc="10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10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0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enseñanza</a:t>
            </a:r>
            <a:r>
              <a:rPr sz="1200" i="1" spc="4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4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0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lectura</a:t>
            </a:r>
            <a:r>
              <a:rPr sz="1200" i="1" spc="10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105" dirty="0">
                <a:latin typeface="Times New Roman"/>
                <a:cs typeface="Times New Roman"/>
              </a:rPr>
              <a:t>  </a:t>
            </a:r>
            <a:r>
              <a:rPr sz="1200" i="1" spc="-10" dirty="0">
                <a:latin typeface="Times New Roman"/>
                <a:cs typeface="Times New Roman"/>
              </a:rPr>
              <a:t>escritura</a:t>
            </a:r>
            <a:r>
              <a:rPr sz="1200" spc="-10" dirty="0">
                <a:latin typeface="Times New Roman"/>
                <a:cs typeface="Times New Roman"/>
              </a:rPr>
              <a:t>,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algn="just">
              <a:lnSpc>
                <a:spcPts val="2160"/>
              </a:lnSpc>
            </a:pPr>
            <a:r>
              <a:rPr sz="1200" dirty="0">
                <a:latin typeface="Times New Roman"/>
                <a:cs typeface="Times New Roman"/>
              </a:rPr>
              <a:t>fundamentadas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materiales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impresos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etapa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escuelas </a:t>
            </a:r>
            <a:r>
              <a:rPr sz="1200" dirty="0">
                <a:latin typeface="Times New Roman"/>
                <a:cs typeface="Times New Roman"/>
              </a:rPr>
              <a:t>adscritas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Distrito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Nº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Calabozo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Guárico.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no </a:t>
            </a:r>
            <a:r>
              <a:rPr sz="1200" dirty="0">
                <a:latin typeface="Times New Roman"/>
                <a:cs typeface="Times New Roman"/>
              </a:rPr>
              <a:t>publicado.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Bicentenaria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Aragua.</a:t>
            </a:r>
            <a:endParaRPr sz="1200" dirty="0">
              <a:latin typeface="Times New Roman"/>
              <a:cs typeface="Times New Roman"/>
            </a:endParaRPr>
          </a:p>
          <a:p>
            <a:pPr marL="12700" marR="1193800" algn="just">
              <a:lnSpc>
                <a:spcPts val="2160"/>
              </a:lnSpc>
            </a:pPr>
            <a:r>
              <a:rPr sz="1200" dirty="0">
                <a:latin typeface="Times New Roman"/>
                <a:cs typeface="Times New Roman"/>
              </a:rPr>
              <a:t>Piaget,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(1973).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Naturaleza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Métodos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Epistem</a:t>
            </a:r>
            <a:r>
              <a:rPr sz="1200" dirty="0">
                <a:latin typeface="Times New Roman"/>
                <a:cs typeface="Times New Roman"/>
              </a:rPr>
              <a:t>ología.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Buenos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Aires: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Proteo. </a:t>
            </a:r>
            <a:r>
              <a:rPr sz="1200" dirty="0">
                <a:latin typeface="Times New Roman"/>
                <a:cs typeface="Times New Roman"/>
              </a:rPr>
              <a:t>Porlan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(2000)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Constructivismo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escuela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Sevilla.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España.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Díada.</a:t>
            </a:r>
            <a:r>
              <a:rPr sz="1200" spc="-20" dirty="0">
                <a:latin typeface="Times New Roman"/>
                <a:cs typeface="Times New Roman"/>
              </a:rPr>
              <a:t> S.L.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74191" y="8256658"/>
            <a:ext cx="4375150" cy="692150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065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Lectura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Escritura: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Concepciones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que </a:t>
            </a:r>
            <a:r>
              <a:rPr sz="1200" b="1" dirty="0">
                <a:latin typeface="Times New Roman"/>
                <a:cs typeface="Times New Roman"/>
              </a:rPr>
              <a:t>Subyacen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120" dirty="0">
                <a:latin typeface="Times New Roman"/>
                <a:cs typeface="Times New Roman"/>
              </a:rPr>
              <a:t>  </a:t>
            </a:r>
            <a:r>
              <a:rPr sz="1200" b="1" dirty="0">
                <a:latin typeface="Times New Roman"/>
                <a:cs typeface="Times New Roman"/>
              </a:rPr>
              <a:t>Práctica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Pedagógica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Docentes</a:t>
            </a:r>
            <a:endParaRPr sz="1200" dirty="0">
              <a:latin typeface="Times New Roman"/>
              <a:cs typeface="Times New Roman"/>
            </a:endParaRPr>
          </a:p>
          <a:p>
            <a:pPr marR="27940" algn="ctr">
              <a:lnSpc>
                <a:spcPct val="100000"/>
              </a:lnSpc>
              <a:spcBef>
                <a:spcPts val="990"/>
              </a:spcBef>
            </a:pP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Rafaela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Chacín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Suárez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8725" rIns="0" bIns="0" rtlCol="0">
            <a:spAutoFit/>
          </a:bodyPr>
          <a:lstStyle/>
          <a:p>
            <a:pPr marL="255904">
              <a:lnSpc>
                <a:spcPct val="100000"/>
              </a:lnSpc>
              <a:spcBef>
                <a:spcPts val="15"/>
              </a:spcBef>
            </a:pPr>
            <a:fld id="{81D60167-4931-47E6-BA6A-407CBD079E47}" type="slidenum">
              <a:rPr sz="800" spc="-25" dirty="0"/>
              <a:t>296</a:t>
            </a:fld>
            <a:endParaRPr sz="800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771571E8-4980-BE6A-5F10-453C9D7B482B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41D36411-F252-5A45-1989-DA3B8FFB6E4B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DFED297F-33BD-F3E8-4601-20F941518CD1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C06E5B7B-DA2D-3C83-377E-624CA618367C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458FD3A7-D021-C086-4E9B-57210FF5CBF7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68862734-96F6-65F0-DCB6-753C0FE0241F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29E34C10-E41E-1F8B-A7BC-DF929E6B3F1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630998A2-F94A-2596-F554-4AC07D01D7E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0182F3E6-8792-CBCA-60F3-BA462F0FFF33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21922" y="3227830"/>
            <a:ext cx="6649720" cy="5834380"/>
            <a:chOff x="121922" y="3227830"/>
            <a:chExt cx="6649720" cy="583438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1922" y="3227830"/>
              <a:ext cx="6649207" cy="5833872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0705" y="3245637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60705" y="3245637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 dirty="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 dirty="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14833" y="234695"/>
            <a:ext cx="6234430" cy="3023870"/>
            <a:chOff x="314833" y="234695"/>
            <a:chExt cx="6234430" cy="302387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095"/>
              <a:ext cx="6203315" cy="631190"/>
            </a:xfrm>
            <a:custGeom>
              <a:avLst/>
              <a:gdLst/>
              <a:ahLst/>
              <a:cxnLst/>
              <a:rect l="l" t="t" r="r" b="b"/>
              <a:pathLst>
                <a:path w="6203315" h="631189">
                  <a:moveTo>
                    <a:pt x="6202934" y="0"/>
                  </a:moveTo>
                  <a:lnTo>
                    <a:pt x="0" y="0"/>
                  </a:lnTo>
                  <a:lnTo>
                    <a:pt x="0" y="630935"/>
                  </a:lnTo>
                  <a:lnTo>
                    <a:pt x="6202934" y="630935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095"/>
              <a:ext cx="6203315" cy="631190"/>
            </a:xfrm>
            <a:custGeom>
              <a:avLst/>
              <a:gdLst/>
              <a:ahLst/>
              <a:cxnLst/>
              <a:rect l="l" t="t" r="r" b="b"/>
              <a:pathLst>
                <a:path w="6203315" h="631189">
                  <a:moveTo>
                    <a:pt x="0" y="630935"/>
                  </a:moveTo>
                  <a:lnTo>
                    <a:pt x="6202934" y="630935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30935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28" name="object 28"/>
            <p:cNvSpPr/>
            <p:nvPr/>
          </p:nvSpPr>
          <p:spPr>
            <a:xfrm>
              <a:off x="327533" y="2153005"/>
              <a:ext cx="6203315" cy="1092835"/>
            </a:xfrm>
            <a:custGeom>
              <a:avLst/>
              <a:gdLst/>
              <a:ahLst/>
              <a:cxnLst/>
              <a:rect l="l" t="t" r="r" b="b"/>
              <a:pathLst>
                <a:path w="6203315" h="1092835">
                  <a:moveTo>
                    <a:pt x="6202934" y="0"/>
                  </a:moveTo>
                  <a:lnTo>
                    <a:pt x="0" y="0"/>
                  </a:lnTo>
                  <a:lnTo>
                    <a:pt x="0" y="1092606"/>
                  </a:lnTo>
                  <a:lnTo>
                    <a:pt x="6202934" y="1092606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29" name="object 29"/>
            <p:cNvSpPr/>
            <p:nvPr/>
          </p:nvSpPr>
          <p:spPr>
            <a:xfrm>
              <a:off x="327533" y="2153005"/>
              <a:ext cx="6203315" cy="1092835"/>
            </a:xfrm>
            <a:custGeom>
              <a:avLst/>
              <a:gdLst/>
              <a:ahLst/>
              <a:cxnLst/>
              <a:rect l="l" t="t" r="r" b="b"/>
              <a:pathLst>
                <a:path w="6203315" h="1092835">
                  <a:moveTo>
                    <a:pt x="0" y="1092606"/>
                  </a:moveTo>
                  <a:lnTo>
                    <a:pt x="6202934" y="1092606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1092606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239369" y="1550923"/>
            <a:ext cx="6416040" cy="734303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15240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Ámbar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Ramírez.</a:t>
            </a:r>
            <a:endParaRPr sz="1200" dirty="0">
              <a:latin typeface="Times New Roman"/>
              <a:cs typeface="Times New Roman"/>
            </a:endParaRPr>
          </a:p>
          <a:p>
            <a:pPr marR="15240" algn="ctr">
              <a:lnSpc>
                <a:spcPts val="1320"/>
              </a:lnSpc>
              <a:spcBef>
                <a:spcPts val="5"/>
              </a:spcBef>
            </a:pPr>
            <a:r>
              <a:rPr sz="1100" dirty="0">
                <a:latin typeface="Times New Roman"/>
                <a:cs typeface="Times New Roman"/>
              </a:rPr>
              <a:t>Universidad</a:t>
            </a:r>
            <a:r>
              <a:rPr sz="1100" spc="-4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Nacional</a:t>
            </a:r>
            <a:r>
              <a:rPr sz="1100" spc="-3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Experimental</a:t>
            </a:r>
            <a:r>
              <a:rPr sz="1100" spc="-50" dirty="0">
                <a:latin typeface="Times New Roman"/>
                <a:cs typeface="Times New Roman"/>
              </a:rPr>
              <a:t> </a:t>
            </a:r>
            <a:r>
              <a:rPr sz="11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1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dirty="0">
                <a:solidFill>
                  <a:schemeClr val="tx1"/>
                </a:solidFill>
                <a:latin typeface="Times New Roman"/>
                <a:cs typeface="Times New Roman"/>
              </a:rPr>
              <a:t>los</a:t>
            </a:r>
            <a:r>
              <a:rPr sz="11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dirty="0">
                <a:solidFill>
                  <a:schemeClr val="tx1"/>
                </a:solidFill>
                <a:latin typeface="Times New Roman"/>
                <a:cs typeface="Times New Roman"/>
              </a:rPr>
              <a:t>Llanos</a:t>
            </a:r>
            <a:r>
              <a:rPr sz="11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dirty="0">
                <a:solidFill>
                  <a:schemeClr val="tx1"/>
                </a:solidFill>
                <a:latin typeface="Times New Roman"/>
                <a:cs typeface="Times New Roman"/>
              </a:rPr>
              <a:t>Centrales</a:t>
            </a:r>
            <a:r>
              <a:rPr sz="1100" spc="-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dirty="0">
                <a:solidFill>
                  <a:schemeClr val="tx1"/>
                </a:solidFill>
                <a:latin typeface="Times New Roman"/>
                <a:cs typeface="Times New Roman"/>
              </a:rPr>
              <a:t>Rómulo</a:t>
            </a:r>
            <a:r>
              <a:rPr sz="11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dirty="0">
                <a:solidFill>
                  <a:schemeClr val="tx1"/>
                </a:solidFill>
                <a:latin typeface="Times New Roman"/>
                <a:cs typeface="Times New Roman"/>
              </a:rPr>
              <a:t>Gallegos</a:t>
            </a:r>
            <a:r>
              <a:rPr sz="11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dirty="0">
                <a:solidFill>
                  <a:schemeClr val="tx1"/>
                </a:solidFill>
                <a:latin typeface="Times New Roman"/>
                <a:cs typeface="Times New Roman"/>
              </a:rPr>
              <a:t>(UNERG)-</a:t>
            </a:r>
            <a:r>
              <a:rPr sz="1100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spc="-10" dirty="0">
                <a:solidFill>
                  <a:schemeClr val="tx1"/>
                </a:solidFill>
                <a:latin typeface="Times New Roman"/>
                <a:cs typeface="Times New Roman"/>
              </a:rPr>
              <a:t>Venezuela)</a:t>
            </a:r>
            <a:endParaRPr sz="11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R="17145" algn="ctr">
              <a:lnSpc>
                <a:spcPts val="1440"/>
              </a:lnSpc>
            </a:pP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Correo</a:t>
            </a:r>
            <a:r>
              <a:rPr sz="1200" b="1" spc="-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Electrónico:</a:t>
            </a:r>
            <a:r>
              <a:rPr sz="1200" b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ramirezambar2021@gmail.com.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79705" marR="205104" algn="just">
              <a:lnSpc>
                <a:spcPct val="100000"/>
              </a:lnSpc>
              <a:spcBef>
                <a:spcPts val="770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</a:t>
            </a:r>
            <a:r>
              <a:rPr sz="1100" b="1" spc="5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este</a:t>
            </a:r>
            <a:r>
              <a:rPr sz="1100" b="1" spc="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artículo:</a:t>
            </a:r>
            <a:r>
              <a:rPr sz="1100" b="1" spc="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Ámbar</a:t>
            </a:r>
            <a:r>
              <a:rPr sz="1100" b="1" spc="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Ramírez</a:t>
            </a:r>
            <a:r>
              <a:rPr sz="1100" b="1" spc="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</a:t>
            </a:r>
            <a:r>
              <a:rPr sz="1050" b="1" dirty="0">
                <a:latin typeface="Times New Roman"/>
                <a:cs typeface="Times New Roman"/>
              </a:rPr>
              <a:t>Reingeniería</a:t>
            </a:r>
            <a:r>
              <a:rPr sz="1050" b="1" spc="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Procesos</a:t>
            </a:r>
            <a:r>
              <a:rPr sz="1050" b="1" spc="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Administrativos,</a:t>
            </a:r>
            <a:r>
              <a:rPr sz="1050" b="1" spc="5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</a:t>
            </a:r>
            <a:r>
              <a:rPr sz="1050" b="1" spc="5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partir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Motivación,</a:t>
            </a:r>
            <a:r>
              <a:rPr sz="1050" b="1" spc="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como</a:t>
            </a:r>
            <a:r>
              <a:rPr sz="1050" b="1" spc="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Activador de</a:t>
            </a:r>
            <a:r>
              <a:rPr sz="1050" b="1" spc="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Valores</a:t>
            </a:r>
            <a:r>
              <a:rPr sz="1050" b="1" spc="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Organizacionales:</a:t>
            </a:r>
            <a:r>
              <a:rPr sz="1050" b="1" spc="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Significación</a:t>
            </a:r>
            <a:r>
              <a:rPr sz="1050" b="1" spc="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desde</a:t>
            </a:r>
            <a:r>
              <a:rPr sz="1050" b="1" spc="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Actores</a:t>
            </a:r>
            <a:r>
              <a:rPr sz="1050" b="1" spc="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”</a:t>
            </a:r>
            <a:r>
              <a:rPr sz="1050" b="1" spc="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</a:t>
            </a:r>
            <a:r>
              <a:rPr sz="1050" b="1" spc="10" dirty="0">
                <a:latin typeface="Times New Roman"/>
                <a:cs typeface="Times New Roman"/>
              </a:rPr>
              <a:t> </a:t>
            </a:r>
            <a:r>
              <a:rPr sz="1050" b="1" spc="-25" dirty="0">
                <a:latin typeface="Times New Roman"/>
                <a:cs typeface="Times New Roman"/>
              </a:rPr>
              <a:t>(1- 18)</a:t>
            </a:r>
            <a:endParaRPr sz="1050" dirty="0">
              <a:latin typeface="Times New Roman"/>
              <a:cs typeface="Times New Roman"/>
            </a:endParaRPr>
          </a:p>
          <a:p>
            <a:pPr marL="3556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229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Enero</a:t>
            </a:r>
            <a:r>
              <a:rPr sz="1100" b="1" spc="254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2021</a:t>
            </a:r>
            <a:endParaRPr sz="1100" dirty="0">
              <a:latin typeface="Times New Roman"/>
              <a:cs typeface="Times New Roman"/>
            </a:endParaRPr>
          </a:p>
          <a:p>
            <a:pPr marL="66675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2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Enero</a:t>
            </a:r>
            <a:r>
              <a:rPr sz="1100" b="1" spc="120" dirty="0">
                <a:latin typeface="Times New Roman"/>
                <a:cs typeface="Times New Roman"/>
              </a:rPr>
              <a:t>  </a:t>
            </a:r>
            <a:r>
              <a:rPr sz="1100" b="1" spc="-20" dirty="0">
                <a:latin typeface="Times New Roman"/>
                <a:cs typeface="Times New Roman"/>
              </a:rPr>
              <a:t>2021</a:t>
            </a:r>
            <a:endParaRPr sz="1100" dirty="0">
              <a:latin typeface="Times New Roman"/>
              <a:cs typeface="Times New Roman"/>
            </a:endParaRPr>
          </a:p>
          <a:p>
            <a:pPr marL="3302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229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Enero</a:t>
            </a:r>
            <a:r>
              <a:rPr sz="1100" b="1" spc="-20" dirty="0">
                <a:latin typeface="Times New Roman"/>
                <a:cs typeface="Times New Roman"/>
              </a:rPr>
              <a:t> 2021</a:t>
            </a:r>
            <a:endParaRPr sz="1100" dirty="0">
              <a:latin typeface="Times New Roman"/>
              <a:cs typeface="Times New Roman"/>
            </a:endParaRPr>
          </a:p>
          <a:p>
            <a:pPr marR="92710" algn="ctr">
              <a:lnSpc>
                <a:spcPts val="1425"/>
              </a:lnSpc>
              <a:spcBef>
                <a:spcPts val="805"/>
              </a:spcBef>
            </a:pPr>
            <a:r>
              <a:rPr sz="1200" b="1" dirty="0">
                <a:latin typeface="Times New Roman"/>
                <a:cs typeface="Times New Roman"/>
              </a:rPr>
              <a:t>Reingeniería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Procesos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Administrativos,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partir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Motivación,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como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Activador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los</a:t>
            </a:r>
            <a:endParaRPr sz="1200" dirty="0">
              <a:latin typeface="Times New Roman"/>
              <a:cs typeface="Times New Roman"/>
            </a:endParaRPr>
          </a:p>
          <a:p>
            <a:pPr marR="92075" algn="ctr">
              <a:lnSpc>
                <a:spcPts val="1425"/>
              </a:lnSpc>
            </a:pPr>
            <a:r>
              <a:rPr sz="1200" b="1" spc="-20" dirty="0">
                <a:latin typeface="Times New Roman"/>
                <a:cs typeface="Times New Roman"/>
              </a:rPr>
              <a:t>Valores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Organizacionales: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Significación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Actores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8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635" algn="ctr">
              <a:lnSpc>
                <a:spcPct val="100000"/>
              </a:lnSpc>
              <a:spcBef>
                <a:spcPts val="5"/>
              </a:spcBef>
            </a:pPr>
            <a:r>
              <a:rPr sz="1200" b="1" spc="-10" dirty="0">
                <a:latin typeface="Times New Roman"/>
                <a:cs typeface="Times New Roman"/>
              </a:rPr>
              <a:t>RESUMEN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continuación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titula,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Reingeniería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Administrativos,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activador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Organizacionales: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significación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actores,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enmarcado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interpretativo,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utilizado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Hermenéutico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Dialéctico, considerando 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propósitos 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persigue.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ubicó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ubicada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Morros,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Guárico.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Significantes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individuos,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pseudónimos </a:t>
            </a:r>
            <a:r>
              <a:rPr sz="1200" dirty="0">
                <a:latin typeface="Times New Roman"/>
                <a:cs typeface="Times New Roman"/>
              </a:rPr>
              <a:t>fueron: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Motivado,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Activo.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profundidad, </a:t>
            </a:r>
            <a:r>
              <a:rPr sz="1200" dirty="0">
                <a:latin typeface="Times New Roman"/>
                <a:cs typeface="Times New Roman"/>
              </a:rPr>
              <a:t>apoyada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grabaciones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audio,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 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utilizó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grabadora.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credibilidad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validez,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determinó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rigurosidad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abundancia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fiabilidad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Técnica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informantes.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información </a:t>
            </a:r>
            <a:r>
              <a:rPr sz="1200" dirty="0">
                <a:latin typeface="Times New Roman"/>
                <a:cs typeface="Times New Roman"/>
              </a:rPr>
              <a:t>recolectada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hizo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Categorización,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Estructuración, </a:t>
            </a:r>
            <a:r>
              <a:rPr sz="1200" dirty="0">
                <a:latin typeface="Times New Roman"/>
                <a:cs typeface="Times New Roman"/>
              </a:rPr>
              <a:t>Contrastación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Triangulación,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permitió comparar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opinión 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Sujetos Significantes,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emergieron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interpretativo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llegando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síntesis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pudo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quehacer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intervinientes,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satisfacción </a:t>
            </a:r>
            <a:r>
              <a:rPr sz="1200" dirty="0">
                <a:latin typeface="Times New Roman"/>
                <a:cs typeface="Times New Roman"/>
              </a:rPr>
              <a:t>laboral,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incidencia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Prestación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prestada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abordaje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reflejando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veces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satisfacción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sienten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cumplimiento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labores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incide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directamente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organizacionales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Descriptores: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Motivación,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Laboral,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Valores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Organizacionales.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Reseña</a:t>
            </a:r>
            <a:r>
              <a:rPr sz="1200" b="1" spc="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Biográfica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Odontóloga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XI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2012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Abogada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2014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UNERG. </a:t>
            </a:r>
            <a:r>
              <a:rPr sz="1200" dirty="0">
                <a:latin typeface="Times New Roman"/>
                <a:cs typeface="Times New Roman"/>
              </a:rPr>
              <a:t>Magíster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gerencia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salud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publica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2015.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Magíster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gerencia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2018.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farmacología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odontología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departamento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morfológicas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2012.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Coordinadora </a:t>
            </a:r>
            <a:r>
              <a:rPr sz="1200" dirty="0">
                <a:latin typeface="Times New Roman"/>
                <a:cs typeface="Times New Roman"/>
              </a:rPr>
              <a:t>académica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Guárico,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instituto</a:t>
            </a:r>
            <a:r>
              <a:rPr sz="1200" spc="3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estudios </a:t>
            </a:r>
            <a:r>
              <a:rPr sz="1200" dirty="0">
                <a:latin typeface="Times New Roman"/>
                <a:cs typeface="Times New Roman"/>
              </a:rPr>
              <a:t>odontológicos.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ordinario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perteneciente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departamento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32" name="object 32"/>
          <p:cNvSpPr txBox="1"/>
          <p:nvPr/>
        </p:nvSpPr>
        <p:spPr>
          <a:xfrm>
            <a:off x="239369" y="8803165"/>
            <a:ext cx="510032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odontología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UNERG.2014.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Ordinario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Dedicación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Exclusiva.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8725" rIns="0" bIns="0" rtlCol="0">
            <a:spAutoFit/>
          </a:bodyPr>
          <a:lstStyle/>
          <a:p>
            <a:pPr marL="255904">
              <a:lnSpc>
                <a:spcPct val="100000"/>
              </a:lnSpc>
              <a:spcBef>
                <a:spcPts val="15"/>
              </a:spcBef>
            </a:pPr>
            <a:fld id="{81D60167-4931-47E6-BA6A-407CBD079E47}" type="slidenum">
              <a:rPr sz="800" spc="-25" dirty="0"/>
              <a:t>297</a:t>
            </a:fld>
            <a:endParaRPr sz="800" dirty="0"/>
          </a:p>
        </p:txBody>
      </p:sp>
      <p:grpSp>
        <p:nvGrpSpPr>
          <p:cNvPr id="34" name="Grupo 33">
            <a:extLst>
              <a:ext uri="{FF2B5EF4-FFF2-40B4-BE49-F238E27FC236}">
                <a16:creationId xmlns:a16="http://schemas.microsoft.com/office/drawing/2014/main" id="{AAD1E1EF-BB6D-5252-2673-B3252873E980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5" name="object 12">
              <a:extLst>
                <a:ext uri="{FF2B5EF4-FFF2-40B4-BE49-F238E27FC236}">
                  <a16:creationId xmlns:a16="http://schemas.microsoft.com/office/drawing/2014/main" id="{3131A023-798F-DF08-18BC-63272FF346D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9" name="object 13">
                <a:extLst>
                  <a:ext uri="{FF2B5EF4-FFF2-40B4-BE49-F238E27FC236}">
                    <a16:creationId xmlns:a16="http://schemas.microsoft.com/office/drawing/2014/main" id="{8364E205-09E2-C743-E116-2969A07717BC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40" name="object 14">
                <a:extLst>
                  <a:ext uri="{FF2B5EF4-FFF2-40B4-BE49-F238E27FC236}">
                    <a16:creationId xmlns:a16="http://schemas.microsoft.com/office/drawing/2014/main" id="{AECA69A1-6536-4FB1-09F8-3D15AC1753A1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1" name="object 15">
                <a:extLst>
                  <a:ext uri="{FF2B5EF4-FFF2-40B4-BE49-F238E27FC236}">
                    <a16:creationId xmlns:a16="http://schemas.microsoft.com/office/drawing/2014/main" id="{2A4BD34B-C4FA-38E9-0590-2D382BE1222E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2" name="object 16">
                <a:extLst>
                  <a:ext uri="{FF2B5EF4-FFF2-40B4-BE49-F238E27FC236}">
                    <a16:creationId xmlns:a16="http://schemas.microsoft.com/office/drawing/2014/main" id="{F9A9506E-BB50-274F-98C6-A68AA977CFB8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6" name="object 16">
              <a:extLst>
                <a:ext uri="{FF2B5EF4-FFF2-40B4-BE49-F238E27FC236}">
                  <a16:creationId xmlns:a16="http://schemas.microsoft.com/office/drawing/2014/main" id="{BCCC2344-3E21-1960-B211-947B5AE6FFC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7" name="object 25">
              <a:extLst>
                <a:ext uri="{FF2B5EF4-FFF2-40B4-BE49-F238E27FC236}">
                  <a16:creationId xmlns:a16="http://schemas.microsoft.com/office/drawing/2014/main" id="{3D2249EA-4A6B-A623-2B4C-1D57C90233A4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8" name="object 31">
              <a:extLst>
                <a:ext uri="{FF2B5EF4-FFF2-40B4-BE49-F238E27FC236}">
                  <a16:creationId xmlns:a16="http://schemas.microsoft.com/office/drawing/2014/main" id="{960592F1-1806-7A4B-2A42-07952EF6DE31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 dirty="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357751" y="251586"/>
              <a:ext cx="2214626" cy="788289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3" name="object 23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 dirty="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320929" y="234695"/>
            <a:ext cx="6228715" cy="2840990"/>
            <a:chOff x="320929" y="234695"/>
            <a:chExt cx="6228715" cy="2840990"/>
          </a:xfrm>
        </p:grpSpPr>
        <p:pic>
          <p:nvPicPr>
            <p:cNvPr id="26" name="object 2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0" y="646328"/>
                  </a:moveTo>
                  <a:lnTo>
                    <a:pt x="6202934" y="646328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46328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6202934" y="0"/>
                  </a:moveTo>
                  <a:lnTo>
                    <a:pt x="0" y="0"/>
                  </a:lnTo>
                  <a:lnTo>
                    <a:pt x="0" y="938720"/>
                  </a:lnTo>
                  <a:lnTo>
                    <a:pt x="6202934" y="938720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30" name="object 30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0" y="938720"/>
                  </a:moveTo>
                  <a:lnTo>
                    <a:pt x="6202934" y="938720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38720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221691" y="1550923"/>
            <a:ext cx="6398895" cy="76149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8575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Ámbar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Ramírez.</a:t>
            </a:r>
            <a:endParaRPr sz="1200" dirty="0">
              <a:latin typeface="Times New Roman"/>
              <a:cs typeface="Times New Roman"/>
            </a:endParaRPr>
          </a:p>
          <a:p>
            <a:pPr marL="29209"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Plains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Venezuela)</a:t>
            </a:r>
            <a:endParaRPr sz="1200" dirty="0">
              <a:latin typeface="Times New Roman"/>
              <a:cs typeface="Times New Roman"/>
            </a:endParaRPr>
          </a:p>
          <a:p>
            <a:pPr marL="27305" algn="ctr">
              <a:lnSpc>
                <a:spcPct val="100000"/>
              </a:lnSpc>
            </a:pP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Email:</a:t>
            </a:r>
            <a:r>
              <a:rPr sz="1200" b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ramirezambar2021@gmail.com.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203200" marR="165100">
              <a:lnSpc>
                <a:spcPct val="100000"/>
              </a:lnSpc>
              <a:spcBef>
                <a:spcPts val="420"/>
              </a:spcBef>
            </a:pPr>
            <a:r>
              <a:rPr sz="1100" b="1" dirty="0">
                <a:latin typeface="Times New Roman"/>
                <a:cs typeface="Times New Roman"/>
              </a:rPr>
              <a:t>How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cite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this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article:</a:t>
            </a:r>
            <a:r>
              <a:rPr sz="1100" b="1" spc="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Ámbar</a:t>
            </a:r>
            <a:r>
              <a:rPr sz="1100" b="1" spc="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Ramírez(2021),</a:t>
            </a:r>
            <a:r>
              <a:rPr sz="1100" b="1" spc="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“Reengineering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Administrative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Processes,</a:t>
            </a:r>
            <a:r>
              <a:rPr sz="1100" b="1" spc="7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Based </a:t>
            </a:r>
            <a:r>
              <a:rPr sz="1100" b="1" dirty="0">
                <a:latin typeface="Times New Roman"/>
                <a:cs typeface="Times New Roman"/>
              </a:rPr>
              <a:t>on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Motivation,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as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an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Activator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Organizational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Values: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Significance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from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Actors”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(1-</a:t>
            </a:r>
            <a:r>
              <a:rPr sz="1100" b="1" spc="-25" dirty="0">
                <a:latin typeface="Times New Roman"/>
                <a:cs typeface="Times New Roman"/>
              </a:rPr>
              <a:t>18)</a:t>
            </a:r>
            <a:endParaRPr sz="1100" dirty="0">
              <a:latin typeface="Times New Roman"/>
              <a:cs typeface="Times New Roman"/>
            </a:endParaRPr>
          </a:p>
          <a:p>
            <a:pPr marL="325755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January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2021</a:t>
            </a:r>
            <a:endParaRPr sz="1100" dirty="0">
              <a:latin typeface="Times New Roman"/>
              <a:cs typeface="Times New Roman"/>
            </a:endParaRPr>
          </a:p>
          <a:p>
            <a:pPr marL="27178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January</a:t>
            </a:r>
            <a:r>
              <a:rPr sz="1100" b="1" spc="-20" dirty="0">
                <a:latin typeface="Times New Roman"/>
                <a:cs typeface="Times New Roman"/>
              </a:rPr>
              <a:t> 2021</a:t>
            </a:r>
            <a:endParaRPr sz="1100" dirty="0">
              <a:latin typeface="Times New Roman"/>
              <a:cs typeface="Times New Roman"/>
            </a:endParaRPr>
          </a:p>
          <a:p>
            <a:pPr marL="305435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January</a:t>
            </a:r>
            <a:r>
              <a:rPr sz="1100" b="1" spc="-20" dirty="0">
                <a:latin typeface="Times New Roman"/>
                <a:cs typeface="Times New Roman"/>
              </a:rPr>
              <a:t> 2021</a:t>
            </a:r>
            <a:endParaRPr sz="11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5"/>
              </a:spcBef>
            </a:pPr>
            <a:endParaRPr sz="1100" dirty="0">
              <a:latin typeface="Times New Roman"/>
              <a:cs typeface="Times New Roman"/>
            </a:endParaRPr>
          </a:p>
          <a:p>
            <a:pPr marL="521334" marR="454659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Reengineering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Administrative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Processes,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Based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on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Motivation,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</a:t>
            </a:r>
            <a:r>
              <a:rPr sz="1200" b="1" spc="-8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Activator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of </a:t>
            </a:r>
            <a:r>
              <a:rPr sz="1200" b="1" spc="-10" dirty="0">
                <a:latin typeface="Times New Roman"/>
                <a:cs typeface="Times New Roman"/>
              </a:rPr>
              <a:t>Organizational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Values: </a:t>
            </a:r>
            <a:r>
              <a:rPr sz="1200" b="1" dirty="0">
                <a:latin typeface="Times New Roman"/>
                <a:cs typeface="Times New Roman"/>
              </a:rPr>
              <a:t>Significance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from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the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Actors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1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R="22225" algn="ctr">
              <a:lnSpc>
                <a:spcPct val="100000"/>
              </a:lnSpc>
              <a:spcBef>
                <a:spcPts val="5"/>
              </a:spcBef>
            </a:pPr>
            <a:r>
              <a:rPr sz="1200" b="1" spc="-10" dirty="0">
                <a:latin typeface="Times New Roman"/>
                <a:cs typeface="Times New Roman"/>
              </a:rPr>
              <a:t>ABSTRACT</a:t>
            </a: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  <a:spcBef>
                <a:spcPts val="375"/>
              </a:spcBef>
            </a:pP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presented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below,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titled,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Reingeneria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processes,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starting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motivation,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activator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organizational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values: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significance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qualitative </a:t>
            </a:r>
            <a:r>
              <a:rPr sz="1200" dirty="0">
                <a:latin typeface="Times New Roman"/>
                <a:cs typeface="Times New Roman"/>
              </a:rPr>
              <a:t>approach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framed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interpretation,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address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hermeneutic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dialectic,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whereas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purpose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pursued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by.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stage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Rómulo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located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Morros,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Guárico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State.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significant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subjects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study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three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whose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nicknames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were: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motivated,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achievement,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active.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technique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data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collection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interview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depth,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supported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audio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recordings,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recorder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was </a:t>
            </a:r>
            <a:r>
              <a:rPr sz="1200" dirty="0">
                <a:latin typeface="Times New Roman"/>
                <a:cs typeface="Times New Roman"/>
              </a:rPr>
              <a:t>used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credibility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validity,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determined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thoroughness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abundance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data.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Reliability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through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technique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triangulation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sources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informants.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interpretation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analysis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 the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information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collected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during the study,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 made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processes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categorization,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structuring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triangulation,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allowed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views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significant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subjects,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categories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qualitative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interpretative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analysis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construction of the final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synthesis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where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involved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subjects,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job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satisfaction,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work and the impact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quality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delivery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could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interpreted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through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encounters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subjects </a:t>
            </a:r>
            <a:r>
              <a:rPr sz="1200" dirty="0">
                <a:latin typeface="Times New Roman"/>
                <a:cs typeface="Times New Roman"/>
              </a:rPr>
              <a:t>reporting,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reflecting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times job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satisfaction they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feel for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fulfilment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their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duties,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not </a:t>
            </a:r>
            <a:r>
              <a:rPr sz="1200" dirty="0">
                <a:latin typeface="Times New Roman"/>
                <a:cs typeface="Times New Roman"/>
              </a:rPr>
              <a:t>affect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directly 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exercise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0" dirty="0">
                <a:latin typeface="Times New Roman"/>
                <a:cs typeface="Times New Roman"/>
              </a:rPr>
              <a:t> organizational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values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approach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Descriptors: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Motivation,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Job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Performance,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Delivery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Service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Review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Odontologist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XI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promotion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2012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Lawyer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promotion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2014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UNERG. </a:t>
            </a:r>
            <a:r>
              <a:rPr sz="1200" dirty="0">
                <a:latin typeface="Times New Roman"/>
                <a:cs typeface="Times New Roman"/>
              </a:rPr>
              <a:t>Master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management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public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health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2015.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Master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management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2018.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pharmacology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dentistry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department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morphological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2012.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Academic </a:t>
            </a:r>
            <a:r>
              <a:rPr sz="1200" dirty="0">
                <a:latin typeface="Times New Roman"/>
                <a:cs typeface="Times New Roman"/>
              </a:rPr>
              <a:t>coordinator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Guárico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state,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professional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institute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academic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studies. </a:t>
            </a:r>
            <a:r>
              <a:rPr sz="1200" dirty="0">
                <a:latin typeface="Times New Roman"/>
                <a:cs typeface="Times New Roman"/>
              </a:rPr>
              <a:t>Ordinary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professor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belonging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department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dentistry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area. </a:t>
            </a:r>
            <a:r>
              <a:rPr sz="1200" dirty="0">
                <a:latin typeface="Times New Roman"/>
                <a:cs typeface="Times New Roman"/>
              </a:rPr>
              <a:t>2014.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Ordinary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Teacher</a:t>
            </a:r>
            <a:r>
              <a:rPr sz="1200" dirty="0">
                <a:latin typeface="Times New Roman"/>
                <a:cs typeface="Times New Roman"/>
              </a:rPr>
              <a:t> with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Exclusive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Dedication.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2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R="219075" algn="r">
              <a:lnSpc>
                <a:spcPct val="100000"/>
              </a:lnSpc>
            </a:pPr>
            <a:r>
              <a:rPr sz="1200" b="1" spc="-25" dirty="0">
                <a:latin typeface="Times New Roman"/>
                <a:cs typeface="Times New Roman"/>
              </a:rPr>
              <a:t>298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32" name="Grupo 31">
            <a:extLst>
              <a:ext uri="{FF2B5EF4-FFF2-40B4-BE49-F238E27FC236}">
                <a16:creationId xmlns:a16="http://schemas.microsoft.com/office/drawing/2014/main" id="{41215DF9-E8D5-AE24-A919-6C78657792E5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3" name="object 12">
              <a:extLst>
                <a:ext uri="{FF2B5EF4-FFF2-40B4-BE49-F238E27FC236}">
                  <a16:creationId xmlns:a16="http://schemas.microsoft.com/office/drawing/2014/main" id="{FC526383-9AD7-430E-1F74-0430AEF44117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7" name="object 13">
                <a:extLst>
                  <a:ext uri="{FF2B5EF4-FFF2-40B4-BE49-F238E27FC236}">
                    <a16:creationId xmlns:a16="http://schemas.microsoft.com/office/drawing/2014/main" id="{C078896C-7D16-B342-44A9-63B93D1C4763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8" name="object 14">
                <a:extLst>
                  <a:ext uri="{FF2B5EF4-FFF2-40B4-BE49-F238E27FC236}">
                    <a16:creationId xmlns:a16="http://schemas.microsoft.com/office/drawing/2014/main" id="{6F1EB7A9-AD8C-388D-A4F5-110ED91F254C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9" name="object 15">
                <a:extLst>
                  <a:ext uri="{FF2B5EF4-FFF2-40B4-BE49-F238E27FC236}">
                    <a16:creationId xmlns:a16="http://schemas.microsoft.com/office/drawing/2014/main" id="{D3E5ACE4-EB39-3ECB-B34C-D3544DBC5B15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0" name="object 16">
                <a:extLst>
                  <a:ext uri="{FF2B5EF4-FFF2-40B4-BE49-F238E27FC236}">
                    <a16:creationId xmlns:a16="http://schemas.microsoft.com/office/drawing/2014/main" id="{68333474-3E06-AC9A-8754-C4571E67AFC6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4" name="object 16">
              <a:extLst>
                <a:ext uri="{FF2B5EF4-FFF2-40B4-BE49-F238E27FC236}">
                  <a16:creationId xmlns:a16="http://schemas.microsoft.com/office/drawing/2014/main" id="{0CC931B6-1758-8983-228C-BD2FD9304106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5" name="object 25">
              <a:extLst>
                <a:ext uri="{FF2B5EF4-FFF2-40B4-BE49-F238E27FC236}">
                  <a16:creationId xmlns:a16="http://schemas.microsoft.com/office/drawing/2014/main" id="{5BF50C8A-5715-636D-5ED1-AF44623CE630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6" name="object 31">
              <a:extLst>
                <a:ext uri="{FF2B5EF4-FFF2-40B4-BE49-F238E27FC236}">
                  <a16:creationId xmlns:a16="http://schemas.microsoft.com/office/drawing/2014/main" id="{06E04A3B-BBFC-8287-D52B-741522C22E99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727948"/>
              <a:ext cx="6516624" cy="16001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221691" y="1068451"/>
            <a:ext cx="6416675" cy="67525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089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120"/>
              </a:spcBef>
            </a:pPr>
            <a:r>
              <a:rPr sz="1200" b="1" spc="-10" dirty="0">
                <a:latin typeface="Times New Roman"/>
                <a:cs typeface="Times New Roman"/>
              </a:rPr>
              <a:t>INTRODUCCIÓN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administrativos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independientes,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totalmente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interrelacionados.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ordenar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ejecución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Luego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simultánea)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controla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empresa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aleje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planificación,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comprender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causas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-10" dirty="0">
                <a:latin typeface="Times New Roman"/>
                <a:cs typeface="Times New Roman"/>
              </a:rPr>
              <a:t> alejamiento.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perspectiva, 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 titulada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Reingeniería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Administrativos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activador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Valores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Organizacionales: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Significancia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Actores,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abordada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luz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Interpretativo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corriente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Hermenéutica Interpretativa.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desarrollado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cinco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grandes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saber: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I, </a:t>
            </a:r>
            <a:r>
              <a:rPr sz="1200" dirty="0">
                <a:latin typeface="Times New Roman"/>
                <a:cs typeface="Times New Roman"/>
              </a:rPr>
              <a:t>denominado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Trama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envuelve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problemática,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Supuesto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Teleológicos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planteamiento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justificante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mismo.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Ajenos,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internacional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Nacional,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Teorías</a:t>
            </a:r>
            <a:r>
              <a:rPr sz="1200" dirty="0">
                <a:latin typeface="Times New Roman"/>
                <a:cs typeface="Times New Roman"/>
              </a:rPr>
              <a:t> 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Entrada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soporta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Significantes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considerados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relevantes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legal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ampara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III,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denominado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Vías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Metodológicas,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describen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detalle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Implicaciones </a:t>
            </a:r>
            <a:r>
              <a:rPr sz="1200" dirty="0">
                <a:latin typeface="Times New Roman"/>
                <a:cs typeface="Times New Roman"/>
              </a:rPr>
              <a:t>Epistemológicas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Metodológicas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escenario,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Significantes,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Procedimientos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Credibilidad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Fiabilidad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Procedimientos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hallazgos.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IV,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titulado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Hallazgos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describe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vivido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Interlocutores,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tratamiento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detallado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obtenidos.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V,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arriba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luego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realizada 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ESCENARIOI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ABORDO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REALIDAD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ME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COMPENETRO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 </a:t>
            </a:r>
            <a:r>
              <a:rPr sz="1200" b="1" spc="-20" dirty="0">
                <a:latin typeface="Times New Roman"/>
                <a:cs typeface="Times New Roman"/>
              </a:rPr>
              <a:t>ELLA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Trama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que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Envuelve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Realidad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premura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satisfacer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necesidades </a:t>
            </a:r>
            <a:r>
              <a:rPr sz="1200" dirty="0">
                <a:latin typeface="Times New Roman"/>
                <a:cs typeface="Times New Roman"/>
              </a:rPr>
              <a:t>ilimitadas,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obliga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relacionarse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servicios,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2" name="object 22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1228445" y="8240674"/>
            <a:ext cx="4467860" cy="77787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 marR="5080" algn="ctr">
              <a:lnSpc>
                <a:spcPct val="98800"/>
              </a:lnSpc>
              <a:spcBef>
                <a:spcPts val="114"/>
              </a:spcBef>
            </a:pPr>
            <a:r>
              <a:rPr sz="1200" b="1" dirty="0">
                <a:latin typeface="Times New Roman"/>
                <a:cs typeface="Times New Roman"/>
              </a:rPr>
              <a:t>Reingeniería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Procesos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Administrativos,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partir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Motivación, como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Activador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Valores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Organizacionales:</a:t>
            </a:r>
            <a:r>
              <a:rPr sz="1200" b="1" spc="-10" dirty="0">
                <a:latin typeface="Times New Roman"/>
                <a:cs typeface="Times New Roman"/>
              </a:rPr>
              <a:t> Significación</a:t>
            </a:r>
            <a:r>
              <a:rPr sz="1200" b="1" spc="50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Actores</a:t>
            </a:r>
            <a:endParaRPr sz="1200" dirty="0">
              <a:latin typeface="Times New Roman"/>
              <a:cs typeface="Times New Roman"/>
            </a:endParaRPr>
          </a:p>
          <a:p>
            <a:pPr marR="57150" algn="ctr">
              <a:lnSpc>
                <a:spcPct val="100000"/>
              </a:lnSpc>
              <a:spcBef>
                <a:spcPts val="2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Ámbar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Ramírez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677659" y="8932874"/>
            <a:ext cx="180975" cy="1479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25" dirty="0">
                <a:latin typeface="Times New Roman"/>
                <a:cs typeface="Times New Roman"/>
              </a:rPr>
              <a:t>299</a:t>
            </a:r>
            <a:endParaRPr sz="800" dirty="0">
              <a:latin typeface="Times New Roman"/>
              <a:cs typeface="Times New Roman"/>
            </a:endParaRPr>
          </a:p>
        </p:txBody>
      </p:sp>
      <p:grpSp>
        <p:nvGrpSpPr>
          <p:cNvPr id="26" name="Grupo 25">
            <a:extLst>
              <a:ext uri="{FF2B5EF4-FFF2-40B4-BE49-F238E27FC236}">
                <a16:creationId xmlns:a16="http://schemas.microsoft.com/office/drawing/2014/main" id="{0B4CE8DD-0FB0-5058-FBA8-F2B13A2F0F5D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7" name="object 12">
              <a:extLst>
                <a:ext uri="{FF2B5EF4-FFF2-40B4-BE49-F238E27FC236}">
                  <a16:creationId xmlns:a16="http://schemas.microsoft.com/office/drawing/2014/main" id="{3A2DAA67-0D1D-58B4-A193-4B3752D8BA5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1" name="object 13">
                <a:extLst>
                  <a:ext uri="{FF2B5EF4-FFF2-40B4-BE49-F238E27FC236}">
                    <a16:creationId xmlns:a16="http://schemas.microsoft.com/office/drawing/2014/main" id="{3CA00AB6-A56E-1AD8-3B7E-BDBD86F0A9E4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2" name="object 14">
                <a:extLst>
                  <a:ext uri="{FF2B5EF4-FFF2-40B4-BE49-F238E27FC236}">
                    <a16:creationId xmlns:a16="http://schemas.microsoft.com/office/drawing/2014/main" id="{F5901842-9712-C30F-E2A7-F700B1A48D1A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3" name="object 15">
                <a:extLst>
                  <a:ext uri="{FF2B5EF4-FFF2-40B4-BE49-F238E27FC236}">
                    <a16:creationId xmlns:a16="http://schemas.microsoft.com/office/drawing/2014/main" id="{E1570725-517A-CDC3-476C-48783E0B11DD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4" name="object 16">
                <a:extLst>
                  <a:ext uri="{FF2B5EF4-FFF2-40B4-BE49-F238E27FC236}">
                    <a16:creationId xmlns:a16="http://schemas.microsoft.com/office/drawing/2014/main" id="{648A6751-39D6-A305-B2EF-31CD016DB1EF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8" name="object 16">
              <a:extLst>
                <a:ext uri="{FF2B5EF4-FFF2-40B4-BE49-F238E27FC236}">
                  <a16:creationId xmlns:a16="http://schemas.microsoft.com/office/drawing/2014/main" id="{D480E3BF-4267-F813-2079-64069605DCB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9" name="object 25">
              <a:extLst>
                <a:ext uri="{FF2B5EF4-FFF2-40B4-BE49-F238E27FC236}">
                  <a16:creationId xmlns:a16="http://schemas.microsoft.com/office/drawing/2014/main" id="{2A577B2A-DCFA-3915-722A-664C739C3A8F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0" name="object 31">
              <a:extLst>
                <a:ext uri="{FF2B5EF4-FFF2-40B4-BE49-F238E27FC236}">
                  <a16:creationId xmlns:a16="http://schemas.microsoft.com/office/drawing/2014/main" id="{2314A882-80F9-3C9D-EEBC-7ECD8EFD3058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-4762" y="600370"/>
            <a:ext cx="6867525" cy="8549005"/>
            <a:chOff x="-4762" y="600370"/>
            <a:chExt cx="6867525" cy="854900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600370"/>
              <a:ext cx="6857999" cy="18119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0" y="618489"/>
              <a:ext cx="6858000" cy="852551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0" y="618489"/>
              <a:ext cx="6858000" cy="8525510"/>
            </a:xfrm>
            <a:custGeom>
              <a:avLst/>
              <a:gdLst/>
              <a:ahLst/>
              <a:cxnLst/>
              <a:rect l="l" t="t" r="r" b="b"/>
              <a:pathLst>
                <a:path w="6858000" h="8525510">
                  <a:moveTo>
                    <a:pt x="0" y="8525510"/>
                  </a:moveTo>
                  <a:lnTo>
                    <a:pt x="6858000" y="8525510"/>
                  </a:lnTo>
                  <a:lnTo>
                    <a:pt x="6858000" y="0"/>
                  </a:lnTo>
                  <a:lnTo>
                    <a:pt x="0" y="0"/>
                  </a:lnTo>
                  <a:lnTo>
                    <a:pt x="0" y="8525510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6" name="object 6"/>
            <p:cNvSpPr/>
            <p:nvPr/>
          </p:nvSpPr>
          <p:spPr>
            <a:xfrm>
              <a:off x="83969" y="1979676"/>
              <a:ext cx="6645909" cy="6985000"/>
            </a:xfrm>
            <a:custGeom>
              <a:avLst/>
              <a:gdLst/>
              <a:ahLst/>
              <a:cxnLst/>
              <a:rect l="l" t="t" r="r" b="b"/>
              <a:pathLst>
                <a:path w="6645909" h="6985000">
                  <a:moveTo>
                    <a:pt x="0" y="1107694"/>
                  </a:moveTo>
                  <a:lnTo>
                    <a:pt x="1023" y="1059644"/>
                  </a:lnTo>
                  <a:lnTo>
                    <a:pt x="4065" y="1012118"/>
                  </a:lnTo>
                  <a:lnTo>
                    <a:pt x="9085" y="965156"/>
                  </a:lnTo>
                  <a:lnTo>
                    <a:pt x="16040" y="918800"/>
                  </a:lnTo>
                  <a:lnTo>
                    <a:pt x="24890" y="873091"/>
                  </a:lnTo>
                  <a:lnTo>
                    <a:pt x="35592" y="828072"/>
                  </a:lnTo>
                  <a:lnTo>
                    <a:pt x="48105" y="783783"/>
                  </a:lnTo>
                  <a:lnTo>
                    <a:pt x="62388" y="740267"/>
                  </a:lnTo>
                  <a:lnTo>
                    <a:pt x="78399" y="697564"/>
                  </a:lnTo>
                  <a:lnTo>
                    <a:pt x="96097" y="655716"/>
                  </a:lnTo>
                  <a:lnTo>
                    <a:pt x="115439" y="614766"/>
                  </a:lnTo>
                  <a:lnTo>
                    <a:pt x="136385" y="574754"/>
                  </a:lnTo>
                  <a:lnTo>
                    <a:pt x="158892" y="535721"/>
                  </a:lnTo>
                  <a:lnTo>
                    <a:pt x="182920" y="497711"/>
                  </a:lnTo>
                  <a:lnTo>
                    <a:pt x="208426" y="460764"/>
                  </a:lnTo>
                  <a:lnTo>
                    <a:pt x="235369" y="424921"/>
                  </a:lnTo>
                  <a:lnTo>
                    <a:pt x="263708" y="390225"/>
                  </a:lnTo>
                  <a:lnTo>
                    <a:pt x="293401" y="356716"/>
                  </a:lnTo>
                  <a:lnTo>
                    <a:pt x="324406" y="324437"/>
                  </a:lnTo>
                  <a:lnTo>
                    <a:pt x="356683" y="293429"/>
                  </a:lnTo>
                  <a:lnTo>
                    <a:pt x="390188" y="263733"/>
                  </a:lnTo>
                  <a:lnTo>
                    <a:pt x="424881" y="235392"/>
                  </a:lnTo>
                  <a:lnTo>
                    <a:pt x="460721" y="208446"/>
                  </a:lnTo>
                  <a:lnTo>
                    <a:pt x="497665" y="182937"/>
                  </a:lnTo>
                  <a:lnTo>
                    <a:pt x="535672" y="158907"/>
                  </a:lnTo>
                  <a:lnTo>
                    <a:pt x="574700" y="136398"/>
                  </a:lnTo>
                  <a:lnTo>
                    <a:pt x="614709" y="115450"/>
                  </a:lnTo>
                  <a:lnTo>
                    <a:pt x="655656" y="96106"/>
                  </a:lnTo>
                  <a:lnTo>
                    <a:pt x="697500" y="78407"/>
                  </a:lnTo>
                  <a:lnTo>
                    <a:pt x="740199" y="62394"/>
                  </a:lnTo>
                  <a:lnTo>
                    <a:pt x="783712" y="48110"/>
                  </a:lnTo>
                  <a:lnTo>
                    <a:pt x="827997" y="35595"/>
                  </a:lnTo>
                  <a:lnTo>
                    <a:pt x="873012" y="24892"/>
                  </a:lnTo>
                  <a:lnTo>
                    <a:pt x="918717" y="16042"/>
                  </a:lnTo>
                  <a:lnTo>
                    <a:pt x="965069" y="9085"/>
                  </a:lnTo>
                  <a:lnTo>
                    <a:pt x="1012027" y="4065"/>
                  </a:lnTo>
                  <a:lnTo>
                    <a:pt x="1059549" y="1023"/>
                  </a:lnTo>
                  <a:lnTo>
                    <a:pt x="1107594" y="0"/>
                  </a:lnTo>
                  <a:lnTo>
                    <a:pt x="5537812" y="0"/>
                  </a:lnTo>
                  <a:lnTo>
                    <a:pt x="5585861" y="1023"/>
                  </a:lnTo>
                  <a:lnTo>
                    <a:pt x="5633386" y="4065"/>
                  </a:lnTo>
                  <a:lnTo>
                    <a:pt x="5680347" y="9085"/>
                  </a:lnTo>
                  <a:lnTo>
                    <a:pt x="5726701" y="16042"/>
                  </a:lnTo>
                  <a:lnTo>
                    <a:pt x="5772408" y="24892"/>
                  </a:lnTo>
                  <a:lnTo>
                    <a:pt x="5817425" y="35595"/>
                  </a:lnTo>
                  <a:lnTo>
                    <a:pt x="5861711" y="48110"/>
                  </a:lnTo>
                  <a:lnTo>
                    <a:pt x="5905224" y="62394"/>
                  </a:lnTo>
                  <a:lnTo>
                    <a:pt x="5947923" y="78407"/>
                  </a:lnTo>
                  <a:lnTo>
                    <a:pt x="5989767" y="96106"/>
                  </a:lnTo>
                  <a:lnTo>
                    <a:pt x="6030714" y="115450"/>
                  </a:lnTo>
                  <a:lnTo>
                    <a:pt x="6070722" y="136398"/>
                  </a:lnTo>
                  <a:lnTo>
                    <a:pt x="6109749" y="158907"/>
                  </a:lnTo>
                  <a:lnTo>
                    <a:pt x="6147755" y="182937"/>
                  </a:lnTo>
                  <a:lnTo>
                    <a:pt x="6184698" y="208446"/>
                  </a:lnTo>
                  <a:lnTo>
                    <a:pt x="6220536" y="235392"/>
                  </a:lnTo>
                  <a:lnTo>
                    <a:pt x="6255227" y="263733"/>
                  </a:lnTo>
                  <a:lnTo>
                    <a:pt x="6288731" y="293429"/>
                  </a:lnTo>
                  <a:lnTo>
                    <a:pt x="6321005" y="324437"/>
                  </a:lnTo>
                  <a:lnTo>
                    <a:pt x="6352008" y="356716"/>
                  </a:lnTo>
                  <a:lnTo>
                    <a:pt x="6381699" y="390225"/>
                  </a:lnTo>
                  <a:lnTo>
                    <a:pt x="6410035" y="424921"/>
                  </a:lnTo>
                  <a:lnTo>
                    <a:pt x="6436976" y="460764"/>
                  </a:lnTo>
                  <a:lnTo>
                    <a:pt x="6462480" y="497711"/>
                  </a:lnTo>
                  <a:lnTo>
                    <a:pt x="6486505" y="535721"/>
                  </a:lnTo>
                  <a:lnTo>
                    <a:pt x="6509011" y="574754"/>
                  </a:lnTo>
                  <a:lnTo>
                    <a:pt x="6529954" y="614766"/>
                  </a:lnTo>
                  <a:lnTo>
                    <a:pt x="6549294" y="655716"/>
                  </a:lnTo>
                  <a:lnTo>
                    <a:pt x="6566989" y="697564"/>
                  </a:lnTo>
                  <a:lnTo>
                    <a:pt x="6582998" y="740267"/>
                  </a:lnTo>
                  <a:lnTo>
                    <a:pt x="6597280" y="783783"/>
                  </a:lnTo>
                  <a:lnTo>
                    <a:pt x="6609791" y="828072"/>
                  </a:lnTo>
                  <a:lnTo>
                    <a:pt x="6620492" y="873091"/>
                  </a:lnTo>
                  <a:lnTo>
                    <a:pt x="6629341" y="918800"/>
                  </a:lnTo>
                  <a:lnTo>
                    <a:pt x="6636295" y="965156"/>
                  </a:lnTo>
                  <a:lnTo>
                    <a:pt x="6641314" y="1012118"/>
                  </a:lnTo>
                  <a:lnTo>
                    <a:pt x="6644355" y="1059644"/>
                  </a:lnTo>
                  <a:lnTo>
                    <a:pt x="6645379" y="1107694"/>
                  </a:lnTo>
                  <a:lnTo>
                    <a:pt x="6645379" y="5877179"/>
                  </a:lnTo>
                  <a:lnTo>
                    <a:pt x="6644355" y="5925227"/>
                  </a:lnTo>
                  <a:lnTo>
                    <a:pt x="6641314" y="5972752"/>
                  </a:lnTo>
                  <a:lnTo>
                    <a:pt x="6636295" y="6019712"/>
                  </a:lnTo>
                  <a:lnTo>
                    <a:pt x="6629341" y="6066067"/>
                  </a:lnTo>
                  <a:lnTo>
                    <a:pt x="6620492" y="6111774"/>
                  </a:lnTo>
                  <a:lnTo>
                    <a:pt x="6609791" y="6156792"/>
                  </a:lnTo>
                  <a:lnTo>
                    <a:pt x="6597280" y="6201079"/>
                  </a:lnTo>
                  <a:lnTo>
                    <a:pt x="6582998" y="6244593"/>
                  </a:lnTo>
                  <a:lnTo>
                    <a:pt x="6566989" y="6287294"/>
                  </a:lnTo>
                  <a:lnTo>
                    <a:pt x="6549294" y="6329139"/>
                  </a:lnTo>
                  <a:lnTo>
                    <a:pt x="6529954" y="6370088"/>
                  </a:lnTo>
                  <a:lnTo>
                    <a:pt x="6509011" y="6410098"/>
                  </a:lnTo>
                  <a:lnTo>
                    <a:pt x="6486505" y="6449128"/>
                  </a:lnTo>
                  <a:lnTo>
                    <a:pt x="6462480" y="6487136"/>
                  </a:lnTo>
                  <a:lnTo>
                    <a:pt x="6436976" y="6524081"/>
                  </a:lnTo>
                  <a:lnTo>
                    <a:pt x="6410035" y="6559921"/>
                  </a:lnTo>
                  <a:lnTo>
                    <a:pt x="6381699" y="6594616"/>
                  </a:lnTo>
                  <a:lnTo>
                    <a:pt x="6352008" y="6628122"/>
                  </a:lnTo>
                  <a:lnTo>
                    <a:pt x="6321005" y="6660399"/>
                  </a:lnTo>
                  <a:lnTo>
                    <a:pt x="6288731" y="6691405"/>
                  </a:lnTo>
                  <a:lnTo>
                    <a:pt x="6255227" y="6721098"/>
                  </a:lnTo>
                  <a:lnTo>
                    <a:pt x="6220536" y="6749437"/>
                  </a:lnTo>
                  <a:lnTo>
                    <a:pt x="6184698" y="6776381"/>
                  </a:lnTo>
                  <a:lnTo>
                    <a:pt x="6147755" y="6801888"/>
                  </a:lnTo>
                  <a:lnTo>
                    <a:pt x="6109749" y="6825916"/>
                  </a:lnTo>
                  <a:lnTo>
                    <a:pt x="6070722" y="6848423"/>
                  </a:lnTo>
                  <a:lnTo>
                    <a:pt x="6030714" y="6869369"/>
                  </a:lnTo>
                  <a:lnTo>
                    <a:pt x="5989767" y="6888712"/>
                  </a:lnTo>
                  <a:lnTo>
                    <a:pt x="5947923" y="6906409"/>
                  </a:lnTo>
                  <a:lnTo>
                    <a:pt x="5905224" y="6922420"/>
                  </a:lnTo>
                  <a:lnTo>
                    <a:pt x="5861711" y="6936703"/>
                  </a:lnTo>
                  <a:lnTo>
                    <a:pt x="5817425" y="6949217"/>
                  </a:lnTo>
                  <a:lnTo>
                    <a:pt x="5772408" y="6959919"/>
                  </a:lnTo>
                  <a:lnTo>
                    <a:pt x="5726701" y="6968769"/>
                  </a:lnTo>
                  <a:lnTo>
                    <a:pt x="5680347" y="6975724"/>
                  </a:lnTo>
                  <a:lnTo>
                    <a:pt x="5633386" y="6980743"/>
                  </a:lnTo>
                  <a:lnTo>
                    <a:pt x="5585861" y="6983786"/>
                  </a:lnTo>
                  <a:lnTo>
                    <a:pt x="5537812" y="6984809"/>
                  </a:lnTo>
                  <a:lnTo>
                    <a:pt x="1107594" y="6984809"/>
                  </a:lnTo>
                  <a:lnTo>
                    <a:pt x="1059549" y="6983786"/>
                  </a:lnTo>
                  <a:lnTo>
                    <a:pt x="1012027" y="6980743"/>
                  </a:lnTo>
                  <a:lnTo>
                    <a:pt x="965069" y="6975724"/>
                  </a:lnTo>
                  <a:lnTo>
                    <a:pt x="918717" y="6968769"/>
                  </a:lnTo>
                  <a:lnTo>
                    <a:pt x="873012" y="6959919"/>
                  </a:lnTo>
                  <a:lnTo>
                    <a:pt x="827997" y="6949217"/>
                  </a:lnTo>
                  <a:lnTo>
                    <a:pt x="783712" y="6936703"/>
                  </a:lnTo>
                  <a:lnTo>
                    <a:pt x="740199" y="6922420"/>
                  </a:lnTo>
                  <a:lnTo>
                    <a:pt x="697500" y="6906409"/>
                  </a:lnTo>
                  <a:lnTo>
                    <a:pt x="655656" y="6888712"/>
                  </a:lnTo>
                  <a:lnTo>
                    <a:pt x="614709" y="6869369"/>
                  </a:lnTo>
                  <a:lnTo>
                    <a:pt x="574700" y="6848423"/>
                  </a:lnTo>
                  <a:lnTo>
                    <a:pt x="535672" y="6825916"/>
                  </a:lnTo>
                  <a:lnTo>
                    <a:pt x="497665" y="6801888"/>
                  </a:lnTo>
                  <a:lnTo>
                    <a:pt x="460721" y="6776381"/>
                  </a:lnTo>
                  <a:lnTo>
                    <a:pt x="424881" y="6749437"/>
                  </a:lnTo>
                  <a:lnTo>
                    <a:pt x="390188" y="6721098"/>
                  </a:lnTo>
                  <a:lnTo>
                    <a:pt x="356683" y="6691405"/>
                  </a:lnTo>
                  <a:lnTo>
                    <a:pt x="324406" y="6660399"/>
                  </a:lnTo>
                  <a:lnTo>
                    <a:pt x="293401" y="6628122"/>
                  </a:lnTo>
                  <a:lnTo>
                    <a:pt x="263708" y="6594616"/>
                  </a:lnTo>
                  <a:lnTo>
                    <a:pt x="235369" y="6559921"/>
                  </a:lnTo>
                  <a:lnTo>
                    <a:pt x="208426" y="6524081"/>
                  </a:lnTo>
                  <a:lnTo>
                    <a:pt x="182920" y="6487136"/>
                  </a:lnTo>
                  <a:lnTo>
                    <a:pt x="158892" y="6449128"/>
                  </a:lnTo>
                  <a:lnTo>
                    <a:pt x="136385" y="6410098"/>
                  </a:lnTo>
                  <a:lnTo>
                    <a:pt x="115439" y="6370088"/>
                  </a:lnTo>
                  <a:lnTo>
                    <a:pt x="96097" y="6329139"/>
                  </a:lnTo>
                  <a:lnTo>
                    <a:pt x="78399" y="6287294"/>
                  </a:lnTo>
                  <a:lnTo>
                    <a:pt x="62388" y="6244593"/>
                  </a:lnTo>
                  <a:lnTo>
                    <a:pt x="48105" y="6201079"/>
                  </a:lnTo>
                  <a:lnTo>
                    <a:pt x="35592" y="6156792"/>
                  </a:lnTo>
                  <a:lnTo>
                    <a:pt x="24890" y="6111774"/>
                  </a:lnTo>
                  <a:lnTo>
                    <a:pt x="16040" y="6066067"/>
                  </a:lnTo>
                  <a:lnTo>
                    <a:pt x="9085" y="6019712"/>
                  </a:lnTo>
                  <a:lnTo>
                    <a:pt x="4065" y="5972752"/>
                  </a:lnTo>
                  <a:lnTo>
                    <a:pt x="1023" y="5925227"/>
                  </a:lnTo>
                  <a:lnTo>
                    <a:pt x="0" y="5877179"/>
                  </a:lnTo>
                  <a:lnTo>
                    <a:pt x="0" y="1107694"/>
                  </a:lnTo>
                  <a:close/>
                </a:path>
              </a:pathLst>
            </a:custGeom>
            <a:ln w="9360">
              <a:solidFill>
                <a:srgbClr val="FFC000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74876" y="1821179"/>
              <a:ext cx="3630167" cy="949452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16408" y="3038855"/>
              <a:ext cx="6364223" cy="6105144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03019" y="2572511"/>
              <a:ext cx="4152900" cy="922019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91511" y="2423159"/>
              <a:ext cx="2281428" cy="544068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2347086" y="2489708"/>
            <a:ext cx="1905635" cy="299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800" b="1" dirty="0">
                <a:solidFill>
                  <a:srgbClr val="C00000"/>
                </a:solidFill>
                <a:latin typeface="Arial"/>
                <a:cs typeface="Arial"/>
              </a:rPr>
              <a:t>Consejo</a:t>
            </a:r>
            <a:r>
              <a:rPr sz="1800" b="1" spc="-10" dirty="0">
                <a:solidFill>
                  <a:srgbClr val="C00000"/>
                </a:solidFill>
                <a:latin typeface="Arial"/>
                <a:cs typeface="Arial"/>
              </a:rPr>
              <a:t> Editorial</a:t>
            </a:r>
            <a:endParaRPr sz="1800" dirty="0">
              <a:latin typeface="Arial"/>
              <a:cs typeface="Arial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109728" y="102107"/>
            <a:ext cx="6667500" cy="1903730"/>
            <a:chOff x="109728" y="102107"/>
            <a:chExt cx="6667500" cy="1903730"/>
          </a:xfrm>
        </p:grpSpPr>
        <p:pic>
          <p:nvPicPr>
            <p:cNvPr id="13" name="object 1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9728" y="102107"/>
              <a:ext cx="6667500" cy="1880616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57137" y="129286"/>
              <a:ext cx="6572211" cy="1785874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57137" y="129286"/>
              <a:ext cx="6572250" cy="1786255"/>
            </a:xfrm>
            <a:custGeom>
              <a:avLst/>
              <a:gdLst/>
              <a:ahLst/>
              <a:cxnLst/>
              <a:rect l="l" t="t" r="r" b="b"/>
              <a:pathLst>
                <a:path w="6572250" h="1786255">
                  <a:moveTo>
                    <a:pt x="0" y="297561"/>
                  </a:moveTo>
                  <a:lnTo>
                    <a:pt x="3895" y="249295"/>
                  </a:lnTo>
                  <a:lnTo>
                    <a:pt x="15174" y="203508"/>
                  </a:lnTo>
                  <a:lnTo>
                    <a:pt x="33222" y="160814"/>
                  </a:lnTo>
                  <a:lnTo>
                    <a:pt x="57428" y="121825"/>
                  </a:lnTo>
                  <a:lnTo>
                    <a:pt x="87179" y="87153"/>
                  </a:lnTo>
                  <a:lnTo>
                    <a:pt x="121861" y="57412"/>
                  </a:lnTo>
                  <a:lnTo>
                    <a:pt x="160862" y="33213"/>
                  </a:lnTo>
                  <a:lnTo>
                    <a:pt x="203569" y="15169"/>
                  </a:lnTo>
                  <a:lnTo>
                    <a:pt x="249369" y="3894"/>
                  </a:lnTo>
                  <a:lnTo>
                    <a:pt x="297649" y="0"/>
                  </a:lnTo>
                  <a:lnTo>
                    <a:pt x="6274650" y="0"/>
                  </a:lnTo>
                  <a:lnTo>
                    <a:pt x="6322916" y="3894"/>
                  </a:lnTo>
                  <a:lnTo>
                    <a:pt x="6368703" y="15169"/>
                  </a:lnTo>
                  <a:lnTo>
                    <a:pt x="6411397" y="33213"/>
                  </a:lnTo>
                  <a:lnTo>
                    <a:pt x="6450386" y="57412"/>
                  </a:lnTo>
                  <a:lnTo>
                    <a:pt x="6485058" y="87153"/>
                  </a:lnTo>
                  <a:lnTo>
                    <a:pt x="6514799" y="121825"/>
                  </a:lnTo>
                  <a:lnTo>
                    <a:pt x="6538998" y="160814"/>
                  </a:lnTo>
                  <a:lnTo>
                    <a:pt x="6557042" y="203508"/>
                  </a:lnTo>
                  <a:lnTo>
                    <a:pt x="6568317" y="249295"/>
                  </a:lnTo>
                  <a:lnTo>
                    <a:pt x="6572211" y="297561"/>
                  </a:lnTo>
                  <a:lnTo>
                    <a:pt x="6572211" y="1488186"/>
                  </a:lnTo>
                  <a:lnTo>
                    <a:pt x="6568317" y="1536486"/>
                  </a:lnTo>
                  <a:lnTo>
                    <a:pt x="6557042" y="1582300"/>
                  </a:lnTo>
                  <a:lnTo>
                    <a:pt x="6538998" y="1625015"/>
                  </a:lnTo>
                  <a:lnTo>
                    <a:pt x="6514799" y="1664021"/>
                  </a:lnTo>
                  <a:lnTo>
                    <a:pt x="6485058" y="1698704"/>
                  </a:lnTo>
                  <a:lnTo>
                    <a:pt x="6450386" y="1728453"/>
                  </a:lnTo>
                  <a:lnTo>
                    <a:pt x="6411397" y="1752657"/>
                  </a:lnTo>
                  <a:lnTo>
                    <a:pt x="6368703" y="1770703"/>
                  </a:lnTo>
                  <a:lnTo>
                    <a:pt x="6322916" y="1781979"/>
                  </a:lnTo>
                  <a:lnTo>
                    <a:pt x="6274650" y="1785874"/>
                  </a:lnTo>
                  <a:lnTo>
                    <a:pt x="297649" y="1785874"/>
                  </a:lnTo>
                  <a:lnTo>
                    <a:pt x="249369" y="1781979"/>
                  </a:lnTo>
                  <a:lnTo>
                    <a:pt x="203569" y="1770703"/>
                  </a:lnTo>
                  <a:lnTo>
                    <a:pt x="160862" y="1752657"/>
                  </a:lnTo>
                  <a:lnTo>
                    <a:pt x="121861" y="1728453"/>
                  </a:lnTo>
                  <a:lnTo>
                    <a:pt x="87179" y="1698704"/>
                  </a:lnTo>
                  <a:lnTo>
                    <a:pt x="57428" y="1664021"/>
                  </a:lnTo>
                  <a:lnTo>
                    <a:pt x="33222" y="1625015"/>
                  </a:lnTo>
                  <a:lnTo>
                    <a:pt x="15174" y="1582300"/>
                  </a:lnTo>
                  <a:lnTo>
                    <a:pt x="3895" y="1536486"/>
                  </a:lnTo>
                  <a:lnTo>
                    <a:pt x="0" y="1488186"/>
                  </a:lnTo>
                  <a:lnTo>
                    <a:pt x="0" y="297561"/>
                  </a:lnTo>
                  <a:close/>
                </a:path>
              </a:pathLst>
            </a:custGeom>
            <a:ln w="9524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514600" y="343458"/>
              <a:ext cx="1714500" cy="1144346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738628" y="145084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01312" y="145084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169920" y="163372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482083" y="163372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571999" y="1633727"/>
              <a:ext cx="1013460" cy="371855"/>
            </a:xfrm>
            <a:prstGeom prst="rect">
              <a:avLst/>
            </a:prstGeom>
          </p:spPr>
        </p:pic>
      </p:grpSp>
      <p:grpSp>
        <p:nvGrpSpPr>
          <p:cNvPr id="23" name="object 23"/>
          <p:cNvGrpSpPr/>
          <p:nvPr/>
        </p:nvGrpSpPr>
        <p:grpSpPr>
          <a:xfrm>
            <a:off x="324611" y="202437"/>
            <a:ext cx="6212205" cy="1605280"/>
            <a:chOff x="324611" y="202437"/>
            <a:chExt cx="6212205" cy="1605280"/>
          </a:xfrm>
        </p:grpSpPr>
        <p:pic>
          <p:nvPicPr>
            <p:cNvPr id="24" name="object 2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24611" y="234695"/>
              <a:ext cx="1863852" cy="1572768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426203" y="202437"/>
              <a:ext cx="2110231" cy="1297685"/>
            </a:xfrm>
            <a:prstGeom prst="rect">
              <a:avLst/>
            </a:prstGeom>
          </p:spPr>
        </p:pic>
      </p:grpSp>
      <p:sp>
        <p:nvSpPr>
          <p:cNvPr id="26" name="object 26"/>
          <p:cNvSpPr txBox="1"/>
          <p:nvPr/>
        </p:nvSpPr>
        <p:spPr>
          <a:xfrm>
            <a:off x="6752081" y="8939106"/>
            <a:ext cx="1016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50" dirty="0">
                <a:latin typeface="Times New Roman"/>
                <a:cs typeface="Times New Roman"/>
              </a:rPr>
              <a:t>3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DFC5AFA9-BF82-343F-0F41-5C0B2EBBB1C9}"/>
              </a:ext>
            </a:extLst>
          </p:cNvPr>
          <p:cNvSpPr/>
          <p:nvPr/>
        </p:nvSpPr>
        <p:spPr>
          <a:xfrm>
            <a:off x="2252978" y="1543304"/>
            <a:ext cx="3630167" cy="371855"/>
          </a:xfrm>
          <a:prstGeom prst="rect">
            <a:avLst/>
          </a:prstGeom>
          <a:solidFill>
            <a:srgbClr val="99FFCC"/>
          </a:solidFill>
          <a:ln>
            <a:noFill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s-ES" dirty="0"/>
          </a:p>
        </p:txBody>
      </p:sp>
      <p:sp>
        <p:nvSpPr>
          <p:cNvPr id="28" name="CuadroTexto 27">
            <a:extLst>
              <a:ext uri="{FF2B5EF4-FFF2-40B4-BE49-F238E27FC236}">
                <a16:creationId xmlns:a16="http://schemas.microsoft.com/office/drawing/2014/main" id="{5538F714-7374-DB11-0717-5AE0C72FB20F}"/>
              </a:ext>
            </a:extLst>
          </p:cNvPr>
          <p:cNvSpPr txBox="1"/>
          <p:nvPr/>
        </p:nvSpPr>
        <p:spPr>
          <a:xfrm>
            <a:off x="1588791" y="1524402"/>
            <a:ext cx="499184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s-MX" sz="1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Volumen 4,  Número 1  Enero a Julio 2021</a:t>
            </a:r>
          </a:p>
          <a:p>
            <a:pPr algn="ctr"/>
            <a:r>
              <a:rPr lang="es-MX" sz="1200" b="1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Revista Semestral. Venezuela</a:t>
            </a:r>
            <a:endParaRPr lang="es-ES" sz="12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9728" y="234695"/>
            <a:ext cx="6612636" cy="8807195"/>
            <a:chOff x="109728" y="234695"/>
            <a:chExt cx="6612636" cy="8807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536700" y="6804279"/>
              <a:ext cx="3370326" cy="1022350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416040" cy="55295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089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35"/>
              </a:spcBef>
            </a:pPr>
            <a:endParaRPr sz="1200">
              <a:latin typeface="Arial"/>
              <a:cs typeface="Arial"/>
            </a:endParaRPr>
          </a:p>
          <a:p>
            <a:pPr marL="45085">
              <a:lnSpc>
                <a:spcPct val="100000"/>
              </a:lnSpc>
            </a:pPr>
            <a:r>
              <a:rPr sz="1200" b="1" i="1" spc="-20" dirty="0">
                <a:latin typeface="Times New Roman"/>
                <a:cs typeface="Times New Roman"/>
              </a:rPr>
              <a:t>Validez</a:t>
            </a:r>
            <a:r>
              <a:rPr sz="1200" b="1" i="1" spc="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Confiablidad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los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Instrumentos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80"/>
              </a:spcBef>
            </a:pPr>
            <a:endParaRPr sz="1200">
              <a:latin typeface="Times New Roman"/>
              <a:cs typeface="Times New Roman"/>
            </a:endParaRPr>
          </a:p>
          <a:p>
            <a:pPr marL="410845" marR="41910" indent="-36576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validez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verificó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procedimiento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conocido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juicio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expertos </a:t>
            </a:r>
            <a:r>
              <a:rPr sz="1200" dirty="0">
                <a:latin typeface="Times New Roman"/>
                <a:cs typeface="Times New Roman"/>
              </a:rPr>
              <a:t>(validación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externa),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opinión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juicio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(03)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especialistas: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perteneciente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metodología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estadística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finalidad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validar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confiabilidad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determinó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prueba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piloto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3er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estudio.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aplicó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método: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“prueba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prueba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(test-</a:t>
            </a:r>
            <a:r>
              <a:rPr sz="1200" dirty="0">
                <a:latin typeface="Times New Roman"/>
                <a:cs typeface="Times New Roman"/>
              </a:rPr>
              <a:t>retest),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Altuve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(1996),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“aplicar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veces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(antes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después)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comparar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obtenidos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caso”.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claramente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confiabilidad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estabilidad,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consistencia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exactitud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obtenidos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realizada por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investigadores.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0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Técnica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</a:t>
            </a:r>
            <a:r>
              <a:rPr sz="1200" b="1" i="1" spc="-5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Análisis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Resultados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aplicó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cuantitativa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conocida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frecuencia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relativa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porcentual </a:t>
            </a:r>
            <a:r>
              <a:rPr sz="1200" dirty="0">
                <a:latin typeface="Times New Roman"/>
                <a:cs typeface="Times New Roman"/>
              </a:rPr>
              <a:t>simple que según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Hernández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(1996)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“son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porcentajes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respectivas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estudiadas”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(p.32).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spc="-10" dirty="0">
                <a:latin typeface="Times New Roman"/>
                <a:cs typeface="Times New Roman"/>
              </a:rPr>
              <a:t>RESULTADOS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alcanzados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aplicado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instrumento,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capítulo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análisis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efectuó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cuadros 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gráficos estadísticos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porcentajes.</a:t>
            </a:r>
            <a:endParaRPr sz="1200">
              <a:latin typeface="Times New Roman"/>
              <a:cs typeface="Times New Roman"/>
            </a:endParaRPr>
          </a:p>
          <a:p>
            <a:pPr marL="45085">
              <a:lnSpc>
                <a:spcPct val="100000"/>
              </a:lnSpc>
              <a:spcBef>
                <a:spcPts val="1070"/>
              </a:spcBef>
            </a:pPr>
            <a:r>
              <a:rPr sz="1200" b="1" dirty="0">
                <a:latin typeface="Times New Roman"/>
                <a:cs typeface="Times New Roman"/>
              </a:rPr>
              <a:t>Cuadro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Distribución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frecuencia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indicador: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 </a:t>
            </a:r>
            <a:r>
              <a:rPr sz="1200" spc="-10" dirty="0">
                <a:latin typeface="Times New Roman"/>
                <a:cs typeface="Times New Roman"/>
              </a:rPr>
              <a:t>comunicativa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14375" y="7835290"/>
            <a:ext cx="303212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 </a:t>
            </a:r>
            <a:r>
              <a:rPr sz="1200" spc="-10" dirty="0">
                <a:latin typeface="Times New Roman"/>
                <a:cs typeface="Times New Roman"/>
              </a:rPr>
              <a:t>(2004)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9" name="object 19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1319275" y="8232885"/>
            <a:ext cx="4215765" cy="716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Participación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Percepción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Padres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Representantes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las</a:t>
            </a:r>
            <a:endParaRPr sz="1200">
              <a:latin typeface="Times New Roman"/>
              <a:cs typeface="Times New Roman"/>
            </a:endParaRPr>
          </a:p>
          <a:p>
            <a:pPr marL="3175" algn="ctr">
              <a:lnSpc>
                <a:spcPct val="100000"/>
              </a:lnSpc>
              <a:spcBef>
                <a:spcPts val="720"/>
              </a:spcBef>
            </a:pPr>
            <a:r>
              <a:rPr sz="1200" b="1" dirty="0">
                <a:latin typeface="Times New Roman"/>
                <a:cs typeface="Times New Roman"/>
              </a:rPr>
              <a:t>Actividades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Educativas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05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Lisbening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Álvarez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794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30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2" name="Grupo 21">
            <a:extLst>
              <a:ext uri="{FF2B5EF4-FFF2-40B4-BE49-F238E27FC236}">
                <a16:creationId xmlns:a16="http://schemas.microsoft.com/office/drawing/2014/main" id="{3B21FBD2-DD4C-A212-1D0D-48DCC7E0BD0C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23" name="object 12">
              <a:extLst>
                <a:ext uri="{FF2B5EF4-FFF2-40B4-BE49-F238E27FC236}">
                  <a16:creationId xmlns:a16="http://schemas.microsoft.com/office/drawing/2014/main" id="{1FCA3826-CEA9-1156-D20F-AE71187BAE18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7" name="object 13">
                <a:extLst>
                  <a:ext uri="{FF2B5EF4-FFF2-40B4-BE49-F238E27FC236}">
                    <a16:creationId xmlns:a16="http://schemas.microsoft.com/office/drawing/2014/main" id="{A4B773D3-4502-4A8E-5CCD-006FF2A8E265}"/>
                  </a:ext>
                </a:extLst>
              </p:cNvPr>
              <p:cNvPicPr/>
              <p:nvPr/>
            </p:nvPicPr>
            <p:blipFill>
              <a:blip r:embed="rId1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8" name="object 14">
                <a:extLst>
                  <a:ext uri="{FF2B5EF4-FFF2-40B4-BE49-F238E27FC236}">
                    <a16:creationId xmlns:a16="http://schemas.microsoft.com/office/drawing/2014/main" id="{8DEB642D-A6A1-4F62-BF4E-77A541FF6180}"/>
                  </a:ext>
                </a:extLst>
              </p:cNvPr>
              <p:cNvPicPr/>
              <p:nvPr/>
            </p:nvPicPr>
            <p:blipFill>
              <a:blip r:embed="rId1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9" name="object 15">
                <a:extLst>
                  <a:ext uri="{FF2B5EF4-FFF2-40B4-BE49-F238E27FC236}">
                    <a16:creationId xmlns:a16="http://schemas.microsoft.com/office/drawing/2014/main" id="{BDDCD677-AFBE-2589-B373-EE6D64317EA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0" name="object 16">
                <a:extLst>
                  <a:ext uri="{FF2B5EF4-FFF2-40B4-BE49-F238E27FC236}">
                    <a16:creationId xmlns:a16="http://schemas.microsoft.com/office/drawing/2014/main" id="{4A0F8534-030B-3921-FEFE-87AA7B90CE4B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4" name="object 16">
              <a:extLst>
                <a:ext uri="{FF2B5EF4-FFF2-40B4-BE49-F238E27FC236}">
                  <a16:creationId xmlns:a16="http://schemas.microsoft.com/office/drawing/2014/main" id="{315B24CA-5672-45D0-F5C6-BC0BF6B8C52A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5" name="object 25">
              <a:extLst>
                <a:ext uri="{FF2B5EF4-FFF2-40B4-BE49-F238E27FC236}">
                  <a16:creationId xmlns:a16="http://schemas.microsoft.com/office/drawing/2014/main" id="{13B5F4DF-AE53-37BF-8B91-5E2D48E64A62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6" name="object 31">
              <a:extLst>
                <a:ext uri="{FF2B5EF4-FFF2-40B4-BE49-F238E27FC236}">
                  <a16:creationId xmlns:a16="http://schemas.microsoft.com/office/drawing/2014/main" id="{DF4B6A90-C8B4-A1F2-5866-C9584FEBBCB7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727948"/>
              <a:ext cx="6516624" cy="16001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32003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823972" y="1024127"/>
              <a:ext cx="1812036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01311" y="1024127"/>
              <a:ext cx="1235964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402579" y="1024127"/>
              <a:ext cx="576072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23" name="object 23"/>
          <p:cNvSpPr txBox="1"/>
          <p:nvPr/>
        </p:nvSpPr>
        <p:spPr>
          <a:xfrm>
            <a:off x="195478" y="1068451"/>
            <a:ext cx="6439535" cy="68243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89910" marR="76581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401320" marR="5080" indent="-363220" algn="just">
              <a:lnSpc>
                <a:spcPct val="100000"/>
              </a:lnSpc>
              <a:spcBef>
                <a:spcPts val="1305"/>
              </a:spcBef>
            </a:pPr>
            <a:r>
              <a:rPr sz="1200" dirty="0">
                <a:latin typeface="Times New Roman"/>
                <a:cs typeface="Times New Roman"/>
              </a:rPr>
              <a:t>generándose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 diferentes organizaciones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dirigidas 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metas. Al </a:t>
            </a:r>
            <a:r>
              <a:rPr sz="1200" spc="-10" dirty="0">
                <a:latin typeface="Times New Roman"/>
                <a:cs typeface="Times New Roman"/>
              </a:rPr>
              <a:t>respecto, </a:t>
            </a:r>
            <a:r>
              <a:rPr sz="1200" dirty="0">
                <a:latin typeface="Times New Roman"/>
                <a:cs typeface="Times New Roman"/>
              </a:rPr>
              <a:t>Chiavenato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(2002)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señala: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4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029969" marR="85471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conscientemente </a:t>
            </a:r>
            <a:r>
              <a:rPr sz="1200" dirty="0">
                <a:latin typeface="Times New Roman"/>
                <a:cs typeface="Times New Roman"/>
              </a:rPr>
              <a:t>coordinadas,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formado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personas,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cuya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cooperación </a:t>
            </a:r>
            <a:r>
              <a:rPr sz="1200" dirty="0">
                <a:latin typeface="Times New Roman"/>
                <a:cs typeface="Times New Roman"/>
              </a:rPr>
              <a:t>recíproca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existencia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aquélla.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sólo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cuando: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a)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comunicarse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b)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dispuesta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actuar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conjuntamente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c)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desean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obtener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objetivo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común. </a:t>
            </a:r>
            <a:r>
              <a:rPr sz="1200" dirty="0">
                <a:latin typeface="Times New Roman"/>
                <a:cs typeface="Times New Roman"/>
              </a:rPr>
              <a:t>Chiavenato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7).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90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inquietud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causa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gerentes,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precisamente </a:t>
            </a:r>
            <a:r>
              <a:rPr sz="1200" dirty="0">
                <a:latin typeface="Times New Roman"/>
                <a:cs typeface="Times New Roman"/>
              </a:rPr>
              <a:t>averiguar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satisfacer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organizaciones </a:t>
            </a:r>
            <a:r>
              <a:rPr sz="1200" dirty="0">
                <a:latin typeface="Times New Roman"/>
                <a:cs typeface="Times New Roman"/>
              </a:rPr>
              <a:t>buscan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constantemente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enfocar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esfuerzos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vital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ésta,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reseña </a:t>
            </a:r>
            <a:r>
              <a:rPr sz="1200" dirty="0">
                <a:latin typeface="Times New Roman"/>
                <a:cs typeface="Times New Roman"/>
              </a:rPr>
              <a:t>Romero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(2000)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“como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mecanismo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equilibrio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afectando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clima </a:t>
            </a:r>
            <a:r>
              <a:rPr sz="1200" dirty="0">
                <a:latin typeface="Times New Roman"/>
                <a:cs typeface="Times New Roman"/>
              </a:rPr>
              <a:t>organizacional, como 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productividad”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5),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 considerando esta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idea, 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motivación </a:t>
            </a:r>
            <a:r>
              <a:rPr sz="1200" dirty="0">
                <a:latin typeface="Times New Roman"/>
                <a:cs typeface="Times New Roman"/>
              </a:rPr>
              <a:t>pasa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convertirse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empuje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individuo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organización.</a:t>
            </a:r>
            <a:endParaRPr sz="1200" dirty="0">
              <a:latin typeface="Times New Roman"/>
              <a:cs typeface="Times New Roman"/>
            </a:endParaRPr>
          </a:p>
          <a:p>
            <a:pPr marL="375285" marR="590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venido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observando,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organizaciones,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pesar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dependen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medida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capital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humano,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ido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desvirtuando,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debido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distintos </a:t>
            </a:r>
            <a:r>
              <a:rPr sz="1200" dirty="0">
                <a:latin typeface="Times New Roman"/>
                <a:cs typeface="Times New Roman"/>
              </a:rPr>
              <a:t>comportamientos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exhibidos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quizás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deba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crecimiento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acelerado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desorganizado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empresas,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así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 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aumentar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 eficacia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competitividad,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 conllevado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deje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un lado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empleados,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generando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constantes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descontentos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distintas </a:t>
            </a:r>
            <a:r>
              <a:rPr sz="1200" dirty="0">
                <a:latin typeface="Times New Roman"/>
                <a:cs typeface="Times New Roman"/>
              </a:rPr>
              <a:t>labores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realizan.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inquietud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causa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gerentes,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precisamente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averiguar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constantemente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enfocar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esfuerzos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cual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vital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ésta,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reseña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Romero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(2000)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“como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mecanismo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metas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equilibrio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afectando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clima </a:t>
            </a:r>
            <a:r>
              <a:rPr sz="1200" dirty="0">
                <a:latin typeface="Times New Roman"/>
                <a:cs typeface="Times New Roman"/>
              </a:rPr>
              <a:t>organizacional, como 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productividad”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5),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 considerando esta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idea, 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motivación </a:t>
            </a:r>
            <a:r>
              <a:rPr sz="1200" dirty="0">
                <a:latin typeface="Times New Roman"/>
                <a:cs typeface="Times New Roman"/>
              </a:rPr>
              <a:t>pasa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convertirse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empuje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individuo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organización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4" name="object 24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5" name="object 25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sp>
        <p:nvSpPr>
          <p:cNvPr id="26" name="object 26"/>
          <p:cNvSpPr txBox="1"/>
          <p:nvPr/>
        </p:nvSpPr>
        <p:spPr>
          <a:xfrm>
            <a:off x="1228445" y="8257268"/>
            <a:ext cx="4467860" cy="763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Reingeniería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Procesos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Administrativos,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partir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Motivación,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ts val="1420"/>
              </a:lnSpc>
            </a:pPr>
            <a:r>
              <a:rPr sz="1200" b="1" spc="-10" dirty="0">
                <a:latin typeface="Times New Roman"/>
                <a:cs typeface="Times New Roman"/>
              </a:rPr>
              <a:t>como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Activador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Valores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Organizacionales:</a:t>
            </a:r>
            <a:r>
              <a:rPr sz="1200" b="1" spc="-10" dirty="0">
                <a:latin typeface="Times New Roman"/>
                <a:cs typeface="Times New Roman"/>
              </a:rPr>
              <a:t> Significación</a:t>
            </a:r>
            <a:endParaRPr sz="1200" dirty="0">
              <a:latin typeface="Times New Roman"/>
              <a:cs typeface="Times New Roman"/>
            </a:endParaRPr>
          </a:p>
          <a:p>
            <a:pPr marL="2540" algn="ctr">
              <a:lnSpc>
                <a:spcPts val="1420"/>
              </a:lnSpc>
            </a:pP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Actores</a:t>
            </a:r>
            <a:endParaRPr sz="1200" dirty="0">
              <a:latin typeface="Times New Roman"/>
              <a:cs typeface="Times New Roman"/>
            </a:endParaRPr>
          </a:p>
          <a:p>
            <a:pPr marR="57150" algn="ctr">
              <a:lnSpc>
                <a:spcPct val="100000"/>
              </a:lnSpc>
              <a:spcBef>
                <a:spcPts val="2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Ámbar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Ramírez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610604" y="8950079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300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28" name="Grupo 27">
            <a:extLst>
              <a:ext uri="{FF2B5EF4-FFF2-40B4-BE49-F238E27FC236}">
                <a16:creationId xmlns:a16="http://schemas.microsoft.com/office/drawing/2014/main" id="{46E241D2-A74D-7DE2-B056-F57C16EFF719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9" name="object 12">
              <a:extLst>
                <a:ext uri="{FF2B5EF4-FFF2-40B4-BE49-F238E27FC236}">
                  <a16:creationId xmlns:a16="http://schemas.microsoft.com/office/drawing/2014/main" id="{AB4124AC-F44E-CBE8-6A98-12D01590748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3" name="object 13">
                <a:extLst>
                  <a:ext uri="{FF2B5EF4-FFF2-40B4-BE49-F238E27FC236}">
                    <a16:creationId xmlns:a16="http://schemas.microsoft.com/office/drawing/2014/main" id="{986AAEB6-6868-5BE3-8576-98488A5992D9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4" name="object 14">
                <a:extLst>
                  <a:ext uri="{FF2B5EF4-FFF2-40B4-BE49-F238E27FC236}">
                    <a16:creationId xmlns:a16="http://schemas.microsoft.com/office/drawing/2014/main" id="{8B62A240-78FA-A1E2-4DB3-05750D03CE65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5" name="object 15">
                <a:extLst>
                  <a:ext uri="{FF2B5EF4-FFF2-40B4-BE49-F238E27FC236}">
                    <a16:creationId xmlns:a16="http://schemas.microsoft.com/office/drawing/2014/main" id="{2274483D-016F-D7AC-F574-DA272083140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6" name="object 16">
                <a:extLst>
                  <a:ext uri="{FF2B5EF4-FFF2-40B4-BE49-F238E27FC236}">
                    <a16:creationId xmlns:a16="http://schemas.microsoft.com/office/drawing/2014/main" id="{B82604A4-CE1A-D508-2C67-79F38F6FFA10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0" name="object 16">
              <a:extLst>
                <a:ext uri="{FF2B5EF4-FFF2-40B4-BE49-F238E27FC236}">
                  <a16:creationId xmlns:a16="http://schemas.microsoft.com/office/drawing/2014/main" id="{691BF105-293A-899C-7246-7232C729527D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1" name="object 25">
              <a:extLst>
                <a:ext uri="{FF2B5EF4-FFF2-40B4-BE49-F238E27FC236}">
                  <a16:creationId xmlns:a16="http://schemas.microsoft.com/office/drawing/2014/main" id="{B23FD33E-B7AA-09B7-5D12-BFC1EFF9F1B0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2" name="object 31">
              <a:extLst>
                <a:ext uri="{FF2B5EF4-FFF2-40B4-BE49-F238E27FC236}">
                  <a16:creationId xmlns:a16="http://schemas.microsoft.com/office/drawing/2014/main" id="{65BB3B60-4D56-5E98-3C2C-F84DA350706B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727948"/>
              <a:ext cx="6516624" cy="16001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221691" y="1068451"/>
            <a:ext cx="6320155" cy="67081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67500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765"/>
              </a:spcBef>
            </a:pP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coloca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impuestos a cualquier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 tipo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organización,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destacando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 ellos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imperante,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reconocer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debilidades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caracterizan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gerencia,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condición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conceden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acciones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considerados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excluidos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modo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enfocar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resto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sistema.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raíz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fenómeno,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Chiavenato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(2002),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“las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ofrecer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motivación.”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207)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concebir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detrás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gerencia,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producto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cargo.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Partiendo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surgen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enigmas: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¿Qué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postura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gerente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motivación?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¿Cuáles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motivacionales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inciden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desempeño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ejecución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Procesos </a:t>
            </a:r>
            <a:r>
              <a:rPr sz="1200" dirty="0">
                <a:latin typeface="Times New Roman"/>
                <a:cs typeface="Times New Roman"/>
              </a:rPr>
              <a:t>Administrativos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UNERG?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¿De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qué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percibir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 </a:t>
            </a:r>
            <a:r>
              <a:rPr sz="1200" spc="-10" dirty="0">
                <a:latin typeface="Times New Roman"/>
                <a:cs typeface="Times New Roman"/>
              </a:rPr>
              <a:t>elemento </a:t>
            </a:r>
            <a:r>
              <a:rPr sz="1200" dirty="0">
                <a:latin typeface="Times New Roman"/>
                <a:cs typeface="Times New Roman"/>
              </a:rPr>
              <a:t>coadyuvante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UNERG?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¿De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qué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manera </a:t>
            </a:r>
            <a:r>
              <a:rPr sz="1200" dirty="0">
                <a:latin typeface="Times New Roman"/>
                <a:cs typeface="Times New Roman"/>
              </a:rPr>
              <a:t>contribuye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gerencia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universitaria?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Supuestos</a:t>
            </a:r>
            <a:r>
              <a:rPr sz="1200" b="1" i="1" spc="-4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Teleológicos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tabLst>
                <a:tab pos="375285" algn="l"/>
              </a:tabLst>
            </a:pPr>
            <a:r>
              <a:rPr sz="1200" spc="-50" dirty="0">
                <a:latin typeface="Times New Roman"/>
                <a:cs typeface="Times New Roman"/>
              </a:rPr>
              <a:t>‗</a:t>
            </a:r>
            <a:r>
              <a:rPr sz="1200" dirty="0">
                <a:latin typeface="Times New Roman"/>
                <a:cs typeface="Times New Roman"/>
              </a:rPr>
              <a:t>	</a:t>
            </a:r>
            <a:r>
              <a:rPr sz="1200" spc="-10" dirty="0">
                <a:latin typeface="Times New Roman"/>
                <a:cs typeface="Times New Roman"/>
              </a:rPr>
              <a:t>Vislumbrar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asumida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gerente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motivación.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>
              <a:lnSpc>
                <a:spcPct val="100000"/>
              </a:lnSpc>
              <a:spcBef>
                <a:spcPts val="5"/>
              </a:spcBef>
              <a:tabLst>
                <a:tab pos="375285" algn="l"/>
              </a:tabLst>
            </a:pPr>
            <a:r>
              <a:rPr sz="1200" spc="-50" dirty="0">
                <a:latin typeface="Times New Roman"/>
                <a:cs typeface="Times New Roman"/>
              </a:rPr>
              <a:t>‗</a:t>
            </a:r>
            <a:r>
              <a:rPr sz="1200" dirty="0">
                <a:latin typeface="Times New Roman"/>
                <a:cs typeface="Times New Roman"/>
              </a:rPr>
              <a:t>	Develar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motivacionales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inciden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Procesos </a:t>
            </a:r>
            <a:r>
              <a:rPr sz="1200" dirty="0">
                <a:latin typeface="Times New Roman"/>
                <a:cs typeface="Times New Roman"/>
              </a:rPr>
              <a:t>Administrativos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UNERG.</a:t>
            </a:r>
            <a:endParaRPr sz="1200" dirty="0">
              <a:latin typeface="Times New Roman"/>
              <a:cs typeface="Times New Roman"/>
            </a:endParaRPr>
          </a:p>
          <a:p>
            <a:pPr marL="375285" marR="8890" indent="-363220">
              <a:lnSpc>
                <a:spcPct val="100000"/>
              </a:lnSpc>
              <a:tabLst>
                <a:tab pos="375285" algn="l"/>
              </a:tabLst>
            </a:pPr>
            <a:r>
              <a:rPr sz="1200" spc="-50" dirty="0">
                <a:latin typeface="Times New Roman"/>
                <a:cs typeface="Times New Roman"/>
              </a:rPr>
              <a:t>‗</a:t>
            </a:r>
            <a:r>
              <a:rPr sz="1200" dirty="0">
                <a:latin typeface="Times New Roman"/>
                <a:cs typeface="Times New Roman"/>
              </a:rPr>
              <a:t>	Interpretar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postura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ontológica,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talento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elemento </a:t>
            </a:r>
            <a:r>
              <a:rPr sz="1200" dirty="0">
                <a:latin typeface="Times New Roman"/>
                <a:cs typeface="Times New Roman"/>
              </a:rPr>
              <a:t>coadyuvante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Procesos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UNERG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>
              <a:lnSpc>
                <a:spcPct val="100000"/>
              </a:lnSpc>
              <a:tabLst>
                <a:tab pos="375285" algn="l"/>
              </a:tabLst>
            </a:pPr>
            <a:r>
              <a:rPr sz="1200" spc="-50" dirty="0">
                <a:latin typeface="Times New Roman"/>
                <a:cs typeface="Times New Roman"/>
              </a:rPr>
              <a:t>‗</a:t>
            </a:r>
            <a:r>
              <a:rPr sz="1200" dirty="0">
                <a:latin typeface="Times New Roman"/>
                <a:cs typeface="Times New Roman"/>
              </a:rPr>
              <a:t>	Comprender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reingeniería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administrativos,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motivación,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activador 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organizacionales.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Planteamientos</a:t>
            </a:r>
            <a:r>
              <a:rPr sz="1200" b="1" i="1" spc="-4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Justificantes</a:t>
            </a:r>
            <a:r>
              <a:rPr sz="1200" b="1" i="1" spc="-4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del</a:t>
            </a:r>
            <a:r>
              <a:rPr sz="1200" b="1" i="1" spc="-4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Estudio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pertinente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comprender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postura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Personal,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propio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valores </a:t>
            </a:r>
            <a:r>
              <a:rPr sz="1200" dirty="0">
                <a:latin typeface="Times New Roman"/>
                <a:cs typeface="Times New Roman"/>
              </a:rPr>
              <a:t>organizacionales,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Reingeniería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Administrativos,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pretendiendo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vivencias,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emociones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sentimientos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significantes </a:t>
            </a:r>
            <a:r>
              <a:rPr sz="1200" spc="-10" dirty="0">
                <a:latin typeface="Times New Roman"/>
                <a:cs typeface="Times New Roman"/>
              </a:rPr>
              <a:t>manifiestan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2" name="object 22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1228445" y="8257268"/>
            <a:ext cx="4467860" cy="763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Reingeniería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Procesos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Administrativos,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partir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Motivación,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ts val="1420"/>
              </a:lnSpc>
            </a:pPr>
            <a:r>
              <a:rPr sz="1200" b="1" spc="-10" dirty="0">
                <a:latin typeface="Times New Roman"/>
                <a:cs typeface="Times New Roman"/>
              </a:rPr>
              <a:t>como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Activador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Valores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Organizacionales:</a:t>
            </a:r>
            <a:r>
              <a:rPr sz="1200" b="1" spc="-10" dirty="0">
                <a:latin typeface="Times New Roman"/>
                <a:cs typeface="Times New Roman"/>
              </a:rPr>
              <a:t> Significación</a:t>
            </a:r>
            <a:endParaRPr sz="1200" dirty="0">
              <a:latin typeface="Times New Roman"/>
              <a:cs typeface="Times New Roman"/>
            </a:endParaRPr>
          </a:p>
          <a:p>
            <a:pPr marL="2540" algn="ctr">
              <a:lnSpc>
                <a:spcPts val="1420"/>
              </a:lnSpc>
            </a:pP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Actores</a:t>
            </a:r>
            <a:endParaRPr sz="1200" dirty="0">
              <a:latin typeface="Times New Roman"/>
              <a:cs typeface="Times New Roman"/>
            </a:endParaRPr>
          </a:p>
          <a:p>
            <a:pPr marR="57150" algn="ctr">
              <a:lnSpc>
                <a:spcPct val="100000"/>
              </a:lnSpc>
              <a:spcBef>
                <a:spcPts val="2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Ámbar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Ramírez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461252" y="8950079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301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26" name="Grupo 25">
            <a:extLst>
              <a:ext uri="{FF2B5EF4-FFF2-40B4-BE49-F238E27FC236}">
                <a16:creationId xmlns:a16="http://schemas.microsoft.com/office/drawing/2014/main" id="{13792FE6-917F-CCBA-CE54-A0012E30B554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7" name="object 12">
              <a:extLst>
                <a:ext uri="{FF2B5EF4-FFF2-40B4-BE49-F238E27FC236}">
                  <a16:creationId xmlns:a16="http://schemas.microsoft.com/office/drawing/2014/main" id="{683C3AFB-91C0-43E9-2ECD-68CABC93C6BB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1" name="object 13">
                <a:extLst>
                  <a:ext uri="{FF2B5EF4-FFF2-40B4-BE49-F238E27FC236}">
                    <a16:creationId xmlns:a16="http://schemas.microsoft.com/office/drawing/2014/main" id="{A1076224-8B3C-55BE-0491-C2F7D7486F4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2" name="object 14">
                <a:extLst>
                  <a:ext uri="{FF2B5EF4-FFF2-40B4-BE49-F238E27FC236}">
                    <a16:creationId xmlns:a16="http://schemas.microsoft.com/office/drawing/2014/main" id="{0C6535AA-3DA6-EE6D-4D1F-3DAF7EC7C0C9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3" name="object 15">
                <a:extLst>
                  <a:ext uri="{FF2B5EF4-FFF2-40B4-BE49-F238E27FC236}">
                    <a16:creationId xmlns:a16="http://schemas.microsoft.com/office/drawing/2014/main" id="{F4879B88-6009-BD42-7C48-BCF27F6B3C8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4" name="object 16">
                <a:extLst>
                  <a:ext uri="{FF2B5EF4-FFF2-40B4-BE49-F238E27FC236}">
                    <a16:creationId xmlns:a16="http://schemas.microsoft.com/office/drawing/2014/main" id="{B2BE8BCF-4827-71DB-749B-DA26EE43E51A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8" name="object 16">
              <a:extLst>
                <a:ext uri="{FF2B5EF4-FFF2-40B4-BE49-F238E27FC236}">
                  <a16:creationId xmlns:a16="http://schemas.microsoft.com/office/drawing/2014/main" id="{DC75CC62-B63D-379E-3C3F-D096DA6D69B2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9" name="object 25">
              <a:extLst>
                <a:ext uri="{FF2B5EF4-FFF2-40B4-BE49-F238E27FC236}">
                  <a16:creationId xmlns:a16="http://schemas.microsoft.com/office/drawing/2014/main" id="{D9BF50F5-AE91-FE31-1F4E-F97DA10BFF73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0" name="object 31">
              <a:extLst>
                <a:ext uri="{FF2B5EF4-FFF2-40B4-BE49-F238E27FC236}">
                  <a16:creationId xmlns:a16="http://schemas.microsoft.com/office/drawing/2014/main" id="{CDA6B647-185C-F76F-008F-FF9521EB2760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727948"/>
              <a:ext cx="6516624" cy="16001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221691" y="1068451"/>
            <a:ext cx="6346825" cy="66020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0167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1375"/>
              </a:spcBef>
            </a:pP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observada.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dinamiza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eficiencia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laboral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organizaciones,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obtener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razones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trabajador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compromete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organización,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insumos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diferentes </a:t>
            </a:r>
            <a:r>
              <a:rPr sz="1200" dirty="0">
                <a:latin typeface="Times New Roman"/>
                <a:cs typeface="Times New Roman"/>
              </a:rPr>
              <a:t>perspectivas.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Igualmente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consustanciado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nación,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particularmente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Patria,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fortalecen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liberador.</a:t>
            </a:r>
            <a:endParaRPr sz="1200" dirty="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inserta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línea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Gerencia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Moderna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Instituciones </a:t>
            </a:r>
            <a:r>
              <a:rPr sz="1200" dirty="0">
                <a:latin typeface="Times New Roman"/>
                <a:cs typeface="Times New Roman"/>
              </a:rPr>
              <a:t>Públicas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Venezolanas,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quiere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concebir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motivacional,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socialmente </a:t>
            </a:r>
            <a:r>
              <a:rPr sz="1200" dirty="0">
                <a:latin typeface="Times New Roman"/>
                <a:cs typeface="Times New Roman"/>
              </a:rPr>
              <a:t>favorezca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laborales,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colectivo, </a:t>
            </a:r>
            <a:r>
              <a:rPr sz="1200" dirty="0">
                <a:latin typeface="Times New Roman"/>
                <a:cs typeface="Times New Roman"/>
              </a:rPr>
              <a:t>pertinencia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gerencial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 una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postura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rol.</a:t>
            </a:r>
            <a:endParaRPr sz="1200" dirty="0">
              <a:latin typeface="Times New Roman"/>
              <a:cs typeface="Times New Roman"/>
            </a:endParaRPr>
          </a:p>
          <a:p>
            <a:pPr marL="2508885" marR="2506345" indent="-635" algn="ctr">
              <a:lnSpc>
                <a:spcPct val="2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ESCENARIO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II </a:t>
            </a:r>
            <a:r>
              <a:rPr sz="1200" b="1" dirty="0">
                <a:latin typeface="Times New Roman"/>
                <a:cs typeface="Times New Roman"/>
              </a:rPr>
              <a:t>SABERES</a:t>
            </a:r>
            <a:r>
              <a:rPr sz="1200" b="1" spc="-9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AJENOS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arte 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Londoño,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Maldonado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Calderón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(2014)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“una </a:t>
            </a:r>
            <a:r>
              <a:rPr sz="1200" dirty="0">
                <a:latin typeface="Times New Roman"/>
                <a:cs typeface="Times New Roman"/>
              </a:rPr>
              <a:t>modalidad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acumulado </a:t>
            </a:r>
            <a:r>
              <a:rPr sz="1200" dirty="0">
                <a:latin typeface="Times New Roman"/>
                <a:cs typeface="Times New Roman"/>
              </a:rPr>
              <a:t>escrito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específica;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finalidad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material </a:t>
            </a:r>
            <a:r>
              <a:rPr sz="1200" dirty="0">
                <a:latin typeface="Times New Roman"/>
                <a:cs typeface="Times New Roman"/>
              </a:rPr>
              <a:t>documental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sometido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análisis”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6),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detallada 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cuidadosa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-10" dirty="0">
                <a:latin typeface="Times New Roman"/>
                <a:cs typeface="Times New Roman"/>
              </a:rPr>
              <a:t> específico.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antecedente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Internacional 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Zavala,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(2014)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presentó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 </a:t>
            </a:r>
            <a:r>
              <a:rPr sz="1200" spc="-10" dirty="0">
                <a:latin typeface="Times New Roman"/>
                <a:cs typeface="Times New Roman"/>
              </a:rPr>
              <a:t>titulado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satisfacción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laboral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compartidos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empresa </a:t>
            </a:r>
            <a:r>
              <a:rPr sz="1200" dirty="0">
                <a:latin typeface="Times New Roman"/>
                <a:cs typeface="Times New Roman"/>
              </a:rPr>
              <a:t>embotelladora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bebidas,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presentado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Instituto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Politécnico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México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optar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Magister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Administración;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fue </a:t>
            </a:r>
            <a:r>
              <a:rPr sz="1200" dirty="0">
                <a:latin typeface="Times New Roman"/>
                <a:cs typeface="Times New Roman"/>
              </a:rPr>
              <a:t>elaboración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satisfacción </a:t>
            </a:r>
            <a:r>
              <a:rPr sz="1200" dirty="0">
                <a:latin typeface="Times New Roman"/>
                <a:cs typeface="Times New Roman"/>
              </a:rPr>
              <a:t>laboral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posterior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cuantitativas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cualitativas.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perspectiva </a:t>
            </a:r>
            <a:r>
              <a:rPr sz="1200" dirty="0">
                <a:latin typeface="Times New Roman"/>
                <a:cs typeface="Times New Roman"/>
              </a:rPr>
              <a:t>principal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temática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Bifactorial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Herzberg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conceptos </a:t>
            </a:r>
            <a:r>
              <a:rPr sz="1200" dirty="0">
                <a:latin typeface="Times New Roman"/>
                <a:cs typeface="Times New Roman"/>
              </a:rPr>
              <a:t>desarrollados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Peiró.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conformado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grandes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factores: </a:t>
            </a:r>
            <a:r>
              <a:rPr sz="1200" dirty="0">
                <a:latin typeface="Times New Roman"/>
                <a:cs typeface="Times New Roman"/>
              </a:rPr>
              <a:t>intrínsecos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extrínsecos,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conformados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trece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(13)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subfactores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obtenidos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factorial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cuestionario. Uno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 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detectó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influye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satisfacción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empleados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progreso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reconocimiento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personas.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2" name="object 22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1228445" y="8257268"/>
            <a:ext cx="4467860" cy="763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Reingeniería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Procesos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Administrativos,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partir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Motivación,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ts val="1420"/>
              </a:lnSpc>
            </a:pPr>
            <a:r>
              <a:rPr sz="1200" b="1" spc="-10" dirty="0">
                <a:latin typeface="Times New Roman"/>
                <a:cs typeface="Times New Roman"/>
              </a:rPr>
              <a:t>como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Activador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Valores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Organizacionales:</a:t>
            </a:r>
            <a:r>
              <a:rPr sz="1200" b="1" spc="-10" dirty="0">
                <a:latin typeface="Times New Roman"/>
                <a:cs typeface="Times New Roman"/>
              </a:rPr>
              <a:t> Significación</a:t>
            </a:r>
            <a:endParaRPr sz="1200" dirty="0">
              <a:latin typeface="Times New Roman"/>
              <a:cs typeface="Times New Roman"/>
            </a:endParaRPr>
          </a:p>
          <a:p>
            <a:pPr marL="2540" algn="ctr">
              <a:lnSpc>
                <a:spcPts val="1420"/>
              </a:lnSpc>
            </a:pP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Actores</a:t>
            </a:r>
            <a:endParaRPr sz="1200" dirty="0">
              <a:latin typeface="Times New Roman"/>
              <a:cs typeface="Times New Roman"/>
            </a:endParaRPr>
          </a:p>
          <a:p>
            <a:pPr marR="57150" algn="ctr">
              <a:lnSpc>
                <a:spcPct val="100000"/>
              </a:lnSpc>
              <a:spcBef>
                <a:spcPts val="2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Ámbar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Ramírez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18923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302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6" name="Grupo 25">
            <a:extLst>
              <a:ext uri="{FF2B5EF4-FFF2-40B4-BE49-F238E27FC236}">
                <a16:creationId xmlns:a16="http://schemas.microsoft.com/office/drawing/2014/main" id="{4BCAFF18-DB28-82A1-FA6E-56E419845A31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7" name="object 12">
              <a:extLst>
                <a:ext uri="{FF2B5EF4-FFF2-40B4-BE49-F238E27FC236}">
                  <a16:creationId xmlns:a16="http://schemas.microsoft.com/office/drawing/2014/main" id="{CE856940-D572-D7EC-B530-4BBB03C22ED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1" name="object 13">
                <a:extLst>
                  <a:ext uri="{FF2B5EF4-FFF2-40B4-BE49-F238E27FC236}">
                    <a16:creationId xmlns:a16="http://schemas.microsoft.com/office/drawing/2014/main" id="{D33EE75A-B861-0BAA-35D9-84344E2A743A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2" name="object 14">
                <a:extLst>
                  <a:ext uri="{FF2B5EF4-FFF2-40B4-BE49-F238E27FC236}">
                    <a16:creationId xmlns:a16="http://schemas.microsoft.com/office/drawing/2014/main" id="{0B05F1FE-68A7-10B6-968E-639AD1DB8646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3" name="object 15">
                <a:extLst>
                  <a:ext uri="{FF2B5EF4-FFF2-40B4-BE49-F238E27FC236}">
                    <a16:creationId xmlns:a16="http://schemas.microsoft.com/office/drawing/2014/main" id="{D50CD650-EFC2-1B11-243C-38A4D4115DC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4" name="object 16">
                <a:extLst>
                  <a:ext uri="{FF2B5EF4-FFF2-40B4-BE49-F238E27FC236}">
                    <a16:creationId xmlns:a16="http://schemas.microsoft.com/office/drawing/2014/main" id="{36204054-0D06-B076-16E9-77FFB5A640E6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8" name="object 16">
              <a:extLst>
                <a:ext uri="{FF2B5EF4-FFF2-40B4-BE49-F238E27FC236}">
                  <a16:creationId xmlns:a16="http://schemas.microsoft.com/office/drawing/2014/main" id="{5BF28400-06A9-149E-4010-AF115FD92A2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9" name="object 25">
              <a:extLst>
                <a:ext uri="{FF2B5EF4-FFF2-40B4-BE49-F238E27FC236}">
                  <a16:creationId xmlns:a16="http://schemas.microsoft.com/office/drawing/2014/main" id="{65DAE883-44F0-C18B-1947-D53647A2FD23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0" name="object 31">
              <a:extLst>
                <a:ext uri="{FF2B5EF4-FFF2-40B4-BE49-F238E27FC236}">
                  <a16:creationId xmlns:a16="http://schemas.microsoft.com/office/drawing/2014/main" id="{5005AB54-EF11-003A-D647-271B9771DF44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727948"/>
              <a:ext cx="6516624" cy="16001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293014" y="1068451"/>
            <a:ext cx="6249670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67564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comentarios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emitidos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rubro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trabajadores,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percepción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falta de reconocimiento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desempeñada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las actividades,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verbal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monetaria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demuestra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 </a:t>
            </a:r>
            <a:r>
              <a:rPr sz="1200" dirty="0">
                <a:latin typeface="Times New Roman"/>
                <a:cs typeface="Times New Roman"/>
              </a:rPr>
              <a:t>presentado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puesto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deja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entrever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incentivos </a:t>
            </a:r>
            <a:r>
              <a:rPr sz="1200" dirty="0">
                <a:latin typeface="Times New Roman"/>
                <a:cs typeface="Times New Roman"/>
              </a:rPr>
              <a:t>laborales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influyen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directamente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(las)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trabajadores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alcance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organización.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b="1" i="1" spc="-10" dirty="0">
                <a:latin typeface="Times New Roman"/>
                <a:cs typeface="Times New Roman"/>
              </a:rPr>
              <a:t>Teorías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Entrada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Múltiples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desarrollado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desde </a:t>
            </a:r>
            <a:r>
              <a:rPr sz="1200" dirty="0">
                <a:latin typeface="Times New Roman"/>
                <a:cs typeface="Times New Roman"/>
              </a:rPr>
              <a:t>distintas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embargo,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necesidades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realiza, 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presentan 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entrada las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siguientes: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b="1" i="1" spc="-10" dirty="0">
                <a:latin typeface="Times New Roman"/>
                <a:cs typeface="Times New Roman"/>
              </a:rPr>
              <a:t>Teoría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las</a:t>
            </a:r>
            <a:r>
              <a:rPr sz="1200" b="1" i="1" spc="-4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Necesidades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Maslow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 teoría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Maslow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(1943),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poseen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fuerza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satisfechas.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postuló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ordenamiento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cinco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fundamentales.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pirámide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orden: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(1)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fisiológicas,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(2)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(3)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afiliación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pertenencia),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(4)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Estima,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(5)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Autorrealización.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expuesto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infiere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medida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cambian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modifican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comportamiento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mismo;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considerando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“razonablemente”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satisfecha,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disparará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necesidad;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ello </a:t>
            </a:r>
            <a:r>
              <a:rPr sz="1200" dirty="0">
                <a:latin typeface="Times New Roman"/>
                <a:cs typeface="Times New Roman"/>
              </a:rPr>
              <a:t>establece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cinco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son: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fisiológicas,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amor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pertenencia,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auto-</a:t>
            </a:r>
            <a:r>
              <a:rPr sz="1200" dirty="0">
                <a:latin typeface="Times New Roman"/>
                <a:cs typeface="Times New Roman"/>
              </a:rPr>
              <a:t>realización;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fisiológicas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más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nivel.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Significantes</a:t>
            </a:r>
            <a:r>
              <a:rPr sz="1200" b="1" i="1" spc="-4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Teóricos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8255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significantes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conforman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compendio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inmerso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temática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consolidar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temática.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significantes teóricos: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2" name="object 22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1228445" y="8257268"/>
            <a:ext cx="4467860" cy="763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Reingeniería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Procesos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Administrativos,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partir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Motivación,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ts val="1420"/>
              </a:lnSpc>
            </a:pPr>
            <a:r>
              <a:rPr sz="1200" b="1" spc="-10" dirty="0">
                <a:latin typeface="Times New Roman"/>
                <a:cs typeface="Times New Roman"/>
              </a:rPr>
              <a:t>como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Activador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Valores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Organizacionales:</a:t>
            </a:r>
            <a:r>
              <a:rPr sz="1200" b="1" spc="-10" dirty="0">
                <a:latin typeface="Times New Roman"/>
                <a:cs typeface="Times New Roman"/>
              </a:rPr>
              <a:t> Significación</a:t>
            </a:r>
            <a:endParaRPr sz="1200" dirty="0">
              <a:latin typeface="Times New Roman"/>
              <a:cs typeface="Times New Roman"/>
            </a:endParaRPr>
          </a:p>
          <a:p>
            <a:pPr marL="2540" algn="ctr">
              <a:lnSpc>
                <a:spcPts val="1420"/>
              </a:lnSpc>
            </a:pP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Actores</a:t>
            </a:r>
            <a:endParaRPr sz="1200" dirty="0">
              <a:latin typeface="Times New Roman"/>
              <a:cs typeface="Times New Roman"/>
            </a:endParaRPr>
          </a:p>
          <a:p>
            <a:pPr marR="57150" algn="ctr">
              <a:lnSpc>
                <a:spcPct val="100000"/>
              </a:lnSpc>
              <a:spcBef>
                <a:spcPts val="2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Ámbar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Ramírez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18923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303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6" name="Grupo 25">
            <a:extLst>
              <a:ext uri="{FF2B5EF4-FFF2-40B4-BE49-F238E27FC236}">
                <a16:creationId xmlns:a16="http://schemas.microsoft.com/office/drawing/2014/main" id="{920C7EDC-5579-1EF5-5024-B2526CE1BAA4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7" name="object 12">
              <a:extLst>
                <a:ext uri="{FF2B5EF4-FFF2-40B4-BE49-F238E27FC236}">
                  <a16:creationId xmlns:a16="http://schemas.microsoft.com/office/drawing/2014/main" id="{AC167B28-12E6-5564-D4AC-F6B10A87B2FF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1" name="object 13">
                <a:extLst>
                  <a:ext uri="{FF2B5EF4-FFF2-40B4-BE49-F238E27FC236}">
                    <a16:creationId xmlns:a16="http://schemas.microsoft.com/office/drawing/2014/main" id="{0E427A6E-0D7D-FC46-B7D8-E53039FD122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2" name="object 14">
                <a:extLst>
                  <a:ext uri="{FF2B5EF4-FFF2-40B4-BE49-F238E27FC236}">
                    <a16:creationId xmlns:a16="http://schemas.microsoft.com/office/drawing/2014/main" id="{A166242D-DB65-F207-7056-F9BE4BAED566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3" name="object 15">
                <a:extLst>
                  <a:ext uri="{FF2B5EF4-FFF2-40B4-BE49-F238E27FC236}">
                    <a16:creationId xmlns:a16="http://schemas.microsoft.com/office/drawing/2014/main" id="{2D85CBC5-E69E-37B8-B1B9-D5B2F199F06C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4" name="object 16">
                <a:extLst>
                  <a:ext uri="{FF2B5EF4-FFF2-40B4-BE49-F238E27FC236}">
                    <a16:creationId xmlns:a16="http://schemas.microsoft.com/office/drawing/2014/main" id="{289A4936-F565-00B1-D55E-0CF21B43D8BF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8" name="object 16">
              <a:extLst>
                <a:ext uri="{FF2B5EF4-FFF2-40B4-BE49-F238E27FC236}">
                  <a16:creationId xmlns:a16="http://schemas.microsoft.com/office/drawing/2014/main" id="{B23A78CF-58A8-2B85-941F-F6336C92B8B2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9" name="object 25">
              <a:extLst>
                <a:ext uri="{FF2B5EF4-FFF2-40B4-BE49-F238E27FC236}">
                  <a16:creationId xmlns:a16="http://schemas.microsoft.com/office/drawing/2014/main" id="{DBB6DD7F-F26F-D607-F7A4-FF433270D3FE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0" name="object 31">
              <a:extLst>
                <a:ext uri="{FF2B5EF4-FFF2-40B4-BE49-F238E27FC236}">
                  <a16:creationId xmlns:a16="http://schemas.microsoft.com/office/drawing/2014/main" id="{FDE0BBAC-625B-E2EF-4D0F-E66CE03E415A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727948"/>
              <a:ext cx="6516624" cy="16001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19" name="object 19"/>
          <p:cNvSpPr txBox="1"/>
          <p:nvPr/>
        </p:nvSpPr>
        <p:spPr>
          <a:xfrm>
            <a:off x="2842005" y="1068451"/>
            <a:ext cx="30295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3865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324611" y="164274"/>
            <a:ext cx="6205855" cy="1411605"/>
            <a:chOff x="324611" y="164274"/>
            <a:chExt cx="6205855" cy="1411605"/>
          </a:xfrm>
        </p:grpSpPr>
        <p:pic>
          <p:nvPicPr>
            <p:cNvPr id="21" name="object 2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6"/>
              <a:ext cx="1719072" cy="1341120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pic>
        <p:nvPicPr>
          <p:cNvPr id="23" name="object 2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4" name="object 24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sp>
        <p:nvSpPr>
          <p:cNvPr id="25" name="object 25"/>
          <p:cNvSpPr txBox="1"/>
          <p:nvPr/>
        </p:nvSpPr>
        <p:spPr>
          <a:xfrm>
            <a:off x="293014" y="1648459"/>
            <a:ext cx="6272530" cy="51473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Motivación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concebir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Robbins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“procesos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dan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intensidad,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persistencia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esfuerzo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conseguir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meta”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155).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infiere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entonces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abarca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elementos </a:t>
            </a:r>
            <a:r>
              <a:rPr sz="1200" dirty="0">
                <a:latin typeface="Times New Roman"/>
                <a:cs typeface="Times New Roman"/>
              </a:rPr>
              <a:t>principales: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intensidad,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esfuerzo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persistencia,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intensidad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medida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esfuerzo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esfuerzo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deberá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canalizarse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dirección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deseada,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persistencia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refiere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medida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sostiene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esfuerzo.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Desempeño</a:t>
            </a:r>
            <a:r>
              <a:rPr sz="1200" b="1" i="1" spc="-5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Laboral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mundial,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una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revisión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empleados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conducir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dirección </a:t>
            </a:r>
            <a:r>
              <a:rPr sz="1200" dirty="0">
                <a:latin typeface="Times New Roman"/>
                <a:cs typeface="Times New Roman"/>
              </a:rPr>
              <a:t>adecuada.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Granell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“las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personas </a:t>
            </a:r>
            <a:r>
              <a:rPr sz="1200" dirty="0">
                <a:latin typeface="Times New Roman"/>
                <a:cs typeface="Times New Roman"/>
              </a:rPr>
              <a:t>competentes,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actitudes,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rasgos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personalidad,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puesto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laboral”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41),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entonces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calificado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motivado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requiere.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spc="-10" dirty="0">
                <a:latin typeface="Times New Roman"/>
                <a:cs typeface="Times New Roman"/>
              </a:rPr>
              <a:t>Valores</a:t>
            </a:r>
            <a:r>
              <a:rPr sz="1200" b="1" i="1" spc="-6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Organizacionales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organizacionales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considerados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rigen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colaboradores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empleados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trabajan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juntos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conseguir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empresa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organizacionales </a:t>
            </a:r>
            <a:r>
              <a:rPr sz="1200" dirty="0">
                <a:latin typeface="Times New Roman"/>
                <a:cs typeface="Times New Roman"/>
              </a:rPr>
              <a:t>sean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efectivos,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García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Donan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(2007)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“los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deben </a:t>
            </a:r>
            <a:r>
              <a:rPr sz="1200" dirty="0">
                <a:latin typeface="Times New Roman"/>
                <a:cs typeface="Times New Roman"/>
              </a:rPr>
              <a:t>ejercerlos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convicción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imposición”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12),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 cada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convencido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actuar bajo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ciertas normas,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ideal.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228445" y="8257268"/>
            <a:ext cx="4467860" cy="763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Reingeniería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Procesos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Administrativos,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partir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Motivación,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ts val="1420"/>
              </a:lnSpc>
            </a:pPr>
            <a:r>
              <a:rPr sz="1200" b="1" spc="-10" dirty="0">
                <a:latin typeface="Times New Roman"/>
                <a:cs typeface="Times New Roman"/>
              </a:rPr>
              <a:t>como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Activador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Valores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Organizacionales:</a:t>
            </a:r>
            <a:r>
              <a:rPr sz="1200" b="1" spc="-10" dirty="0">
                <a:latin typeface="Times New Roman"/>
                <a:cs typeface="Times New Roman"/>
              </a:rPr>
              <a:t> Significación</a:t>
            </a:r>
            <a:endParaRPr sz="1200" dirty="0">
              <a:latin typeface="Times New Roman"/>
              <a:cs typeface="Times New Roman"/>
            </a:endParaRPr>
          </a:p>
          <a:p>
            <a:pPr marL="2540" algn="ctr">
              <a:lnSpc>
                <a:spcPts val="1420"/>
              </a:lnSpc>
            </a:pP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Actores</a:t>
            </a:r>
            <a:endParaRPr sz="1200" dirty="0">
              <a:latin typeface="Times New Roman"/>
              <a:cs typeface="Times New Roman"/>
            </a:endParaRPr>
          </a:p>
          <a:p>
            <a:pPr marR="57150" algn="ctr">
              <a:lnSpc>
                <a:spcPct val="100000"/>
              </a:lnSpc>
              <a:spcBef>
                <a:spcPts val="2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Ámbar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Ramírez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18923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304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8" name="Grupo 27">
            <a:extLst>
              <a:ext uri="{FF2B5EF4-FFF2-40B4-BE49-F238E27FC236}">
                <a16:creationId xmlns:a16="http://schemas.microsoft.com/office/drawing/2014/main" id="{D6036898-6F11-10B6-BC32-758C2101476A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9" name="object 12">
              <a:extLst>
                <a:ext uri="{FF2B5EF4-FFF2-40B4-BE49-F238E27FC236}">
                  <a16:creationId xmlns:a16="http://schemas.microsoft.com/office/drawing/2014/main" id="{EA405928-3AEE-FCEF-7A55-C245A9B7F25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3" name="object 13">
                <a:extLst>
                  <a:ext uri="{FF2B5EF4-FFF2-40B4-BE49-F238E27FC236}">
                    <a16:creationId xmlns:a16="http://schemas.microsoft.com/office/drawing/2014/main" id="{4BEA9F78-42CE-5C38-3DD9-E21CDD266EB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4" name="object 14">
                <a:extLst>
                  <a:ext uri="{FF2B5EF4-FFF2-40B4-BE49-F238E27FC236}">
                    <a16:creationId xmlns:a16="http://schemas.microsoft.com/office/drawing/2014/main" id="{9656FCD6-5CBA-C17B-FD6F-B462549EC2D6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5" name="object 15">
                <a:extLst>
                  <a:ext uri="{FF2B5EF4-FFF2-40B4-BE49-F238E27FC236}">
                    <a16:creationId xmlns:a16="http://schemas.microsoft.com/office/drawing/2014/main" id="{7AE7BCDB-17BC-D4F2-85DF-99FDE19C5A75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6" name="object 16">
                <a:extLst>
                  <a:ext uri="{FF2B5EF4-FFF2-40B4-BE49-F238E27FC236}">
                    <a16:creationId xmlns:a16="http://schemas.microsoft.com/office/drawing/2014/main" id="{0991D2CE-C8CE-79BB-66D5-BE4739F04296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0" name="object 16">
              <a:extLst>
                <a:ext uri="{FF2B5EF4-FFF2-40B4-BE49-F238E27FC236}">
                  <a16:creationId xmlns:a16="http://schemas.microsoft.com/office/drawing/2014/main" id="{AD7C706B-0360-3EF5-B823-8C41E1D46BB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1" name="object 25">
              <a:extLst>
                <a:ext uri="{FF2B5EF4-FFF2-40B4-BE49-F238E27FC236}">
                  <a16:creationId xmlns:a16="http://schemas.microsoft.com/office/drawing/2014/main" id="{A371A3E2-357C-AE0B-5069-CC156DAC7512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2" name="object 31">
              <a:extLst>
                <a:ext uri="{FF2B5EF4-FFF2-40B4-BE49-F238E27FC236}">
                  <a16:creationId xmlns:a16="http://schemas.microsoft.com/office/drawing/2014/main" id="{5E67E919-0C87-EF40-9FD2-3B2FE5A52A3A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727948"/>
              <a:ext cx="6516624" cy="16001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293014" y="1068451"/>
            <a:ext cx="6247765" cy="67062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67437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755"/>
              </a:spcBef>
            </a:pPr>
            <a:r>
              <a:rPr sz="1200" b="1" dirty="0">
                <a:latin typeface="Times New Roman"/>
                <a:cs typeface="Times New Roman"/>
              </a:rPr>
              <a:t>ESCENARIO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III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VÍAS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METODOLÓGICAS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vías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enuncian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orientaciones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plasman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etapas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ahí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hilos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epistémicos,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asociados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enfoque,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soportes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filosóficos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envuelven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mismo.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Paradigma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Investigación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sirve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soporte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interpretativo.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paradigma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objetividad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utilizando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intersubjetivo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(2002)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paradigma </a:t>
            </a:r>
            <a:r>
              <a:rPr sz="1200" dirty="0">
                <a:latin typeface="Times New Roman"/>
                <a:cs typeface="Times New Roman"/>
              </a:rPr>
              <a:t>interpretativo,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fenomenológico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(naturalista),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descubrir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mutua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intersubjetiva.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ontológica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instituyen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realidades múltiples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depende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reconstrucción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compartidas.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spc="-10" dirty="0">
                <a:latin typeface="Times New Roman"/>
                <a:cs typeface="Times New Roman"/>
              </a:rPr>
              <a:t>Metodología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Asumida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en</a:t>
            </a:r>
            <a:r>
              <a:rPr sz="1200" b="1" i="1" spc="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Investigación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vía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hermenéutico- </a:t>
            </a:r>
            <a:r>
              <a:rPr sz="1200" dirty="0">
                <a:latin typeface="Times New Roman"/>
                <a:cs typeface="Times New Roman"/>
              </a:rPr>
              <a:t>dialéctico,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Martínez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“busca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fenómenos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dialéctica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movimiento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todo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todo”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124),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movimiento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Dilthey,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citado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Martínez,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suele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denominar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círculo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hermenéutico,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interpretativo,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buscarle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Escenario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Estudio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Martínez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ecología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investigación;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geográfico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va a realizar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salir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informantes”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 54)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trabajar,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2" name="object 22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1228445" y="8257268"/>
            <a:ext cx="4467860" cy="763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Reingeniería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Procesos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Administrativos,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partir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Motivación,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ts val="1420"/>
              </a:lnSpc>
            </a:pPr>
            <a:r>
              <a:rPr sz="1200" b="1" spc="-10" dirty="0">
                <a:latin typeface="Times New Roman"/>
                <a:cs typeface="Times New Roman"/>
              </a:rPr>
              <a:t>como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Activador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Valores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Organizacionales:</a:t>
            </a:r>
            <a:r>
              <a:rPr sz="1200" b="1" spc="-10" dirty="0">
                <a:latin typeface="Times New Roman"/>
                <a:cs typeface="Times New Roman"/>
              </a:rPr>
              <a:t> Significación</a:t>
            </a:r>
            <a:endParaRPr sz="1200" dirty="0">
              <a:latin typeface="Times New Roman"/>
              <a:cs typeface="Times New Roman"/>
            </a:endParaRPr>
          </a:p>
          <a:p>
            <a:pPr marL="2540" algn="ctr">
              <a:lnSpc>
                <a:spcPts val="1420"/>
              </a:lnSpc>
            </a:pP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Actores</a:t>
            </a:r>
            <a:endParaRPr sz="1200" dirty="0">
              <a:latin typeface="Times New Roman"/>
              <a:cs typeface="Times New Roman"/>
            </a:endParaRPr>
          </a:p>
          <a:p>
            <a:pPr marR="57150" algn="ctr">
              <a:lnSpc>
                <a:spcPct val="100000"/>
              </a:lnSpc>
              <a:spcBef>
                <a:spcPts val="2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Ámbar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Ramírez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3937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305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6" name="Grupo 25">
            <a:extLst>
              <a:ext uri="{FF2B5EF4-FFF2-40B4-BE49-F238E27FC236}">
                <a16:creationId xmlns:a16="http://schemas.microsoft.com/office/drawing/2014/main" id="{80930800-90EA-E71C-DED1-1B65A9A1AFF1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7" name="object 12">
              <a:extLst>
                <a:ext uri="{FF2B5EF4-FFF2-40B4-BE49-F238E27FC236}">
                  <a16:creationId xmlns:a16="http://schemas.microsoft.com/office/drawing/2014/main" id="{FA4D70E5-582E-24FB-A956-8A57EADE3F84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1" name="object 13">
                <a:extLst>
                  <a:ext uri="{FF2B5EF4-FFF2-40B4-BE49-F238E27FC236}">
                    <a16:creationId xmlns:a16="http://schemas.microsoft.com/office/drawing/2014/main" id="{190A7852-DDB8-2906-B648-7CC75396DAFA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2" name="object 14">
                <a:extLst>
                  <a:ext uri="{FF2B5EF4-FFF2-40B4-BE49-F238E27FC236}">
                    <a16:creationId xmlns:a16="http://schemas.microsoft.com/office/drawing/2014/main" id="{272B7FE8-4287-1C4C-B44B-381843F4F687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3" name="object 15">
                <a:extLst>
                  <a:ext uri="{FF2B5EF4-FFF2-40B4-BE49-F238E27FC236}">
                    <a16:creationId xmlns:a16="http://schemas.microsoft.com/office/drawing/2014/main" id="{46AA1C47-9727-99E4-9A2C-F04B56B7129C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4" name="object 16">
                <a:extLst>
                  <a:ext uri="{FF2B5EF4-FFF2-40B4-BE49-F238E27FC236}">
                    <a16:creationId xmlns:a16="http://schemas.microsoft.com/office/drawing/2014/main" id="{5241B9F7-B6F0-8317-B093-80CDB92F0DD0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8" name="object 16">
              <a:extLst>
                <a:ext uri="{FF2B5EF4-FFF2-40B4-BE49-F238E27FC236}">
                  <a16:creationId xmlns:a16="http://schemas.microsoft.com/office/drawing/2014/main" id="{59A617AB-9100-33F0-92F9-D419FE4EA00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9" name="object 25">
              <a:extLst>
                <a:ext uri="{FF2B5EF4-FFF2-40B4-BE49-F238E27FC236}">
                  <a16:creationId xmlns:a16="http://schemas.microsoft.com/office/drawing/2014/main" id="{A1D63B40-ED25-4117-6903-AFB6F5364AA1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0" name="object 31">
              <a:extLst>
                <a:ext uri="{FF2B5EF4-FFF2-40B4-BE49-F238E27FC236}">
                  <a16:creationId xmlns:a16="http://schemas.microsoft.com/office/drawing/2014/main" id="{0785E0CA-6BF7-0FEC-1151-FBE4362785A9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727948"/>
              <a:ext cx="6516624" cy="16001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32003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823972" y="1024127"/>
              <a:ext cx="1812036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01311" y="1024127"/>
              <a:ext cx="1235964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402579" y="1024127"/>
              <a:ext cx="576072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23" name="object 23"/>
          <p:cNvSpPr txBox="1"/>
          <p:nvPr/>
        </p:nvSpPr>
        <p:spPr>
          <a:xfrm>
            <a:off x="221691" y="1068451"/>
            <a:ext cx="6346825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69977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caso, 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delimita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 geográfico,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 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ciñe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 espacio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geográfico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correspondiente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dependencias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particularmente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Odontología, Iniciando actividades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Diciembre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1992,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cuarta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facultad 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sumarse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opciones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aspirante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UNERG.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Sujetos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Significantes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Significantes,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originaria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información,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opinión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Robledo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(2009)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aquellas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“por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vivencias,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armonizar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apadrinar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convirtiéndose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abren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escenarios”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5)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solicitó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sujetos </a:t>
            </a:r>
            <a:r>
              <a:rPr sz="1200" dirty="0">
                <a:latin typeface="Times New Roman"/>
                <a:cs typeface="Times New Roman"/>
              </a:rPr>
              <a:t>significantes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asumieran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pseudónimo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continuación: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Motivado,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Logro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Activo.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mismos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seleccionados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manera </a:t>
            </a:r>
            <a:r>
              <a:rPr sz="1200" dirty="0">
                <a:latin typeface="Times New Roman"/>
                <a:cs typeface="Times New Roman"/>
              </a:rPr>
              <a:t>intencional,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atendiendo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criterios: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5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laborando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disponibilidad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colaborar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investigación.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fueron </a:t>
            </a:r>
            <a:r>
              <a:rPr sz="1200" dirty="0">
                <a:latin typeface="Times New Roman"/>
                <a:cs typeface="Times New Roman"/>
              </a:rPr>
              <a:t>asumidos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Significantes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funcionario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administración,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funcionario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adscrito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reúnan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selección.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Procedimientos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Técnicas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para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Recolección</a:t>
            </a:r>
            <a:r>
              <a:rPr sz="1200" b="1" i="1" spc="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Información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utilizó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profundidad,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Taylor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Bogdan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(1994),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“Implica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sesiones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comenzar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 abierto,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una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pregunta </a:t>
            </a:r>
            <a:r>
              <a:rPr sz="1200" dirty="0">
                <a:latin typeface="Times New Roman"/>
                <a:cs typeface="Times New Roman"/>
              </a:rPr>
              <a:t>generadora,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servirá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profundización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tema”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145).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Asimismo,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entrevistada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relato,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portadora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ciertos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tratar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cuidado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no </a:t>
            </a:r>
            <a:r>
              <a:rPr sz="1200" dirty="0">
                <a:latin typeface="Times New Roman"/>
                <a:cs typeface="Times New Roman"/>
              </a:rPr>
              <a:t>desvirtuar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quiere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expresar.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Procedimientos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para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Interpretación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los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Hallazgos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1016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procedimientos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hallazgos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 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inherentes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misma, como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son: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categorización, </a:t>
            </a:r>
            <a:r>
              <a:rPr sz="1200" dirty="0">
                <a:latin typeface="Times New Roman"/>
                <a:cs typeface="Times New Roman"/>
              </a:rPr>
              <a:t>estructuración,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contrastación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finalmente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triangulación.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4" name="object 24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5" name="object 25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sp>
        <p:nvSpPr>
          <p:cNvPr id="26" name="object 26"/>
          <p:cNvSpPr txBox="1"/>
          <p:nvPr/>
        </p:nvSpPr>
        <p:spPr>
          <a:xfrm>
            <a:off x="1228445" y="8257268"/>
            <a:ext cx="4467860" cy="763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Reingeniería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Procesos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Administrativos,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partir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Motivación,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ts val="1420"/>
              </a:lnSpc>
            </a:pPr>
            <a:r>
              <a:rPr sz="1200" b="1" spc="-10" dirty="0">
                <a:latin typeface="Times New Roman"/>
                <a:cs typeface="Times New Roman"/>
              </a:rPr>
              <a:t>como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Activador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Valores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Organizacionales:</a:t>
            </a:r>
            <a:r>
              <a:rPr sz="1200" b="1" spc="-10" dirty="0">
                <a:latin typeface="Times New Roman"/>
                <a:cs typeface="Times New Roman"/>
              </a:rPr>
              <a:t> Significación</a:t>
            </a:r>
            <a:endParaRPr sz="1200" dirty="0">
              <a:latin typeface="Times New Roman"/>
              <a:cs typeface="Times New Roman"/>
            </a:endParaRPr>
          </a:p>
          <a:p>
            <a:pPr marL="2540" algn="ctr">
              <a:lnSpc>
                <a:spcPts val="1420"/>
              </a:lnSpc>
            </a:pP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Actores</a:t>
            </a:r>
            <a:endParaRPr sz="1200" dirty="0">
              <a:latin typeface="Times New Roman"/>
              <a:cs typeface="Times New Roman"/>
            </a:endParaRPr>
          </a:p>
          <a:p>
            <a:pPr marR="57150" algn="ctr">
              <a:lnSpc>
                <a:spcPct val="100000"/>
              </a:lnSpc>
              <a:spcBef>
                <a:spcPts val="2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Ámbar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Ramírez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3937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306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8" name="Grupo 27">
            <a:extLst>
              <a:ext uri="{FF2B5EF4-FFF2-40B4-BE49-F238E27FC236}">
                <a16:creationId xmlns:a16="http://schemas.microsoft.com/office/drawing/2014/main" id="{83AA96EB-640C-517C-192D-0EDFD098D576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9" name="object 12">
              <a:extLst>
                <a:ext uri="{FF2B5EF4-FFF2-40B4-BE49-F238E27FC236}">
                  <a16:creationId xmlns:a16="http://schemas.microsoft.com/office/drawing/2014/main" id="{0A54C810-3313-7076-7290-9EA442750AC9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3" name="object 13">
                <a:extLst>
                  <a:ext uri="{FF2B5EF4-FFF2-40B4-BE49-F238E27FC236}">
                    <a16:creationId xmlns:a16="http://schemas.microsoft.com/office/drawing/2014/main" id="{8AE5402D-DA96-25A0-CC00-124171CE3385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4" name="object 14">
                <a:extLst>
                  <a:ext uri="{FF2B5EF4-FFF2-40B4-BE49-F238E27FC236}">
                    <a16:creationId xmlns:a16="http://schemas.microsoft.com/office/drawing/2014/main" id="{9183DE56-8DE4-ACAF-D0A1-D501AC664E80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5" name="object 15">
                <a:extLst>
                  <a:ext uri="{FF2B5EF4-FFF2-40B4-BE49-F238E27FC236}">
                    <a16:creationId xmlns:a16="http://schemas.microsoft.com/office/drawing/2014/main" id="{12A4A062-52BD-1C5A-1E20-97FF8A7E99EE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6" name="object 16">
                <a:extLst>
                  <a:ext uri="{FF2B5EF4-FFF2-40B4-BE49-F238E27FC236}">
                    <a16:creationId xmlns:a16="http://schemas.microsoft.com/office/drawing/2014/main" id="{7BCD757D-EDE1-62DE-84CE-599046EB86F5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0" name="object 16">
              <a:extLst>
                <a:ext uri="{FF2B5EF4-FFF2-40B4-BE49-F238E27FC236}">
                  <a16:creationId xmlns:a16="http://schemas.microsoft.com/office/drawing/2014/main" id="{204E1A7C-EBC5-3ED7-581D-3EFB17C13C3B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1" name="object 25">
              <a:extLst>
                <a:ext uri="{FF2B5EF4-FFF2-40B4-BE49-F238E27FC236}">
                  <a16:creationId xmlns:a16="http://schemas.microsoft.com/office/drawing/2014/main" id="{0883A028-C29D-67C0-5B0A-5CE7E3AC279B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2" name="object 31">
              <a:extLst>
                <a:ext uri="{FF2B5EF4-FFF2-40B4-BE49-F238E27FC236}">
                  <a16:creationId xmlns:a16="http://schemas.microsoft.com/office/drawing/2014/main" id="{B4B47E84-9293-E707-A826-A3DB8E498993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727948"/>
              <a:ext cx="6516624" cy="16001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267411" y="1068451"/>
            <a:ext cx="6346190" cy="659510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18155" marR="7467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315"/>
              </a:spcBef>
            </a:pPr>
            <a:r>
              <a:rPr sz="1200" spc="-10" dirty="0">
                <a:latin typeface="Times New Roman"/>
                <a:cs typeface="Times New Roman"/>
              </a:rPr>
              <a:t>Tomando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filtros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epistemológicos.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Criterios</a:t>
            </a:r>
            <a:r>
              <a:rPr sz="1200" b="1" i="1" spc="-4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Validación </a:t>
            </a:r>
            <a:r>
              <a:rPr sz="1200" b="1" i="1" dirty="0">
                <a:latin typeface="Times New Roman"/>
                <a:cs typeface="Times New Roman"/>
              </a:rPr>
              <a:t>del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Conocimiento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Credibilidad.</a:t>
            </a:r>
            <a:r>
              <a:rPr sz="1200" b="1" i="1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investigaciones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cualitativas,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credibilidad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validez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cuando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opinión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Martínez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apreciar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aprecia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esa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otra”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10)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perspectiva </a:t>
            </a:r>
            <a:r>
              <a:rPr sz="1200" dirty="0">
                <a:latin typeface="Times New Roman"/>
                <a:cs typeface="Times New Roman"/>
              </a:rPr>
              <a:t>tenga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validez,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prevalecer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rigurosidad, </a:t>
            </a:r>
            <a:r>
              <a:rPr sz="1200" dirty="0">
                <a:latin typeface="Times New Roman"/>
                <a:cs typeface="Times New Roman"/>
              </a:rPr>
              <a:t>abundancia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 por lo 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credibilidad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vendrá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rigurosidad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recolección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abundancia 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mismos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Fiabilidad.</a:t>
            </a:r>
            <a:r>
              <a:rPr sz="1200" b="1" i="1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fiabilidad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confiabilidad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 </a:t>
            </a:r>
            <a:r>
              <a:rPr sz="1200" dirty="0">
                <a:latin typeface="Times New Roman"/>
                <a:cs typeface="Times New Roman"/>
              </a:rPr>
              <a:t>empírico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verificar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similitud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evaluador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evaluado.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Martínez (2004.),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“una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buena </a:t>
            </a:r>
            <a:r>
              <a:rPr sz="1200" dirty="0">
                <a:latin typeface="Times New Roman"/>
                <a:cs typeface="Times New Roman"/>
              </a:rPr>
              <a:t>confiabilidad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segura,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congruente,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diferentes </a:t>
            </a:r>
            <a:r>
              <a:rPr sz="1200" dirty="0">
                <a:latin typeface="Times New Roman"/>
                <a:cs typeface="Times New Roman"/>
              </a:rPr>
              <a:t>tiempos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previsible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futuro”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11).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fiabilidad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dio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metodológica,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opinión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Martínez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(2004) </a:t>
            </a:r>
            <a:r>
              <a:rPr sz="1200" dirty="0">
                <a:latin typeface="Times New Roman"/>
                <a:cs typeface="Times New Roman"/>
              </a:rPr>
              <a:t>“consiste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múltiples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determinado”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(p. 12)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797050" marR="1794510" indent="818515">
              <a:lnSpc>
                <a:spcPct val="200000"/>
              </a:lnSpc>
            </a:pPr>
            <a:r>
              <a:rPr sz="1200" b="1" dirty="0">
                <a:latin typeface="Times New Roman"/>
                <a:cs typeface="Times New Roman"/>
              </a:rPr>
              <a:t>ESCENARIO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IV </a:t>
            </a:r>
            <a:r>
              <a:rPr sz="1200" b="1" dirty="0">
                <a:latin typeface="Times New Roman"/>
                <a:cs typeface="Times New Roman"/>
              </a:rPr>
              <a:t>HALLAZGOS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INVESTIGACIÓN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Cara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 Cara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con mis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Interlocutores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continuación,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abordaje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asumiendo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investigadora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actuante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participante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realizada.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inició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diálogo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directo,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involucrados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desarrollada,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utilizando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entendimiento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otros,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finalidad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proporcionar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 </a:t>
            </a:r>
            <a:r>
              <a:rPr sz="1200" spc="-10" dirty="0">
                <a:latin typeface="Times New Roman"/>
                <a:cs typeface="Times New Roman"/>
              </a:rPr>
              <a:t>vivenciada.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2" name="object 22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1228445" y="8257268"/>
            <a:ext cx="4467860" cy="763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Reingeniería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Procesos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Administrativos,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partir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Motivación,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ts val="1420"/>
              </a:lnSpc>
            </a:pPr>
            <a:r>
              <a:rPr sz="1200" b="1" spc="-10" dirty="0">
                <a:latin typeface="Times New Roman"/>
                <a:cs typeface="Times New Roman"/>
              </a:rPr>
              <a:t>como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Activador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Valores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Organizacionales:</a:t>
            </a:r>
            <a:r>
              <a:rPr sz="1200" b="1" spc="-10" dirty="0">
                <a:latin typeface="Times New Roman"/>
                <a:cs typeface="Times New Roman"/>
              </a:rPr>
              <a:t> Significación</a:t>
            </a:r>
            <a:endParaRPr sz="1200" dirty="0">
              <a:latin typeface="Times New Roman"/>
              <a:cs typeface="Times New Roman"/>
            </a:endParaRPr>
          </a:p>
          <a:p>
            <a:pPr marL="2540" algn="ctr">
              <a:lnSpc>
                <a:spcPts val="1420"/>
              </a:lnSpc>
            </a:pP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Actores</a:t>
            </a:r>
            <a:endParaRPr sz="1200" dirty="0">
              <a:latin typeface="Times New Roman"/>
              <a:cs typeface="Times New Roman"/>
            </a:endParaRPr>
          </a:p>
          <a:p>
            <a:pPr marR="57150" algn="ctr">
              <a:lnSpc>
                <a:spcPct val="100000"/>
              </a:lnSpc>
              <a:spcBef>
                <a:spcPts val="2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Ámbar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Ramírez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3937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307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6" name="Grupo 25">
            <a:extLst>
              <a:ext uri="{FF2B5EF4-FFF2-40B4-BE49-F238E27FC236}">
                <a16:creationId xmlns:a16="http://schemas.microsoft.com/office/drawing/2014/main" id="{78BB4F9A-9FE8-3557-7A6B-A139A17AE4D4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7" name="object 12">
              <a:extLst>
                <a:ext uri="{FF2B5EF4-FFF2-40B4-BE49-F238E27FC236}">
                  <a16:creationId xmlns:a16="http://schemas.microsoft.com/office/drawing/2014/main" id="{D13A5706-EC1B-1FE5-D25E-76DAE6EE0E0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1" name="object 13">
                <a:extLst>
                  <a:ext uri="{FF2B5EF4-FFF2-40B4-BE49-F238E27FC236}">
                    <a16:creationId xmlns:a16="http://schemas.microsoft.com/office/drawing/2014/main" id="{08B95614-CEDE-9765-1F60-EFE8D57E090A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2" name="object 14">
                <a:extLst>
                  <a:ext uri="{FF2B5EF4-FFF2-40B4-BE49-F238E27FC236}">
                    <a16:creationId xmlns:a16="http://schemas.microsoft.com/office/drawing/2014/main" id="{E547BA30-4830-73C5-DB0B-5587D5AACEAF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3" name="object 15">
                <a:extLst>
                  <a:ext uri="{FF2B5EF4-FFF2-40B4-BE49-F238E27FC236}">
                    <a16:creationId xmlns:a16="http://schemas.microsoft.com/office/drawing/2014/main" id="{BA8A7D48-1067-1C70-7C0A-179FF1C892D6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4" name="object 16">
                <a:extLst>
                  <a:ext uri="{FF2B5EF4-FFF2-40B4-BE49-F238E27FC236}">
                    <a16:creationId xmlns:a16="http://schemas.microsoft.com/office/drawing/2014/main" id="{81DF46F0-0B5B-8B34-134E-3B264475E49A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8" name="object 16">
              <a:extLst>
                <a:ext uri="{FF2B5EF4-FFF2-40B4-BE49-F238E27FC236}">
                  <a16:creationId xmlns:a16="http://schemas.microsoft.com/office/drawing/2014/main" id="{34356CB3-BEBB-7BDA-E746-02579E9B32F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9" name="object 25">
              <a:extLst>
                <a:ext uri="{FF2B5EF4-FFF2-40B4-BE49-F238E27FC236}">
                  <a16:creationId xmlns:a16="http://schemas.microsoft.com/office/drawing/2014/main" id="{5D807EE5-C03C-EEF3-E450-B294014CEBE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0" name="object 31">
              <a:extLst>
                <a:ext uri="{FF2B5EF4-FFF2-40B4-BE49-F238E27FC236}">
                  <a16:creationId xmlns:a16="http://schemas.microsoft.com/office/drawing/2014/main" id="{B0059384-C7B3-FD34-A7A8-B92B320251A8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727948"/>
              <a:ext cx="6516624" cy="16001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pic>
        <p:nvPicPr>
          <p:cNvPr id="21" name="object 21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2" name="object 22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graphicFrame>
        <p:nvGraphicFramePr>
          <p:cNvPr id="23" name="object 23"/>
          <p:cNvGraphicFramePr>
            <a:graphicFrameLocks noGrp="1"/>
          </p:cNvGraphicFramePr>
          <p:nvPr/>
        </p:nvGraphicFramePr>
        <p:xfrm>
          <a:off x="242265" y="3701541"/>
          <a:ext cx="6281420" cy="3868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181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633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830">
                <a:tc>
                  <a:txBody>
                    <a:bodyPr/>
                    <a:lstStyle/>
                    <a:p>
                      <a:pPr marL="890269">
                        <a:lnSpc>
                          <a:spcPts val="1075"/>
                        </a:lnSpc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Sujetos</a:t>
                      </a:r>
                      <a:r>
                        <a:rPr sz="1200" b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Informantes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ts val="1170"/>
                        </a:lnSpc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Categorías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Generales</a:t>
                      </a:r>
                      <a:r>
                        <a:rPr sz="1200" b="1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Emergidas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b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el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estudio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30B6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77590">
                <a:tc>
                  <a:txBody>
                    <a:bodyPr/>
                    <a:lstStyle/>
                    <a:p>
                      <a:pPr marL="209550" indent="-209550">
                        <a:lnSpc>
                          <a:spcPts val="1410"/>
                        </a:lnSpc>
                        <a:buFont typeface="Wingdings"/>
                        <a:buChar char=""/>
                        <a:tabLst>
                          <a:tab pos="209550" algn="l"/>
                        </a:tabLst>
                      </a:pP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Motivado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buFont typeface="Wingdings"/>
                        <a:buChar char=""/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buFont typeface="Wingdings"/>
                        <a:buChar char=""/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buFont typeface="Wingdings"/>
                        <a:buChar char=""/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buFont typeface="Wingdings"/>
                        <a:buChar char=""/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buFont typeface="Wingdings"/>
                        <a:buChar char=""/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60"/>
                        </a:spcBef>
                        <a:buFont typeface="Wingdings"/>
                        <a:buChar char=""/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342900" indent="-342900">
                        <a:lnSpc>
                          <a:spcPct val="100000"/>
                        </a:lnSpc>
                        <a:buSzPct val="83333"/>
                        <a:buFont typeface="Wingdings"/>
                        <a:buChar char=""/>
                        <a:tabLst>
                          <a:tab pos="342900" algn="l"/>
                        </a:tabLst>
                      </a:pP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Logro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buFont typeface="Wingdings"/>
                        <a:buChar char=""/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buFont typeface="Wingdings"/>
                        <a:buChar char=""/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80"/>
                        </a:spcBef>
                        <a:buFont typeface="Wingdings"/>
                        <a:buChar char=""/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342900" indent="-342900">
                        <a:lnSpc>
                          <a:spcPct val="100000"/>
                        </a:lnSpc>
                        <a:buSzPct val="83333"/>
                        <a:buFont typeface="Wingdings"/>
                        <a:buChar char=""/>
                        <a:tabLst>
                          <a:tab pos="342900" algn="l"/>
                        </a:tabLst>
                      </a:pP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Activo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53695" indent="-353695">
                        <a:lnSpc>
                          <a:spcPts val="1410"/>
                        </a:lnSpc>
                        <a:buFont typeface="Wingdings"/>
                        <a:buChar char=""/>
                        <a:tabLst>
                          <a:tab pos="353695" algn="l"/>
                        </a:tabLst>
                      </a:pP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Atención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342900" indent="-342900">
                        <a:lnSpc>
                          <a:spcPct val="100000"/>
                        </a:lnSpc>
                        <a:spcBef>
                          <a:spcPts val="455"/>
                        </a:spcBef>
                        <a:buSzPct val="83333"/>
                        <a:buFont typeface="Wingdings"/>
                        <a:buChar char=""/>
                        <a:tabLst>
                          <a:tab pos="342900" algn="l"/>
                        </a:tabLst>
                      </a:pP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Motivación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342900" indent="-342900">
                        <a:lnSpc>
                          <a:spcPct val="100000"/>
                        </a:lnSpc>
                        <a:spcBef>
                          <a:spcPts val="720"/>
                        </a:spcBef>
                        <a:buSzPct val="83333"/>
                        <a:buFont typeface="Wingdings"/>
                        <a:buChar char=""/>
                        <a:tabLst>
                          <a:tab pos="342900" algn="l"/>
                        </a:tabLst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Desempeño</a:t>
                      </a:r>
                      <a:r>
                        <a:rPr sz="1200" b="1" spc="-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Moderado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342900" indent="-342900">
                        <a:lnSpc>
                          <a:spcPct val="100000"/>
                        </a:lnSpc>
                        <a:spcBef>
                          <a:spcPts val="720"/>
                        </a:spcBef>
                        <a:buSzPct val="83333"/>
                        <a:buFont typeface="Wingdings"/>
                        <a:buChar char=""/>
                        <a:tabLst>
                          <a:tab pos="342900" algn="l"/>
                        </a:tabLst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Prestación</a:t>
                      </a:r>
                      <a:r>
                        <a:rPr sz="1200" b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b="1" spc="-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Servicio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45"/>
                        </a:spcBef>
                        <a:buFont typeface="Wingdings"/>
                        <a:buChar char=""/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342900" indent="-342900">
                        <a:lnSpc>
                          <a:spcPct val="100000"/>
                        </a:lnSpc>
                        <a:buSzPct val="83333"/>
                        <a:buFont typeface="Wingdings"/>
                        <a:buChar char=""/>
                        <a:tabLst>
                          <a:tab pos="342900" algn="l"/>
                        </a:tabLst>
                      </a:pP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Valores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Organizacionales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342900" indent="-342900">
                        <a:lnSpc>
                          <a:spcPct val="100000"/>
                        </a:lnSpc>
                        <a:spcBef>
                          <a:spcPts val="720"/>
                        </a:spcBef>
                        <a:buSzPct val="83333"/>
                        <a:buFont typeface="Wingdings"/>
                        <a:buChar char=""/>
                        <a:tabLst>
                          <a:tab pos="342900" algn="l"/>
                        </a:tabLst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Desempeño</a:t>
                      </a:r>
                      <a:r>
                        <a:rPr sz="1200" b="1" spc="-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Moderado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342900" indent="-342900">
                        <a:lnSpc>
                          <a:spcPts val="1400"/>
                        </a:lnSpc>
                        <a:spcBef>
                          <a:spcPts val="720"/>
                        </a:spcBef>
                        <a:buSzPct val="83333"/>
                        <a:buFont typeface="Wingdings"/>
                        <a:buChar char=""/>
                        <a:tabLst>
                          <a:tab pos="342900" algn="l"/>
                        </a:tabLst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Cumplimiento</a:t>
                      </a:r>
                      <a:r>
                        <a:rPr sz="1200" b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b="1" spc="-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Valores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342900" indent="-342900">
                        <a:lnSpc>
                          <a:spcPts val="1400"/>
                        </a:lnSpc>
                        <a:buSzPct val="83333"/>
                        <a:buFont typeface="Wingdings"/>
                        <a:buChar char=""/>
                        <a:tabLst>
                          <a:tab pos="342900" algn="l"/>
                        </a:tabLst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Nivel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b="1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exigencia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15"/>
                        </a:spcBef>
                        <a:buFont typeface="Wingdings"/>
                        <a:buChar char=""/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342900" indent="-342900">
                        <a:lnSpc>
                          <a:spcPct val="100000"/>
                        </a:lnSpc>
                        <a:buSzPct val="83333"/>
                        <a:buFont typeface="Wingdings"/>
                        <a:buChar char=""/>
                        <a:tabLst>
                          <a:tab pos="342900" algn="l"/>
                        </a:tabLst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Satisfacción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usuario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342900" indent="-342900">
                        <a:lnSpc>
                          <a:spcPct val="100000"/>
                        </a:lnSpc>
                        <a:spcBef>
                          <a:spcPts val="720"/>
                        </a:spcBef>
                        <a:buSzPct val="83333"/>
                        <a:buFont typeface="Wingdings"/>
                        <a:buChar char=""/>
                        <a:tabLst>
                          <a:tab pos="342900" algn="l"/>
                        </a:tabLst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Prestación</a:t>
                      </a:r>
                      <a:r>
                        <a:rPr sz="1200" b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b="1" spc="-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Servicio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342900" indent="-342900">
                        <a:lnSpc>
                          <a:spcPct val="100000"/>
                        </a:lnSpc>
                        <a:spcBef>
                          <a:spcPts val="720"/>
                        </a:spcBef>
                        <a:buSzPct val="83333"/>
                        <a:buFont typeface="Wingdings"/>
                        <a:buChar char=""/>
                        <a:tabLst>
                          <a:tab pos="342900" algn="l"/>
                        </a:tabLst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Incentivo</a:t>
                      </a:r>
                      <a:r>
                        <a:rPr sz="1200" b="1" spc="-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Laboral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342900" indent="-342900">
                        <a:lnSpc>
                          <a:spcPct val="100000"/>
                        </a:lnSpc>
                        <a:spcBef>
                          <a:spcPts val="720"/>
                        </a:spcBef>
                        <a:buSzPct val="83333"/>
                        <a:buFont typeface="Wingdings"/>
                        <a:buChar char=""/>
                        <a:tabLst>
                          <a:tab pos="342900" algn="l"/>
                        </a:tabLst>
                      </a:pP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Motivaciones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6" name="object 26"/>
          <p:cNvSpPr txBox="1"/>
          <p:nvPr/>
        </p:nvSpPr>
        <p:spPr>
          <a:xfrm>
            <a:off x="1228445" y="8257268"/>
            <a:ext cx="4467860" cy="763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Reingeniería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Procesos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Administrativos,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partir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Motivación,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ts val="1420"/>
              </a:lnSpc>
            </a:pPr>
            <a:r>
              <a:rPr sz="1200" b="1" spc="-10" dirty="0">
                <a:latin typeface="Times New Roman"/>
                <a:cs typeface="Times New Roman"/>
              </a:rPr>
              <a:t>como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Activador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Valores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Organizacionales:</a:t>
            </a:r>
            <a:r>
              <a:rPr sz="1200" b="1" spc="-10" dirty="0">
                <a:latin typeface="Times New Roman"/>
                <a:cs typeface="Times New Roman"/>
              </a:rPr>
              <a:t> Significación</a:t>
            </a:r>
            <a:endParaRPr sz="1200" dirty="0">
              <a:latin typeface="Times New Roman"/>
              <a:cs typeface="Times New Roman"/>
            </a:endParaRPr>
          </a:p>
          <a:p>
            <a:pPr marL="2540" algn="ctr">
              <a:lnSpc>
                <a:spcPts val="1420"/>
              </a:lnSpc>
            </a:pP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Actores</a:t>
            </a:r>
            <a:endParaRPr sz="1200" dirty="0">
              <a:latin typeface="Times New Roman"/>
              <a:cs typeface="Times New Roman"/>
            </a:endParaRPr>
          </a:p>
          <a:p>
            <a:pPr marR="57150" algn="ctr">
              <a:lnSpc>
                <a:spcPct val="100000"/>
              </a:lnSpc>
              <a:spcBef>
                <a:spcPts val="2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Ámbar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Ramírez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677406" y="8950079"/>
            <a:ext cx="1778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30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95757" y="7649336"/>
            <a:ext cx="155765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Fuente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Ramírez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(2018)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21691" y="1068451"/>
            <a:ext cx="6417310" cy="26282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hallazgos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procesamiento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filtros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epistemológicos </a:t>
            </a:r>
            <a:r>
              <a:rPr sz="1200" dirty="0">
                <a:latin typeface="Times New Roman"/>
                <a:cs typeface="Times New Roman"/>
              </a:rPr>
              <a:t>planteados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aplicado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informantes.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filtro </a:t>
            </a:r>
            <a:r>
              <a:rPr sz="1200" dirty="0">
                <a:latin typeface="Times New Roman"/>
                <a:cs typeface="Times New Roman"/>
              </a:rPr>
              <a:t>epistemológico consistió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categorización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 recopilada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profundidad.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segundo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filtro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obtienen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códigos,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propiedades.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tercer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filtro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construye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categorías emergentes.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Posteriormente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saturación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emergiendo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generales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 uno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35" dirty="0">
                <a:latin typeface="Times New Roman"/>
                <a:cs typeface="Times New Roman"/>
              </a:rPr>
              <a:t>(Ver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Cuadro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1)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4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8636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Cuadro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1.</a:t>
            </a:r>
            <a:endParaRPr sz="1200" dirty="0">
              <a:latin typeface="Times New Roman"/>
              <a:cs typeface="Times New Roman"/>
            </a:endParaRPr>
          </a:p>
          <a:p>
            <a:pPr marL="8636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Proceso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Saturación.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Categorías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Generales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28" name="Grupo 27">
            <a:extLst>
              <a:ext uri="{FF2B5EF4-FFF2-40B4-BE49-F238E27FC236}">
                <a16:creationId xmlns:a16="http://schemas.microsoft.com/office/drawing/2014/main" id="{4E9DF56E-6187-9430-EDEC-20CD22EF40D7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9" name="object 12">
              <a:extLst>
                <a:ext uri="{FF2B5EF4-FFF2-40B4-BE49-F238E27FC236}">
                  <a16:creationId xmlns:a16="http://schemas.microsoft.com/office/drawing/2014/main" id="{915E3309-66EC-A621-A897-F1EF93F834AF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3" name="object 13">
                <a:extLst>
                  <a:ext uri="{FF2B5EF4-FFF2-40B4-BE49-F238E27FC236}">
                    <a16:creationId xmlns:a16="http://schemas.microsoft.com/office/drawing/2014/main" id="{388CE0E9-DDE5-E3D4-67A3-903D75CBA0E8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4" name="object 14">
                <a:extLst>
                  <a:ext uri="{FF2B5EF4-FFF2-40B4-BE49-F238E27FC236}">
                    <a16:creationId xmlns:a16="http://schemas.microsoft.com/office/drawing/2014/main" id="{0E00C6A9-D901-2A2F-4E64-E8684BA90A86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5" name="object 15">
                <a:extLst>
                  <a:ext uri="{FF2B5EF4-FFF2-40B4-BE49-F238E27FC236}">
                    <a16:creationId xmlns:a16="http://schemas.microsoft.com/office/drawing/2014/main" id="{F15FFDBB-2BB9-4FC1-74AC-969281D9ABC2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6" name="object 16">
                <a:extLst>
                  <a:ext uri="{FF2B5EF4-FFF2-40B4-BE49-F238E27FC236}">
                    <a16:creationId xmlns:a16="http://schemas.microsoft.com/office/drawing/2014/main" id="{949755BA-B825-1C3B-BF6F-007EAD8A8666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0" name="object 16">
              <a:extLst>
                <a:ext uri="{FF2B5EF4-FFF2-40B4-BE49-F238E27FC236}">
                  <a16:creationId xmlns:a16="http://schemas.microsoft.com/office/drawing/2014/main" id="{16A28455-BBF8-FD8A-E684-B85D8FB036BA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1" name="object 25">
              <a:extLst>
                <a:ext uri="{FF2B5EF4-FFF2-40B4-BE49-F238E27FC236}">
                  <a16:creationId xmlns:a16="http://schemas.microsoft.com/office/drawing/2014/main" id="{852EBCA1-0239-411D-2FA2-08C920261B1D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2" name="object 31">
              <a:extLst>
                <a:ext uri="{FF2B5EF4-FFF2-40B4-BE49-F238E27FC236}">
                  <a16:creationId xmlns:a16="http://schemas.microsoft.com/office/drawing/2014/main" id="{D3AA284B-8268-3D11-949C-9752FF96DD1D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727948"/>
              <a:ext cx="6516624" cy="16001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pic>
        <p:nvPicPr>
          <p:cNvPr id="21" name="object 21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2" name="object 22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graphicFrame>
        <p:nvGraphicFramePr>
          <p:cNvPr id="23" name="object 23"/>
          <p:cNvGraphicFramePr>
            <a:graphicFrameLocks noGrp="1"/>
          </p:cNvGraphicFramePr>
          <p:nvPr/>
        </p:nvGraphicFramePr>
        <p:xfrm>
          <a:off x="422249" y="2981451"/>
          <a:ext cx="6101079" cy="14687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808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028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173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731520">
                <a:tc>
                  <a:txBody>
                    <a:bodyPr/>
                    <a:lstStyle/>
                    <a:p>
                      <a:pPr marL="234950">
                        <a:lnSpc>
                          <a:spcPct val="100000"/>
                        </a:lnSpc>
                        <a:spcBef>
                          <a:spcPts val="960"/>
                        </a:spcBef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Informante</a:t>
                      </a:r>
                      <a:r>
                        <a:rPr sz="1200" b="1" spc="-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Motivado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219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marL="345440" algn="ctr">
                        <a:lnSpc>
                          <a:spcPct val="100000"/>
                        </a:lnSpc>
                        <a:spcBef>
                          <a:spcPts val="960"/>
                        </a:spcBef>
                      </a:pP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Informante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343535" algn="ctr">
                        <a:lnSpc>
                          <a:spcPct val="100000"/>
                        </a:lnSpc>
                      </a:pP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Logro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219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marR="185420" algn="ctr">
                        <a:lnSpc>
                          <a:spcPct val="100000"/>
                        </a:lnSpc>
                        <a:spcBef>
                          <a:spcPts val="960"/>
                        </a:spcBef>
                      </a:pP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Informante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R="184785" algn="ctr">
                        <a:lnSpc>
                          <a:spcPct val="100000"/>
                        </a:lnSpc>
                      </a:pP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Activo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2192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30B6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372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85"/>
                        </a:spcBef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Prestación</a:t>
                      </a:r>
                      <a:r>
                        <a:rPr sz="1200" b="1" spc="-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35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200" b="1" spc="-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Servicio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85"/>
                        </a:spcBef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Valores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Organizacionales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85"/>
                        </a:spcBef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Satisfacción</a:t>
                      </a:r>
                      <a:r>
                        <a:rPr sz="1200" b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200" b="1" spc="-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Usuario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7" name="object 27"/>
          <p:cNvSpPr txBox="1"/>
          <p:nvPr/>
        </p:nvSpPr>
        <p:spPr>
          <a:xfrm>
            <a:off x="1228445" y="8257268"/>
            <a:ext cx="4467860" cy="763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Reingeniería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Procesos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Administrativos,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partir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Motivación,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ts val="1420"/>
              </a:lnSpc>
            </a:pPr>
            <a:r>
              <a:rPr sz="1200" b="1" spc="-10" dirty="0">
                <a:latin typeface="Times New Roman"/>
                <a:cs typeface="Times New Roman"/>
              </a:rPr>
              <a:t>como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Activador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Valores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Organizacionales:</a:t>
            </a:r>
            <a:r>
              <a:rPr sz="1200" b="1" spc="-10" dirty="0">
                <a:latin typeface="Times New Roman"/>
                <a:cs typeface="Times New Roman"/>
              </a:rPr>
              <a:t> Significación</a:t>
            </a:r>
            <a:endParaRPr sz="1200" dirty="0">
              <a:latin typeface="Times New Roman"/>
              <a:cs typeface="Times New Roman"/>
            </a:endParaRPr>
          </a:p>
          <a:p>
            <a:pPr marL="2540" algn="ctr">
              <a:lnSpc>
                <a:spcPts val="1420"/>
              </a:lnSpc>
            </a:pP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Actores</a:t>
            </a:r>
            <a:endParaRPr sz="1200" dirty="0">
              <a:latin typeface="Times New Roman"/>
              <a:cs typeface="Times New Roman"/>
            </a:endParaRPr>
          </a:p>
          <a:p>
            <a:pPr marR="57150" algn="ctr">
              <a:lnSpc>
                <a:spcPct val="100000"/>
              </a:lnSpc>
              <a:spcBef>
                <a:spcPts val="2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Ámbar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Ramírez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677406" y="8950079"/>
            <a:ext cx="1778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30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90880" y="1068451"/>
            <a:ext cx="6225540" cy="17672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4660" marR="64960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69"/>
              </a:spcBef>
            </a:pPr>
            <a:endParaRPr sz="1200" dirty="0">
              <a:latin typeface="Arial"/>
              <a:cs typeface="Arial"/>
            </a:endParaRPr>
          </a:p>
          <a:p>
            <a:pPr marL="375285" marR="5080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Dado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Saturación,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síntesis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obtenida,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presentándose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continuación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definitivas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(Ver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Cuadro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2).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229235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Cuadro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2.</a:t>
            </a:r>
            <a:endParaRPr sz="1200" dirty="0">
              <a:latin typeface="Times New Roman"/>
              <a:cs typeface="Times New Roman"/>
            </a:endParaRPr>
          </a:p>
          <a:p>
            <a:pPr marL="229235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Categorías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Definitivas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67411" y="4817490"/>
            <a:ext cx="156591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Ramírez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(2018)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21691" y="5465445"/>
            <a:ext cx="6417945" cy="9404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75285" marR="5080" indent="-363220" algn="just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latin typeface="Times New Roman"/>
                <a:cs typeface="Times New Roman"/>
              </a:rPr>
              <a:t>Dado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categorización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definidas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contrastación.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lugar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contrastación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(Ver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Cuadro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3)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presentado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utiliza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contrastación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(Ver </a:t>
            </a:r>
            <a:r>
              <a:rPr sz="1200" dirty="0">
                <a:latin typeface="Times New Roman"/>
                <a:cs typeface="Times New Roman"/>
              </a:rPr>
              <a:t>Cuadro</a:t>
            </a:r>
            <a:r>
              <a:rPr sz="1200" spc="-25" dirty="0">
                <a:latin typeface="Times New Roman"/>
                <a:cs typeface="Times New Roman"/>
              </a:rPr>
              <a:t> 4).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29" name="Grupo 28">
            <a:extLst>
              <a:ext uri="{FF2B5EF4-FFF2-40B4-BE49-F238E27FC236}">
                <a16:creationId xmlns:a16="http://schemas.microsoft.com/office/drawing/2014/main" id="{5FF274F8-E989-69DA-1EF3-7B5ECC299507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0" name="object 12">
              <a:extLst>
                <a:ext uri="{FF2B5EF4-FFF2-40B4-BE49-F238E27FC236}">
                  <a16:creationId xmlns:a16="http://schemas.microsoft.com/office/drawing/2014/main" id="{D278DA9F-8B7D-C7D9-D10E-C449BFEFE24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4" name="object 13">
                <a:extLst>
                  <a:ext uri="{FF2B5EF4-FFF2-40B4-BE49-F238E27FC236}">
                    <a16:creationId xmlns:a16="http://schemas.microsoft.com/office/drawing/2014/main" id="{5E28401F-48E2-63B7-ABFA-CF6B597D8CFF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5" name="object 14">
                <a:extLst>
                  <a:ext uri="{FF2B5EF4-FFF2-40B4-BE49-F238E27FC236}">
                    <a16:creationId xmlns:a16="http://schemas.microsoft.com/office/drawing/2014/main" id="{3EC95EB3-43BD-9B2F-9583-A53D2DAD8BD0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6" name="object 15">
                <a:extLst>
                  <a:ext uri="{FF2B5EF4-FFF2-40B4-BE49-F238E27FC236}">
                    <a16:creationId xmlns:a16="http://schemas.microsoft.com/office/drawing/2014/main" id="{7ADEDFE2-182D-ABB1-56BC-ACA2DD9989B0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7" name="object 16">
                <a:extLst>
                  <a:ext uri="{FF2B5EF4-FFF2-40B4-BE49-F238E27FC236}">
                    <a16:creationId xmlns:a16="http://schemas.microsoft.com/office/drawing/2014/main" id="{FBF1116E-1279-4226-CCCE-08444C12AA37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1" name="object 16">
              <a:extLst>
                <a:ext uri="{FF2B5EF4-FFF2-40B4-BE49-F238E27FC236}">
                  <a16:creationId xmlns:a16="http://schemas.microsoft.com/office/drawing/2014/main" id="{0EA90438-78B9-8C50-D725-5263EA216A56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2" name="object 25">
              <a:extLst>
                <a:ext uri="{FF2B5EF4-FFF2-40B4-BE49-F238E27FC236}">
                  <a16:creationId xmlns:a16="http://schemas.microsoft.com/office/drawing/2014/main" id="{68F53D7D-9794-FD67-868D-5AE852D7D9BD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3" name="object 31">
              <a:extLst>
                <a:ext uri="{FF2B5EF4-FFF2-40B4-BE49-F238E27FC236}">
                  <a16:creationId xmlns:a16="http://schemas.microsoft.com/office/drawing/2014/main" id="{6F57F595-5D82-5335-2548-0FAE197A9A54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bject 16"/>
          <p:cNvSpPr txBox="1"/>
          <p:nvPr/>
        </p:nvSpPr>
        <p:spPr>
          <a:xfrm>
            <a:off x="279603" y="1068451"/>
            <a:ext cx="6322060" cy="1315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06090" marR="73469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17500" marR="5080" indent="-304800" algn="just">
              <a:lnSpc>
                <a:spcPct val="102499"/>
              </a:lnSpc>
              <a:spcBef>
                <a:spcPts val="137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ítems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anteriores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detectó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68%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entrevistan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hijo,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79%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escuela </a:t>
            </a:r>
            <a:r>
              <a:rPr sz="1200" dirty="0">
                <a:latin typeface="Times New Roman"/>
                <a:cs typeface="Times New Roman"/>
              </a:rPr>
              <a:t>mantiene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efectiva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planificación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spc="-10" dirty="0">
                <a:latin typeface="Times New Roman"/>
                <a:cs typeface="Times New Roman"/>
              </a:rPr>
              <a:t>actividades.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72792" y="2555811"/>
            <a:ext cx="2808351" cy="1201737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221691" y="3786632"/>
            <a:ext cx="6413500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Grafico</a:t>
            </a:r>
            <a:r>
              <a:rPr sz="1200" b="1" spc="2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1.</a:t>
            </a:r>
            <a:r>
              <a:rPr sz="1200" b="1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Distribución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frecuencia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porcentual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promedio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Participación.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Indicador: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Comunicativa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90575" y="4618989"/>
            <a:ext cx="4076700" cy="574040"/>
          </a:xfrm>
          <a:prstGeom prst="rect">
            <a:avLst/>
          </a:prstGeom>
        </p:spPr>
        <p:txBody>
          <a:bodyPr vert="horz" wrap="square" lIns="0" tIns="10413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819"/>
              </a:spcBef>
            </a:pPr>
            <a:r>
              <a:rPr sz="1200" dirty="0">
                <a:latin typeface="Times New Roman"/>
                <a:cs typeface="Times New Roman"/>
              </a:rPr>
              <a:t>Cuadro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720"/>
              </a:spcBef>
            </a:pPr>
            <a:r>
              <a:rPr sz="1200" dirty="0">
                <a:latin typeface="Times New Roman"/>
                <a:cs typeface="Times New Roman"/>
              </a:rPr>
              <a:t>Distribución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frecuencia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indicador: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actividades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20" name="object 2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53692" y="5435282"/>
            <a:ext cx="3371469" cy="1074737"/>
          </a:xfrm>
          <a:prstGeom prst="rect">
            <a:avLst/>
          </a:prstGeom>
        </p:spPr>
      </p:pic>
      <p:sp>
        <p:nvSpPr>
          <p:cNvPr id="21" name="object 21"/>
          <p:cNvSpPr txBox="1"/>
          <p:nvPr/>
        </p:nvSpPr>
        <p:spPr>
          <a:xfrm>
            <a:off x="290575" y="6539610"/>
            <a:ext cx="6275070" cy="82994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Fuente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 </a:t>
            </a:r>
            <a:r>
              <a:rPr sz="1200" spc="-10" dirty="0">
                <a:latin typeface="Times New Roman"/>
                <a:cs typeface="Times New Roman"/>
              </a:rPr>
              <a:t>(2004)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30"/>
              </a:spcBef>
            </a:pPr>
            <a:endParaRPr sz="1200">
              <a:latin typeface="Times New Roman"/>
              <a:cs typeface="Times New Roman"/>
            </a:endParaRPr>
          </a:p>
          <a:p>
            <a:pPr marL="433705" marR="5080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51%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supervisan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rendimiento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hijo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66%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coincide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hijo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dispone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horario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estudio.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22" name="object 2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23" name="object 23"/>
          <p:cNvSpPr txBox="1"/>
          <p:nvPr/>
        </p:nvSpPr>
        <p:spPr>
          <a:xfrm>
            <a:off x="1319275" y="8232885"/>
            <a:ext cx="4215765" cy="716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Participación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Percepción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Padres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Representantes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las</a:t>
            </a:r>
            <a:endParaRPr sz="1200">
              <a:latin typeface="Times New Roman"/>
              <a:cs typeface="Times New Roman"/>
            </a:endParaRPr>
          </a:p>
          <a:p>
            <a:pPr marL="3175" algn="ctr">
              <a:lnSpc>
                <a:spcPct val="100000"/>
              </a:lnSpc>
              <a:spcBef>
                <a:spcPts val="720"/>
              </a:spcBef>
            </a:pPr>
            <a:r>
              <a:rPr sz="1200" b="1" dirty="0">
                <a:latin typeface="Times New Roman"/>
                <a:cs typeface="Times New Roman"/>
              </a:rPr>
              <a:t>Actividades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Educativas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05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Lisbening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Álvarez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794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31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5" name="Grupo 24">
            <a:extLst>
              <a:ext uri="{FF2B5EF4-FFF2-40B4-BE49-F238E27FC236}">
                <a16:creationId xmlns:a16="http://schemas.microsoft.com/office/drawing/2014/main" id="{6F46062D-6EF7-3002-403C-838476DBD649}"/>
              </a:ext>
            </a:extLst>
          </p:cNvPr>
          <p:cNvGrpSpPr/>
          <p:nvPr/>
        </p:nvGrpSpPr>
        <p:grpSpPr>
          <a:xfrm>
            <a:off x="162840" y="66531"/>
            <a:ext cx="6472351" cy="1452626"/>
            <a:chOff x="470065" y="1951410"/>
            <a:chExt cx="6665976" cy="1452626"/>
          </a:xfrm>
        </p:grpSpPr>
        <p:grpSp>
          <p:nvGrpSpPr>
            <p:cNvPr id="26" name="object 12">
              <a:extLst>
                <a:ext uri="{FF2B5EF4-FFF2-40B4-BE49-F238E27FC236}">
                  <a16:creationId xmlns:a16="http://schemas.microsoft.com/office/drawing/2014/main" id="{08E8BDF1-1A3A-4197-30A6-700D6D5D0243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0" name="object 13">
                <a:extLst>
                  <a:ext uri="{FF2B5EF4-FFF2-40B4-BE49-F238E27FC236}">
                    <a16:creationId xmlns:a16="http://schemas.microsoft.com/office/drawing/2014/main" id="{0E04CC21-1CBE-BEF0-0A41-7425AE4880BF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1" name="object 14">
                <a:extLst>
                  <a:ext uri="{FF2B5EF4-FFF2-40B4-BE49-F238E27FC236}">
                    <a16:creationId xmlns:a16="http://schemas.microsoft.com/office/drawing/2014/main" id="{FD122429-EF9E-B8AF-708B-AF7376871D1B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2" name="object 15">
                <a:extLst>
                  <a:ext uri="{FF2B5EF4-FFF2-40B4-BE49-F238E27FC236}">
                    <a16:creationId xmlns:a16="http://schemas.microsoft.com/office/drawing/2014/main" id="{49022867-BC54-4C89-7FB5-1467ED62A1B2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3" name="object 16">
                <a:extLst>
                  <a:ext uri="{FF2B5EF4-FFF2-40B4-BE49-F238E27FC236}">
                    <a16:creationId xmlns:a16="http://schemas.microsoft.com/office/drawing/2014/main" id="{D620FE6B-D6C7-CC23-BDF1-D0D00CF0726D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7" name="object 16">
              <a:extLst>
                <a:ext uri="{FF2B5EF4-FFF2-40B4-BE49-F238E27FC236}">
                  <a16:creationId xmlns:a16="http://schemas.microsoft.com/office/drawing/2014/main" id="{91FF7331-9B17-8B03-3709-837DB05EFBF6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8" name="object 25">
              <a:extLst>
                <a:ext uri="{FF2B5EF4-FFF2-40B4-BE49-F238E27FC236}">
                  <a16:creationId xmlns:a16="http://schemas.microsoft.com/office/drawing/2014/main" id="{435FC554-27D3-42BD-ACC1-ED2C3E23FBBD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9" name="object 31">
              <a:extLst>
                <a:ext uri="{FF2B5EF4-FFF2-40B4-BE49-F238E27FC236}">
                  <a16:creationId xmlns:a16="http://schemas.microsoft.com/office/drawing/2014/main" id="{BED8AE3D-9A98-C7FA-C938-6C907078B9E5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  <p:pic>
        <p:nvPicPr>
          <p:cNvPr id="34" name="object 3">
            <a:extLst>
              <a:ext uri="{FF2B5EF4-FFF2-40B4-BE49-F238E27FC236}">
                <a16:creationId xmlns:a16="http://schemas.microsoft.com/office/drawing/2014/main" id="{4795CD32-665A-45C5-4B81-A33E078B6A5C}"/>
              </a:ext>
            </a:extLst>
          </p:cNvPr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04216" y="8651747"/>
            <a:ext cx="6518148" cy="158496"/>
          </a:xfrm>
          <a:prstGeom prst="rect">
            <a:avLst/>
          </a:prstGeom>
        </p:spPr>
      </p:pic>
      <p:pic>
        <p:nvPicPr>
          <p:cNvPr id="35" name="object 17">
            <a:extLst>
              <a:ext uri="{FF2B5EF4-FFF2-40B4-BE49-F238E27FC236}">
                <a16:creationId xmlns:a16="http://schemas.microsoft.com/office/drawing/2014/main" id="{B4E3EE39-A491-5CBA-17E0-24647312665E}"/>
              </a:ext>
            </a:extLst>
          </p:cNvPr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pic>
        <p:nvPicPr>
          <p:cNvPr id="36" name="object 17">
            <a:extLst>
              <a:ext uri="{FF2B5EF4-FFF2-40B4-BE49-F238E27FC236}">
                <a16:creationId xmlns:a16="http://schemas.microsoft.com/office/drawing/2014/main" id="{3BD9D30E-8A6A-C9F6-23D2-CD90BE23DB0E}"/>
              </a:ext>
            </a:extLst>
          </p:cNvPr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5633909" y="8193022"/>
            <a:ext cx="1092708" cy="848868"/>
          </a:xfrm>
          <a:prstGeom prst="rect">
            <a:avLst/>
          </a:prstGeom>
        </p:spPr>
      </p:pic>
    </p:spTree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27947"/>
              <a:ext cx="6516624" cy="160019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182295" y="2259202"/>
          <a:ext cx="6264274" cy="40424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554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979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788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57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413384">
                        <a:lnSpc>
                          <a:spcPts val="1375"/>
                        </a:lnSpc>
                      </a:pP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Motivado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1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1270" algn="ctr">
                        <a:lnSpc>
                          <a:spcPts val="1375"/>
                        </a:lnSpc>
                      </a:pP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Logro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1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2540" algn="ctr">
                        <a:lnSpc>
                          <a:spcPts val="1375"/>
                        </a:lnSpc>
                      </a:pP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Activo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31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marL="258445">
                        <a:lnSpc>
                          <a:spcPts val="1405"/>
                        </a:lnSpc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Síntesis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b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información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30B6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76650">
                <a:tc>
                  <a:txBody>
                    <a:bodyPr/>
                    <a:lstStyle/>
                    <a:p>
                      <a:pPr marL="68580" marR="67310">
                        <a:lnSpc>
                          <a:spcPts val="1440"/>
                        </a:lnSpc>
                        <a:spcBef>
                          <a:spcPts val="15"/>
                        </a:spcBef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…lo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estamos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haciendo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bien,</a:t>
                      </a:r>
                      <a:r>
                        <a:rPr sz="1200" b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pues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se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presta</a:t>
                      </a:r>
                      <a:r>
                        <a:rPr sz="1200" b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un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servicio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adecuado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los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Trabajadores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se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van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satisfechos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 con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 atención.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68580" marR="528320" algn="just">
                        <a:lnSpc>
                          <a:spcPts val="1440"/>
                        </a:lnSpc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…también</a:t>
                      </a:r>
                      <a:r>
                        <a:rPr sz="1200" b="1" spc="-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se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encuentra</a:t>
                      </a:r>
                      <a:r>
                        <a:rPr sz="1200" b="1" spc="-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la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política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de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68580" marR="227329">
                        <a:lnSpc>
                          <a:spcPts val="1440"/>
                        </a:lnSpc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estímulos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hacia</a:t>
                      </a:r>
                      <a:r>
                        <a:rPr sz="1200" b="1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la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eficiencia</a:t>
                      </a:r>
                      <a:r>
                        <a:rPr sz="1200" b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la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preparación</a:t>
                      </a:r>
                      <a:r>
                        <a:rPr sz="1200" b="1" spc="-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del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funcionario.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68580" marR="96520">
                        <a:lnSpc>
                          <a:spcPts val="1440"/>
                        </a:lnSpc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…tenemos</a:t>
                      </a:r>
                      <a:r>
                        <a:rPr sz="1200" b="1" spc="-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personal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muy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 bien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preparado,</a:t>
                      </a:r>
                      <a:r>
                        <a:rPr sz="1200" b="1" spc="-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más,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68580" marR="96520">
                        <a:lnSpc>
                          <a:spcPts val="1440"/>
                        </a:lnSpc>
                        <a:spcBef>
                          <a:spcPts val="15"/>
                        </a:spcBef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…en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mi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opinión</a:t>
                      </a:r>
                      <a:r>
                        <a:rPr sz="1200" b="1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es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bueno,</a:t>
                      </a:r>
                      <a:r>
                        <a:rPr sz="1200" b="1" spc="-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pero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35" dirty="0">
                          <a:latin typeface="Times New Roman"/>
                          <a:cs typeface="Times New Roman"/>
                        </a:rPr>
                        <a:t>no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excelente,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pues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muchas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veces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se</a:t>
                      </a:r>
                      <a:r>
                        <a:rPr sz="1200" b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dan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situaciones</a:t>
                      </a:r>
                      <a:r>
                        <a:rPr sz="1200" b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las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que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200" b="1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usuarios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se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quejan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por</a:t>
                      </a:r>
                      <a:r>
                        <a:rPr sz="1200" b="1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lo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lento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b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se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desarrollan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las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operaciones.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68580" marR="123825">
                        <a:lnSpc>
                          <a:spcPts val="1440"/>
                        </a:lnSpc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…hay</a:t>
                      </a:r>
                      <a:r>
                        <a:rPr sz="1200" b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puestos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que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requieren</a:t>
                      </a:r>
                      <a:r>
                        <a:rPr sz="1200" b="1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b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mucha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68580" marR="208915">
                        <a:lnSpc>
                          <a:spcPts val="1440"/>
                        </a:lnSpc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experiencia</a:t>
                      </a:r>
                      <a:r>
                        <a:rPr sz="1200" b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50" dirty="0">
                          <a:latin typeface="Times New Roman"/>
                          <a:cs typeface="Times New Roman"/>
                        </a:rPr>
                        <a:t>y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competitividad,</a:t>
                      </a:r>
                      <a:r>
                        <a:rPr sz="1200" b="1" spc="-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no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solo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desde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35" dirty="0">
                          <a:latin typeface="Times New Roman"/>
                          <a:cs typeface="Times New Roman"/>
                        </a:rPr>
                        <a:t>lo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académico,</a:t>
                      </a:r>
                      <a:r>
                        <a:rPr sz="1200" b="1" spc="-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sino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desde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b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praxis,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69215" marR="129539">
                        <a:lnSpc>
                          <a:spcPts val="1440"/>
                        </a:lnSpc>
                        <a:spcBef>
                          <a:spcPts val="15"/>
                        </a:spcBef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…tiene</a:t>
                      </a:r>
                      <a:r>
                        <a:rPr sz="1200" b="1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sus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altos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sus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bajos,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 pues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hay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momentos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cuando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no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se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puede</a:t>
                      </a:r>
                      <a:r>
                        <a:rPr sz="1200" b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dar</a:t>
                      </a:r>
                      <a:r>
                        <a:rPr sz="1200" b="1" spc="-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35" dirty="0">
                          <a:latin typeface="Times New Roman"/>
                          <a:cs typeface="Times New Roman"/>
                        </a:rPr>
                        <a:t>la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respuesta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que</a:t>
                      </a:r>
                      <a:r>
                        <a:rPr sz="1200" b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el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trabajador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espera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b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esta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causa</a:t>
                      </a:r>
                      <a:r>
                        <a:rPr sz="1200" b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molestia.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69215" marR="79375">
                        <a:lnSpc>
                          <a:spcPct val="100000"/>
                        </a:lnSpc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…simplemente</a:t>
                      </a:r>
                      <a:r>
                        <a:rPr sz="1200" b="1" spc="-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el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tiempo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no</a:t>
                      </a:r>
                      <a:r>
                        <a:rPr sz="1200" b="1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35" dirty="0">
                          <a:latin typeface="Times New Roman"/>
                          <a:cs typeface="Times New Roman"/>
                        </a:rPr>
                        <a:t>le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alcanza</a:t>
                      </a:r>
                      <a:r>
                        <a:rPr sz="1200" b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veces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para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el</a:t>
                      </a:r>
                      <a:r>
                        <a:rPr sz="1200" b="1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trabajo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que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desempeña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por</a:t>
                      </a:r>
                      <a:r>
                        <a:rPr sz="1200" b="1" spc="-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eso,</a:t>
                      </a:r>
                      <a:r>
                        <a:rPr sz="1200" b="1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no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creo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que</a:t>
                      </a:r>
                      <a:r>
                        <a:rPr sz="1200" b="1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quede</a:t>
                      </a:r>
                      <a:r>
                        <a:rPr sz="1200" b="1" spc="5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tiempo</a:t>
                      </a:r>
                      <a:r>
                        <a:rPr sz="1200" b="1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para</a:t>
                      </a:r>
                      <a:r>
                        <a:rPr sz="1200" b="1" spc="5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estar</a:t>
                      </a:r>
                      <a:r>
                        <a:rPr sz="1200" b="1" spc="-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pendiente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b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eso.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69215" marR="62865" algn="just">
                        <a:lnSpc>
                          <a:spcPts val="1440"/>
                        </a:lnSpc>
                        <a:spcBef>
                          <a:spcPts val="15"/>
                        </a:spcBef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b="1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prestación</a:t>
                      </a:r>
                      <a:r>
                        <a:rPr sz="1200" b="1" spc="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200" b="1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servicio</a:t>
                      </a:r>
                      <a:r>
                        <a:rPr sz="1200" b="1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en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b="1" spc="290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Universidad</a:t>
                      </a:r>
                      <a:r>
                        <a:rPr sz="1200" b="1" spc="300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Rómulo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Gallegos,</a:t>
                      </a:r>
                      <a:r>
                        <a:rPr sz="1200" b="1" spc="11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es</a:t>
                      </a:r>
                      <a:r>
                        <a:rPr sz="1200" b="1" spc="11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percibida</a:t>
                      </a:r>
                      <a:r>
                        <a:rPr sz="1200" b="1" spc="10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por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funcionarios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como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buena,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pues</a:t>
                      </a:r>
                      <a:r>
                        <a:rPr sz="1200" b="1" spc="26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se</a:t>
                      </a:r>
                      <a:r>
                        <a:rPr sz="1200" b="1" spc="26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cumple</a:t>
                      </a:r>
                      <a:r>
                        <a:rPr sz="1200" b="1" spc="26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con</a:t>
                      </a:r>
                      <a:r>
                        <a:rPr sz="1200" b="1" spc="27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los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horarios</a:t>
                      </a:r>
                      <a:r>
                        <a:rPr sz="1200" b="1" spc="18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b="1" spc="18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trabajo</a:t>
                      </a:r>
                      <a:r>
                        <a:rPr sz="1200" b="1" spc="18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b="1" spc="18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se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intenta</a:t>
                      </a:r>
                      <a:r>
                        <a:rPr sz="1200" b="1" spc="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dar</a:t>
                      </a:r>
                      <a:r>
                        <a:rPr sz="1200" b="1" spc="3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respuesta</a:t>
                      </a:r>
                      <a:r>
                        <a:rPr sz="1200" b="1" spc="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1200" b="1" spc="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los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usuarios</a:t>
                      </a:r>
                      <a:r>
                        <a:rPr sz="1200" b="1" spc="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b="1" spc="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b="1" spc="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medida</a:t>
                      </a:r>
                      <a:r>
                        <a:rPr sz="1200" b="1" spc="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b="1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las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posibilidades,</a:t>
                      </a:r>
                      <a:r>
                        <a:rPr sz="1200" b="1" spc="16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sin</a:t>
                      </a:r>
                      <a:r>
                        <a:rPr sz="1200" b="1" spc="16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embargo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hay</a:t>
                      </a:r>
                      <a:r>
                        <a:rPr sz="1200" b="1" spc="1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momentos</a:t>
                      </a:r>
                      <a:r>
                        <a:rPr sz="1200" b="1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b="1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situaciones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69215" marR="62865" algn="just">
                        <a:lnSpc>
                          <a:spcPts val="1440"/>
                        </a:lnSpc>
                        <a:tabLst>
                          <a:tab pos="1028065" algn="l"/>
                        </a:tabLst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b="1" spc="2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las</a:t>
                      </a:r>
                      <a:r>
                        <a:rPr sz="1200" b="1" spc="2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cuales</a:t>
                      </a:r>
                      <a:r>
                        <a:rPr sz="1200" b="1" spc="2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es</a:t>
                      </a:r>
                      <a:r>
                        <a:rPr sz="1200" b="1" spc="2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muy</a:t>
                      </a:r>
                      <a:r>
                        <a:rPr sz="1200" b="1" spc="2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difícil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dar</a:t>
                      </a:r>
                      <a:r>
                        <a:rPr sz="1200" b="1" spc="380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respuesta</a:t>
                      </a:r>
                      <a:r>
                        <a:rPr sz="1200" b="1" spc="385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o</a:t>
                      </a:r>
                      <a:r>
                        <a:rPr sz="1200" b="1" spc="385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los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empleados</a:t>
                      </a:r>
                      <a:r>
                        <a:rPr sz="1200" b="1" spc="4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se</a:t>
                      </a:r>
                      <a:r>
                        <a:rPr sz="1200" b="1" spc="459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retrasan</a:t>
                      </a:r>
                      <a:r>
                        <a:rPr sz="1200" b="1" spc="459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por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diversas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circunstancias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ajenas</a:t>
                      </a:r>
                      <a:r>
                        <a:rPr sz="1200" b="1" spc="1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1200" b="1" spc="1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ellos</a:t>
                      </a:r>
                      <a:r>
                        <a:rPr sz="1200" b="1" spc="1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b="1" spc="1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200" b="1" spc="1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procesos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se</a:t>
                      </a:r>
                      <a:r>
                        <a:rPr sz="1200" b="1" spc="475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retrasan</a:t>
                      </a:r>
                      <a:r>
                        <a:rPr sz="1200" b="1" spc="490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causando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molestias</a:t>
                      </a:r>
                      <a:r>
                        <a:rPr sz="1200" b="1" spc="14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b="1" spc="14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quejas</a:t>
                      </a:r>
                      <a:r>
                        <a:rPr sz="1200" b="1" spc="14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b="1" spc="14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los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usuarios</a:t>
                      </a:r>
                      <a:r>
                        <a:rPr sz="1200" b="1" spc="345" dirty="0">
                          <a:latin typeface="Times New Roman"/>
                          <a:cs typeface="Times New Roman"/>
                        </a:rPr>
                        <a:t>   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que</a:t>
                      </a:r>
                      <a:r>
                        <a:rPr sz="1200" b="1" spc="345" dirty="0">
                          <a:latin typeface="Times New Roman"/>
                          <a:cs typeface="Times New Roman"/>
                        </a:rPr>
                        <a:t>   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genera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incomodidad</a:t>
                      </a:r>
                      <a:r>
                        <a:rPr sz="1200" b="1" spc="1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también</a:t>
                      </a:r>
                      <a:r>
                        <a:rPr sz="1200" b="1" spc="1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b="1" spc="1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los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69215">
                        <a:lnSpc>
                          <a:spcPts val="1395"/>
                        </a:lnSpc>
                      </a:pP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funcionarios.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0" name="object 20"/>
          <p:cNvSpPr txBox="1"/>
          <p:nvPr/>
        </p:nvSpPr>
        <p:spPr>
          <a:xfrm>
            <a:off x="1228445" y="8257268"/>
            <a:ext cx="4467860" cy="763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Reingeniería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Procesos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Administrativos,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partir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Motivación,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ts val="1420"/>
              </a:lnSpc>
            </a:pPr>
            <a:r>
              <a:rPr sz="1200" b="1" spc="-10" dirty="0">
                <a:latin typeface="Times New Roman"/>
                <a:cs typeface="Times New Roman"/>
              </a:rPr>
              <a:t>como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Activador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Valores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Organizacionales:</a:t>
            </a:r>
            <a:r>
              <a:rPr sz="1200" b="1" spc="-10" dirty="0">
                <a:latin typeface="Times New Roman"/>
                <a:cs typeface="Times New Roman"/>
              </a:rPr>
              <a:t> Significación</a:t>
            </a:r>
            <a:endParaRPr sz="1200" dirty="0">
              <a:latin typeface="Times New Roman"/>
              <a:cs typeface="Times New Roman"/>
            </a:endParaRPr>
          </a:p>
          <a:p>
            <a:pPr marL="2540" algn="ctr">
              <a:lnSpc>
                <a:spcPts val="1420"/>
              </a:lnSpc>
            </a:pP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Actores</a:t>
            </a:r>
            <a:endParaRPr sz="1200" dirty="0">
              <a:latin typeface="Times New Roman"/>
              <a:cs typeface="Times New Roman"/>
            </a:endParaRPr>
          </a:p>
          <a:p>
            <a:pPr marR="57150" algn="ctr">
              <a:lnSpc>
                <a:spcPct val="100000"/>
              </a:lnSpc>
              <a:spcBef>
                <a:spcPts val="2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Ámbar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Ramírez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602348" y="8950079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310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11581" y="1068451"/>
            <a:ext cx="5674360" cy="96011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874010" marR="21907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15"/>
              </a:spcBef>
            </a:pPr>
            <a:endParaRPr sz="12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Cuadro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3.</a:t>
            </a: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Matriz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Contrastación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Sujetos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Informantes.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Categoría: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Prestación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Servicio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89940" y="6389878"/>
            <a:ext cx="156464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Ramírez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(2018)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22" name="Grupo 21">
            <a:extLst>
              <a:ext uri="{FF2B5EF4-FFF2-40B4-BE49-F238E27FC236}">
                <a16:creationId xmlns:a16="http://schemas.microsoft.com/office/drawing/2014/main" id="{D5EA5E77-5F5A-F3EE-6832-85C8589D7D92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3" name="object 12">
              <a:extLst>
                <a:ext uri="{FF2B5EF4-FFF2-40B4-BE49-F238E27FC236}">
                  <a16:creationId xmlns:a16="http://schemas.microsoft.com/office/drawing/2014/main" id="{D9FCFCE7-20E8-890F-3890-3A26C7218C97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7" name="object 13">
                <a:extLst>
                  <a:ext uri="{FF2B5EF4-FFF2-40B4-BE49-F238E27FC236}">
                    <a16:creationId xmlns:a16="http://schemas.microsoft.com/office/drawing/2014/main" id="{1CB4959D-B492-D90A-FF7E-59F097F5460C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8" name="object 14">
                <a:extLst>
                  <a:ext uri="{FF2B5EF4-FFF2-40B4-BE49-F238E27FC236}">
                    <a16:creationId xmlns:a16="http://schemas.microsoft.com/office/drawing/2014/main" id="{A9F934D0-B1DE-D2B0-2F1E-3F33732D5610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9" name="object 15">
                <a:extLst>
                  <a:ext uri="{FF2B5EF4-FFF2-40B4-BE49-F238E27FC236}">
                    <a16:creationId xmlns:a16="http://schemas.microsoft.com/office/drawing/2014/main" id="{39221954-CDAE-3F33-C087-80B94A5CEA3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0" name="object 16">
                <a:extLst>
                  <a:ext uri="{FF2B5EF4-FFF2-40B4-BE49-F238E27FC236}">
                    <a16:creationId xmlns:a16="http://schemas.microsoft.com/office/drawing/2014/main" id="{946C36E4-9B6B-6671-AA26-51FD7E409BBA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4" name="object 16">
              <a:extLst>
                <a:ext uri="{FF2B5EF4-FFF2-40B4-BE49-F238E27FC236}">
                  <a16:creationId xmlns:a16="http://schemas.microsoft.com/office/drawing/2014/main" id="{8D9ECE3E-482C-24B5-3644-600F92B95EB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5" name="object 25">
              <a:extLst>
                <a:ext uri="{FF2B5EF4-FFF2-40B4-BE49-F238E27FC236}">
                  <a16:creationId xmlns:a16="http://schemas.microsoft.com/office/drawing/2014/main" id="{568D76AF-867E-2626-E909-523100027A78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6" name="object 31">
              <a:extLst>
                <a:ext uri="{FF2B5EF4-FFF2-40B4-BE49-F238E27FC236}">
                  <a16:creationId xmlns:a16="http://schemas.microsoft.com/office/drawing/2014/main" id="{A446ABCA-EA6A-EB42-F07E-0FC6D4608186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727948"/>
              <a:ext cx="6516624" cy="16001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249427" y="1068451"/>
            <a:ext cx="5622290" cy="10280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36570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750"/>
              </a:spcBef>
            </a:pPr>
            <a:endParaRPr sz="12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Cuadro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19.</a:t>
            </a: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Matriz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Triangulación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Informantes.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2" name="object 22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graphicFrame>
        <p:nvGraphicFramePr>
          <p:cNvPr id="24" name="object 2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1190495"/>
              </p:ext>
            </p:extLst>
          </p:nvPr>
        </p:nvGraphicFramePr>
        <p:xfrm>
          <a:off x="269474" y="2189352"/>
          <a:ext cx="6254749" cy="50742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224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059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74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516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548005">
                <a:tc>
                  <a:txBody>
                    <a:bodyPr/>
                    <a:lstStyle/>
                    <a:p>
                      <a:pPr marL="414655" marR="374650" indent="-12700">
                        <a:lnSpc>
                          <a:spcPts val="1440"/>
                        </a:lnSpc>
                        <a:spcBef>
                          <a:spcPts val="15"/>
                        </a:spcBef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Síntesis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b="1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la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Información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B8D5FA"/>
                    </a:solidFill>
                  </a:tcPr>
                </a:tc>
                <a:tc>
                  <a:txBody>
                    <a:bodyPr/>
                    <a:lstStyle/>
                    <a:p>
                      <a:pPr marL="419734" marR="570230" indent="-218440">
                        <a:lnSpc>
                          <a:spcPts val="1440"/>
                        </a:lnSpc>
                        <a:spcBef>
                          <a:spcPts val="15"/>
                        </a:spcBef>
                      </a:pP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Pensamiento Ajeno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B8D5FA"/>
                    </a:solidFill>
                  </a:tcPr>
                </a:tc>
                <a:tc>
                  <a:txBody>
                    <a:bodyPr/>
                    <a:lstStyle/>
                    <a:p>
                      <a:pPr marL="473709" marR="262255" indent="-195580">
                        <a:lnSpc>
                          <a:spcPts val="1440"/>
                        </a:lnSpc>
                        <a:spcBef>
                          <a:spcPts val="15"/>
                        </a:spcBef>
                      </a:pP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Pensamiento Propio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B8D5FA"/>
                    </a:solidFill>
                  </a:tcPr>
                </a:tc>
                <a:tc>
                  <a:txBody>
                    <a:bodyPr/>
                    <a:lstStyle/>
                    <a:p>
                      <a:pPr marL="528320">
                        <a:lnSpc>
                          <a:spcPts val="1405"/>
                        </a:lnSpc>
                      </a:pP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Episteme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  <a:solidFill>
                      <a:srgbClr val="B8D5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26280">
                <a:tc>
                  <a:txBody>
                    <a:bodyPr/>
                    <a:lstStyle/>
                    <a:p>
                      <a:pPr marL="83820" marR="52069" algn="just">
                        <a:lnSpc>
                          <a:spcPts val="1260"/>
                        </a:lnSpc>
                        <a:spcBef>
                          <a:spcPts val="15"/>
                        </a:spcBef>
                      </a:pPr>
                      <a:r>
                        <a:rPr sz="105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050" spc="2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prestación</a:t>
                      </a:r>
                      <a:r>
                        <a:rPr sz="1050" spc="2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050" spc="2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servicio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050" spc="1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050" spc="1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Universidad</a:t>
                      </a:r>
                      <a:r>
                        <a:rPr sz="1050" spc="1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Rómulo </a:t>
                      </a:r>
                      <a:r>
                        <a:rPr lang="es-ES" sz="1050" dirty="0">
                          <a:latin typeface="Times New Roman"/>
                          <a:cs typeface="Times New Roman"/>
                        </a:rPr>
                        <a:t>Gallegos</a:t>
                      </a:r>
                      <a:r>
                        <a:rPr sz="105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es</a:t>
                      </a:r>
                      <a:r>
                        <a:rPr sz="105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percibida</a:t>
                      </a:r>
                      <a:r>
                        <a:rPr sz="105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por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050" spc="434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funcionarios</a:t>
                      </a:r>
                      <a:r>
                        <a:rPr sz="1050" spc="44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spc="-20" dirty="0">
                          <a:latin typeface="Times New Roman"/>
                          <a:cs typeface="Times New Roman"/>
                        </a:rPr>
                        <a:t>como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buena,</a:t>
                      </a:r>
                      <a:r>
                        <a:rPr sz="1050" spc="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pues</a:t>
                      </a:r>
                      <a:r>
                        <a:rPr sz="105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se</a:t>
                      </a:r>
                      <a:r>
                        <a:rPr sz="1050" spc="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cumple</a:t>
                      </a:r>
                      <a:r>
                        <a:rPr sz="105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con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050" spc="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horarios</a:t>
                      </a:r>
                      <a:r>
                        <a:rPr sz="1050" spc="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050" spc="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trabajo</a:t>
                      </a:r>
                      <a:r>
                        <a:rPr sz="1050" spc="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05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se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intenta</a:t>
                      </a:r>
                      <a:r>
                        <a:rPr sz="1050" spc="1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dar</a:t>
                      </a:r>
                      <a:r>
                        <a:rPr sz="1050" spc="1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respuesta</a:t>
                      </a:r>
                      <a:r>
                        <a:rPr sz="1050" spc="1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1050" spc="1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los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usuarios</a:t>
                      </a:r>
                      <a:r>
                        <a:rPr sz="1050" spc="2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050" spc="3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050" spc="3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medida</a:t>
                      </a:r>
                      <a:r>
                        <a:rPr sz="1050" spc="2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de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las</a:t>
                      </a:r>
                      <a:r>
                        <a:rPr sz="1050" spc="300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posibilidades,</a:t>
                      </a:r>
                      <a:r>
                        <a:rPr sz="1050" spc="310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sin </a:t>
                      </a:r>
                      <a:r>
                        <a:rPr lang="es-ES" sz="1050" dirty="0">
                          <a:latin typeface="Times New Roman"/>
                          <a:cs typeface="Times New Roman"/>
                        </a:rPr>
                        <a:t>embargo,</a:t>
                      </a:r>
                      <a:r>
                        <a:rPr sz="1050" spc="2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hay</a:t>
                      </a:r>
                      <a:r>
                        <a:rPr sz="1050" spc="2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momentos</a:t>
                      </a:r>
                      <a:r>
                        <a:rPr sz="1050" spc="2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50" dirty="0">
                          <a:latin typeface="Times New Roman"/>
                          <a:cs typeface="Times New Roman"/>
                        </a:rPr>
                        <a:t>y</a:t>
                      </a:r>
                      <a:endParaRPr sz="1050" dirty="0">
                        <a:latin typeface="Times New Roman"/>
                        <a:cs typeface="Times New Roman"/>
                      </a:endParaRPr>
                    </a:p>
                    <a:p>
                      <a:pPr marL="83820" marR="52069" algn="just">
                        <a:lnSpc>
                          <a:spcPts val="1260"/>
                        </a:lnSpc>
                        <a:spcBef>
                          <a:spcPts val="5"/>
                        </a:spcBef>
                        <a:tabLst>
                          <a:tab pos="866775" algn="l"/>
                        </a:tabLst>
                      </a:pPr>
                      <a:r>
                        <a:rPr sz="1050" dirty="0">
                          <a:latin typeface="Times New Roman"/>
                          <a:cs typeface="Times New Roman"/>
                        </a:rPr>
                        <a:t>situaciones</a:t>
                      </a:r>
                      <a:r>
                        <a:rPr sz="1050" spc="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050" spc="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las</a:t>
                      </a:r>
                      <a:r>
                        <a:rPr sz="1050" spc="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cuales</a:t>
                      </a:r>
                      <a:r>
                        <a:rPr sz="1050" spc="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es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muy</a:t>
                      </a:r>
                      <a:r>
                        <a:rPr sz="1050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difícil</a:t>
                      </a:r>
                      <a:r>
                        <a:rPr sz="1050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dar</a:t>
                      </a:r>
                      <a:r>
                        <a:rPr sz="1050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respuesta</a:t>
                      </a:r>
                      <a:r>
                        <a:rPr sz="105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50" dirty="0">
                          <a:latin typeface="Times New Roman"/>
                          <a:cs typeface="Times New Roman"/>
                        </a:rPr>
                        <a:t>o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050" spc="2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empleados</a:t>
                      </a:r>
                      <a:r>
                        <a:rPr sz="1050" spc="3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se</a:t>
                      </a:r>
                      <a:r>
                        <a:rPr sz="1050" spc="3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retrasan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por</a:t>
                      </a:r>
                      <a:r>
                        <a:rPr sz="1050" spc="1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diversas</a:t>
                      </a:r>
                      <a:r>
                        <a:rPr sz="1050" spc="1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circunstancias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ajenas</a:t>
                      </a:r>
                      <a:r>
                        <a:rPr sz="1050" spc="33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1050" spc="33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ellos</a:t>
                      </a:r>
                      <a:r>
                        <a:rPr sz="1050" spc="33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050" spc="33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los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procesos</a:t>
                      </a:r>
                      <a:r>
                        <a:rPr sz="1050" spc="360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se</a:t>
                      </a:r>
                      <a:r>
                        <a:rPr sz="1050" spc="360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retrasan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causando</a:t>
                      </a:r>
                      <a:r>
                        <a:rPr sz="1050" spc="265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molestias</a:t>
                      </a:r>
                      <a:r>
                        <a:rPr sz="1050" spc="275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spc="-50" dirty="0">
                          <a:latin typeface="Times New Roman"/>
                          <a:cs typeface="Times New Roman"/>
                        </a:rPr>
                        <a:t>y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quejas</a:t>
                      </a:r>
                      <a:r>
                        <a:rPr sz="1050" spc="1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050" spc="1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050" spc="1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usuarios</a:t>
                      </a:r>
                      <a:r>
                        <a:rPr sz="1050" spc="1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que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genera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incomodidad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también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05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 funcionarios</a:t>
                      </a:r>
                      <a:endParaRPr sz="105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 marR="57785" algn="just">
                        <a:lnSpc>
                          <a:spcPts val="1260"/>
                        </a:lnSpc>
                        <a:spcBef>
                          <a:spcPts val="15"/>
                        </a:spcBef>
                        <a:tabLst>
                          <a:tab pos="1391920" algn="l"/>
                        </a:tabLst>
                      </a:pPr>
                      <a:r>
                        <a:rPr sz="1050" dirty="0">
                          <a:latin typeface="Times New Roman"/>
                          <a:cs typeface="Times New Roman"/>
                        </a:rPr>
                        <a:t>Engloba</a:t>
                      </a:r>
                      <a:r>
                        <a:rPr sz="1050" spc="3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el</a:t>
                      </a:r>
                      <a:r>
                        <a:rPr sz="1050" spc="3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procedimiento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que</a:t>
                      </a:r>
                      <a:r>
                        <a:rPr sz="105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pretende</a:t>
                      </a:r>
                      <a:r>
                        <a:rPr sz="105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apreciar, de</a:t>
                      </a:r>
                      <a:r>
                        <a:rPr sz="105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la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forma</a:t>
                      </a:r>
                      <a:r>
                        <a:rPr sz="1050" spc="459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más</a:t>
                      </a:r>
                      <a:r>
                        <a:rPr sz="1050" spc="4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sistemática</a:t>
                      </a:r>
                      <a:r>
                        <a:rPr sz="1050" spc="4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50" dirty="0">
                          <a:latin typeface="Times New Roman"/>
                          <a:cs typeface="Times New Roman"/>
                        </a:rPr>
                        <a:t>y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objetiva</a:t>
                      </a:r>
                      <a:r>
                        <a:rPr sz="1050" spc="420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posible,</a:t>
                      </a:r>
                      <a:r>
                        <a:rPr sz="1050" spc="425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el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rendimiento</a:t>
                      </a:r>
                      <a:r>
                        <a:rPr sz="1050" spc="445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050" spc="450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los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empleados</a:t>
                      </a:r>
                      <a:r>
                        <a:rPr sz="1050" spc="495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050" spc="495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spc="-25" dirty="0" err="1">
                          <a:latin typeface="Times New Roman"/>
                          <a:cs typeface="Times New Roman"/>
                        </a:rPr>
                        <a:t>una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lang="es-ES" sz="1050" dirty="0">
                          <a:latin typeface="Times New Roman"/>
                          <a:cs typeface="Times New Roman"/>
                        </a:rPr>
                        <a:t>organización</a:t>
                      </a:r>
                      <a:r>
                        <a:rPr sz="1050" spc="1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se</a:t>
                      </a:r>
                      <a:r>
                        <a:rPr sz="1050" spc="1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realiza</a:t>
                      </a:r>
                      <a:r>
                        <a:rPr sz="1050" spc="1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en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base</a:t>
                      </a:r>
                      <a:r>
                        <a:rPr sz="1050" spc="41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1050" spc="43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050" spc="43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objetivos planteados,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las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responsabilidades</a:t>
                      </a:r>
                      <a:endParaRPr sz="1050" dirty="0">
                        <a:latin typeface="Times New Roman"/>
                        <a:cs typeface="Times New Roman"/>
                      </a:endParaRPr>
                    </a:p>
                    <a:p>
                      <a:pPr marL="68580" marR="57785">
                        <a:lnSpc>
                          <a:spcPts val="1260"/>
                        </a:lnSpc>
                        <a:spcBef>
                          <a:spcPts val="5"/>
                        </a:spcBef>
                        <a:tabLst>
                          <a:tab pos="944880" algn="l"/>
                          <a:tab pos="1388745" algn="l"/>
                        </a:tabLst>
                      </a:pP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asumidas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sz="1050" spc="-5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las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características</a:t>
                      </a:r>
                      <a:r>
                        <a:rPr sz="1050" spc="19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personales,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permitiendo</a:t>
                      </a:r>
                      <a:r>
                        <a:rPr sz="1050" spc="3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050" spc="3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valoración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050" spc="3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050" spc="3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actuación</a:t>
                      </a:r>
                      <a:r>
                        <a:rPr sz="1050" spc="3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050" spc="3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050" spc="3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los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resultados</a:t>
                      </a:r>
                      <a:r>
                        <a:rPr sz="1050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obtenidos</a:t>
                      </a:r>
                      <a:r>
                        <a:rPr sz="1050" spc="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por</a:t>
                      </a:r>
                      <a:r>
                        <a:rPr sz="1050" spc="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la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persona</a:t>
                      </a:r>
                      <a:r>
                        <a:rPr sz="1050" spc="3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050" spc="3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el</a:t>
                      </a:r>
                      <a:r>
                        <a:rPr sz="1050" spc="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desempeño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diario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05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su</a:t>
                      </a:r>
                      <a:r>
                        <a:rPr sz="105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trabajo.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(Chiavenato,</a:t>
                      </a:r>
                      <a:r>
                        <a:rPr sz="105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0" dirty="0">
                          <a:latin typeface="Times New Roman"/>
                          <a:cs typeface="Times New Roman"/>
                        </a:rPr>
                        <a:t>2012)</a:t>
                      </a:r>
                      <a:endParaRPr sz="105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215" marR="51435" algn="just">
                        <a:lnSpc>
                          <a:spcPts val="1260"/>
                        </a:lnSpc>
                        <a:spcBef>
                          <a:spcPts val="15"/>
                        </a:spcBef>
                        <a:tabLst>
                          <a:tab pos="1151255" algn="l"/>
                        </a:tabLst>
                      </a:pPr>
                      <a:r>
                        <a:rPr sz="1050" dirty="0">
                          <a:latin typeface="Times New Roman"/>
                          <a:cs typeface="Times New Roman"/>
                        </a:rPr>
                        <a:t>Desde</a:t>
                      </a:r>
                      <a:r>
                        <a:rPr sz="1050" spc="3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mi</a:t>
                      </a:r>
                      <a:r>
                        <a:rPr sz="1050" spc="3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perspectiva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personal,</a:t>
                      </a:r>
                      <a:r>
                        <a:rPr sz="1050" spc="1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050" spc="1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prestación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050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servicio</a:t>
                      </a:r>
                      <a:r>
                        <a:rPr sz="105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engloba</a:t>
                      </a:r>
                      <a:r>
                        <a:rPr sz="1050" spc="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el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desempeño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del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trabajador,</a:t>
                      </a:r>
                      <a:r>
                        <a:rPr sz="1050" spc="3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el</a:t>
                      </a:r>
                      <a:r>
                        <a:rPr sz="1050" spc="3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cual</a:t>
                      </a:r>
                      <a:r>
                        <a:rPr sz="1050" spc="3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va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050" spc="4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050" spc="4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mano</a:t>
                      </a:r>
                      <a:r>
                        <a:rPr sz="1050" spc="4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con</a:t>
                      </a:r>
                      <a:r>
                        <a:rPr sz="1050" spc="4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las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actitudes</a:t>
                      </a:r>
                      <a:r>
                        <a:rPr sz="1050" spc="17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050" spc="16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aptitudes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que</a:t>
                      </a:r>
                      <a:r>
                        <a:rPr sz="1050" spc="33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se</a:t>
                      </a:r>
                      <a:r>
                        <a:rPr sz="1050" spc="33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tengan</a:t>
                      </a:r>
                      <a:r>
                        <a:rPr sz="1050" spc="33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en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función</a:t>
                      </a:r>
                      <a:r>
                        <a:rPr sz="1050" spc="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1050" spc="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05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objetivos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que</a:t>
                      </a:r>
                      <a:r>
                        <a:rPr sz="1050" spc="445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se</a:t>
                      </a:r>
                      <a:r>
                        <a:rPr sz="1050" spc="445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quieran</a:t>
                      </a:r>
                      <a:endParaRPr sz="1050" dirty="0">
                        <a:latin typeface="Times New Roman"/>
                        <a:cs typeface="Times New Roman"/>
                      </a:endParaRPr>
                    </a:p>
                    <a:p>
                      <a:pPr marL="69215" marR="52069">
                        <a:lnSpc>
                          <a:spcPts val="1260"/>
                        </a:lnSpc>
                        <a:spcBef>
                          <a:spcPts val="5"/>
                        </a:spcBef>
                        <a:tabLst>
                          <a:tab pos="887730" algn="l"/>
                        </a:tabLst>
                      </a:pPr>
                      <a:r>
                        <a:rPr sz="1050" dirty="0">
                          <a:latin typeface="Times New Roman"/>
                          <a:cs typeface="Times New Roman"/>
                        </a:rPr>
                        <a:t>alcanzar,</a:t>
                      </a:r>
                      <a:r>
                        <a:rPr sz="105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seguidos</a:t>
                      </a:r>
                      <a:r>
                        <a:rPr sz="105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por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políticas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normas, valores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organizacionales</a:t>
                      </a:r>
                      <a:r>
                        <a:rPr sz="1050" spc="4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050" spc="4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la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visión</a:t>
                      </a:r>
                      <a:r>
                        <a:rPr sz="1050" spc="25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050" spc="2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misión</a:t>
                      </a:r>
                      <a:r>
                        <a:rPr sz="1050" spc="2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050" spc="2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la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compañía.</a:t>
                      </a:r>
                      <a:endParaRPr sz="105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52069" algn="just">
                        <a:lnSpc>
                          <a:spcPts val="1260"/>
                        </a:lnSpc>
                        <a:spcBef>
                          <a:spcPts val="15"/>
                        </a:spcBef>
                      </a:pPr>
                      <a:r>
                        <a:rPr sz="1050" dirty="0">
                          <a:latin typeface="Times New Roman"/>
                          <a:cs typeface="Times New Roman"/>
                        </a:rPr>
                        <a:t>Surge</a:t>
                      </a:r>
                      <a:r>
                        <a:rPr sz="1050" spc="21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050" spc="21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estudio</a:t>
                      </a:r>
                      <a:r>
                        <a:rPr sz="1050" spc="21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spc="-20" dirty="0">
                          <a:latin typeface="Times New Roman"/>
                          <a:cs typeface="Times New Roman"/>
                        </a:rPr>
                        <a:t>como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nueva</a:t>
                      </a:r>
                      <a:r>
                        <a:rPr sz="1050" spc="31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episteme</a:t>
                      </a:r>
                      <a:r>
                        <a:rPr sz="1050" spc="31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que</a:t>
                      </a:r>
                      <a:r>
                        <a:rPr sz="1050" spc="31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la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prestación</a:t>
                      </a:r>
                      <a:r>
                        <a:rPr sz="1050" spc="4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050" spc="4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servicio</a:t>
                      </a:r>
                      <a:r>
                        <a:rPr sz="1050" spc="4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se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asocia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con el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desempeño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del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trabajador</a:t>
                      </a:r>
                      <a:r>
                        <a:rPr sz="1050" spc="229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050" spc="2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su</a:t>
                      </a:r>
                      <a:r>
                        <a:rPr sz="1050" spc="2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puesto</a:t>
                      </a:r>
                      <a:r>
                        <a:rPr sz="1050" spc="2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de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trabajo,</a:t>
                      </a:r>
                      <a:r>
                        <a:rPr sz="1050" spc="3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el</a:t>
                      </a:r>
                      <a:r>
                        <a:rPr sz="1050" spc="3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cual</a:t>
                      </a:r>
                      <a:r>
                        <a:rPr sz="1050" spc="3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cambia</a:t>
                      </a:r>
                      <a:r>
                        <a:rPr sz="1050" spc="3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de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una</a:t>
                      </a:r>
                      <a:r>
                        <a:rPr sz="105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persona</a:t>
                      </a:r>
                      <a:r>
                        <a:rPr sz="105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105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otra,</a:t>
                      </a:r>
                      <a:r>
                        <a:rPr sz="105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debido</a:t>
                      </a:r>
                      <a:r>
                        <a:rPr sz="105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50" dirty="0">
                          <a:latin typeface="Times New Roman"/>
                          <a:cs typeface="Times New Roman"/>
                        </a:rPr>
                        <a:t>a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que</a:t>
                      </a:r>
                      <a:r>
                        <a:rPr sz="1050" spc="18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este</a:t>
                      </a:r>
                      <a:r>
                        <a:rPr sz="1050" spc="19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influye</a:t>
                      </a:r>
                      <a:r>
                        <a:rPr sz="1050" spc="20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050" spc="19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las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habilidades,</a:t>
                      </a:r>
                      <a:r>
                        <a:rPr sz="1050" spc="385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motivación,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trabajo</a:t>
                      </a:r>
                      <a:r>
                        <a:rPr sz="1050" spc="400" dirty="0">
                          <a:latin typeface="Times New Roman"/>
                          <a:cs typeface="Times New Roman"/>
                        </a:rPr>
                        <a:t>  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050" spc="409" dirty="0">
                          <a:latin typeface="Times New Roman"/>
                          <a:cs typeface="Times New Roman"/>
                        </a:rPr>
                        <a:t>   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grupo,</a:t>
                      </a:r>
                      <a:endParaRPr sz="1050" dirty="0">
                        <a:latin typeface="Times New Roman"/>
                        <a:cs typeface="Times New Roman"/>
                      </a:endParaRPr>
                    </a:p>
                    <a:p>
                      <a:pPr marL="67945" marR="50800" algn="just">
                        <a:lnSpc>
                          <a:spcPts val="1260"/>
                        </a:lnSpc>
                        <a:spcBef>
                          <a:spcPts val="5"/>
                        </a:spcBef>
                      </a:pPr>
                      <a:r>
                        <a:rPr sz="1050" dirty="0">
                          <a:latin typeface="Times New Roman"/>
                          <a:cs typeface="Times New Roman"/>
                        </a:rPr>
                        <a:t>capacitación</a:t>
                      </a:r>
                      <a:r>
                        <a:rPr sz="105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05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trabajador,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supervisión</a:t>
                      </a:r>
                      <a:r>
                        <a:rPr sz="1050" spc="280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050" spc="270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factores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situacionales</a:t>
                      </a:r>
                      <a:r>
                        <a:rPr sz="1050" spc="340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050" spc="340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spc="-20" dirty="0">
                          <a:latin typeface="Times New Roman"/>
                          <a:cs typeface="Times New Roman"/>
                        </a:rPr>
                        <a:t>cada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persona;</a:t>
                      </a:r>
                      <a:r>
                        <a:rPr sz="1050" spc="38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así</a:t>
                      </a:r>
                      <a:r>
                        <a:rPr sz="1050" spc="38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como,</a:t>
                      </a:r>
                      <a:r>
                        <a:rPr sz="1050" spc="39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la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percepción</a:t>
                      </a:r>
                      <a:r>
                        <a:rPr sz="105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que</a:t>
                      </a:r>
                      <a:r>
                        <a:rPr sz="1050" spc="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se</a:t>
                      </a:r>
                      <a:r>
                        <a:rPr sz="105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tenga</a:t>
                      </a:r>
                      <a:r>
                        <a:rPr sz="1050" spc="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del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papel</a:t>
                      </a:r>
                      <a:r>
                        <a:rPr sz="1050" spc="12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que</a:t>
                      </a:r>
                      <a:r>
                        <a:rPr sz="1050" spc="13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se</a:t>
                      </a:r>
                      <a:r>
                        <a:rPr sz="1050" spc="13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desempeña;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dado</a:t>
                      </a:r>
                      <a:r>
                        <a:rPr sz="1050" spc="49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que</a:t>
                      </a:r>
                      <a:r>
                        <a:rPr sz="1050" spc="49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refleja</a:t>
                      </a:r>
                      <a:r>
                        <a:rPr sz="1050" spc="49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las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capacidades</a:t>
                      </a:r>
                      <a:r>
                        <a:rPr sz="105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interpersonales,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las</a:t>
                      </a:r>
                      <a:r>
                        <a:rPr sz="1050" spc="1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técnicas</a:t>
                      </a:r>
                      <a:r>
                        <a:rPr sz="1050" spc="1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050" spc="1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trabajo,</a:t>
                      </a:r>
                      <a:r>
                        <a:rPr sz="1050" spc="1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050" spc="1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el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conocimiento</a:t>
                      </a:r>
                      <a:r>
                        <a:rPr sz="1050" spc="1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050" spc="1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puesto</a:t>
                      </a:r>
                      <a:r>
                        <a:rPr sz="1050" spc="1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de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trabajo</a:t>
                      </a:r>
                      <a:r>
                        <a:rPr sz="1050" spc="254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que</a:t>
                      </a:r>
                      <a:r>
                        <a:rPr sz="1050" spc="265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dirty="0">
                          <a:latin typeface="Times New Roman"/>
                          <a:cs typeface="Times New Roman"/>
                        </a:rPr>
                        <a:t>tiene</a:t>
                      </a:r>
                      <a:r>
                        <a:rPr sz="1050" spc="265" dirty="0">
                          <a:latin typeface="Times New Roman"/>
                          <a:cs typeface="Times New Roman"/>
                        </a:rPr>
                        <a:t>   </a:t>
                      </a:r>
                      <a:r>
                        <a:rPr sz="1050" spc="-25" dirty="0">
                          <a:latin typeface="Times New Roman"/>
                          <a:cs typeface="Times New Roman"/>
                        </a:rPr>
                        <a:t>el</a:t>
                      </a:r>
                      <a:endParaRPr sz="1050" dirty="0">
                        <a:latin typeface="Times New Roman"/>
                        <a:cs typeface="Times New Roman"/>
                      </a:endParaRPr>
                    </a:p>
                    <a:p>
                      <a:pPr marL="67945">
                        <a:lnSpc>
                          <a:spcPts val="1220"/>
                        </a:lnSpc>
                      </a:pPr>
                      <a:r>
                        <a:rPr sz="1050" spc="-10" dirty="0">
                          <a:latin typeface="Times New Roman"/>
                          <a:cs typeface="Times New Roman"/>
                        </a:rPr>
                        <a:t>trabajador</a:t>
                      </a:r>
                      <a:r>
                        <a:rPr sz="1050" b="1" spc="-10" dirty="0">
                          <a:latin typeface="Times New Roman"/>
                          <a:cs typeface="Times New Roman"/>
                        </a:rPr>
                        <a:t>.</a:t>
                      </a:r>
                      <a:endParaRPr sz="105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905" marB="0">
                    <a:lnL w="12700">
                      <a:solidFill>
                        <a:srgbClr val="000000"/>
                      </a:solidFill>
                      <a:prstDash val="solid"/>
                    </a:lnL>
                    <a:lnR w="12700">
                      <a:solidFill>
                        <a:srgbClr val="000000"/>
                      </a:solidFill>
                      <a:prstDash val="solid"/>
                    </a:lnR>
                    <a:lnT w="12700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6" name="object 26"/>
          <p:cNvSpPr txBox="1"/>
          <p:nvPr/>
        </p:nvSpPr>
        <p:spPr>
          <a:xfrm>
            <a:off x="1228445" y="8257268"/>
            <a:ext cx="4467860" cy="763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Reingeniería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Procesos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Administrativos,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partir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Motivación,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ts val="1420"/>
              </a:lnSpc>
            </a:pPr>
            <a:r>
              <a:rPr sz="1200" b="1" spc="-10" dirty="0">
                <a:latin typeface="Times New Roman"/>
                <a:cs typeface="Times New Roman"/>
              </a:rPr>
              <a:t>como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Activador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Valores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Organizacionales:</a:t>
            </a:r>
            <a:r>
              <a:rPr sz="1200" b="1" spc="-10" dirty="0">
                <a:latin typeface="Times New Roman"/>
                <a:cs typeface="Times New Roman"/>
              </a:rPr>
              <a:t> Significación</a:t>
            </a:r>
            <a:endParaRPr sz="1200" dirty="0">
              <a:latin typeface="Times New Roman"/>
              <a:cs typeface="Times New Roman"/>
            </a:endParaRPr>
          </a:p>
          <a:p>
            <a:pPr marL="2540" algn="ctr">
              <a:lnSpc>
                <a:spcPts val="1420"/>
              </a:lnSpc>
            </a:pP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Actores</a:t>
            </a:r>
            <a:endParaRPr sz="1200" dirty="0">
              <a:latin typeface="Times New Roman"/>
              <a:cs typeface="Times New Roman"/>
            </a:endParaRPr>
          </a:p>
          <a:p>
            <a:pPr marR="57150" algn="ctr">
              <a:lnSpc>
                <a:spcPct val="100000"/>
              </a:lnSpc>
              <a:spcBef>
                <a:spcPts val="2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Ámbar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Ramírez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677406" y="8950079"/>
            <a:ext cx="1778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31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64363" y="7338186"/>
            <a:ext cx="160274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Ramírez.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(2018)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28" name="Grupo 27">
            <a:extLst>
              <a:ext uri="{FF2B5EF4-FFF2-40B4-BE49-F238E27FC236}">
                <a16:creationId xmlns:a16="http://schemas.microsoft.com/office/drawing/2014/main" id="{7954B4CF-9278-C3DD-1032-FA01608CC6CC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9" name="object 12">
              <a:extLst>
                <a:ext uri="{FF2B5EF4-FFF2-40B4-BE49-F238E27FC236}">
                  <a16:creationId xmlns:a16="http://schemas.microsoft.com/office/drawing/2014/main" id="{C79C329C-ECE6-B90F-1BEB-2EFB15B2027A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3" name="object 13">
                <a:extLst>
                  <a:ext uri="{FF2B5EF4-FFF2-40B4-BE49-F238E27FC236}">
                    <a16:creationId xmlns:a16="http://schemas.microsoft.com/office/drawing/2014/main" id="{6ECD8DD0-8865-9EC7-56C7-6C28365A2124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4" name="object 14">
                <a:extLst>
                  <a:ext uri="{FF2B5EF4-FFF2-40B4-BE49-F238E27FC236}">
                    <a16:creationId xmlns:a16="http://schemas.microsoft.com/office/drawing/2014/main" id="{26E270DA-F1BC-EC6C-DAFE-111BB147DBA4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5" name="object 15">
                <a:extLst>
                  <a:ext uri="{FF2B5EF4-FFF2-40B4-BE49-F238E27FC236}">
                    <a16:creationId xmlns:a16="http://schemas.microsoft.com/office/drawing/2014/main" id="{8CE53C39-4070-B27F-2C2C-2D39C90F3890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6" name="object 16">
                <a:extLst>
                  <a:ext uri="{FF2B5EF4-FFF2-40B4-BE49-F238E27FC236}">
                    <a16:creationId xmlns:a16="http://schemas.microsoft.com/office/drawing/2014/main" id="{3ED91ADD-6540-DED1-205A-D50748765024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0" name="object 16">
              <a:extLst>
                <a:ext uri="{FF2B5EF4-FFF2-40B4-BE49-F238E27FC236}">
                  <a16:creationId xmlns:a16="http://schemas.microsoft.com/office/drawing/2014/main" id="{99209570-313C-3CBA-6647-8BFEA2FBA258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1" name="object 25">
              <a:extLst>
                <a:ext uri="{FF2B5EF4-FFF2-40B4-BE49-F238E27FC236}">
                  <a16:creationId xmlns:a16="http://schemas.microsoft.com/office/drawing/2014/main" id="{38EF3D4B-D4BB-11FF-3222-463872C9E265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2" name="object 31">
              <a:extLst>
                <a:ext uri="{FF2B5EF4-FFF2-40B4-BE49-F238E27FC236}">
                  <a16:creationId xmlns:a16="http://schemas.microsoft.com/office/drawing/2014/main" id="{AE5C1BB0-DE04-BF1B-2B4F-D155A69462B6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727948"/>
              <a:ext cx="6516624" cy="16001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221691" y="1068451"/>
            <a:ext cx="6322060" cy="690958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67691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SÍNTESIS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CONCEPTUAL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continuación,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síntesis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contrastación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fuentes,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construido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resignificación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episteme. </a:t>
            </a:r>
            <a:r>
              <a:rPr sz="1200" dirty="0">
                <a:latin typeface="Times New Roman"/>
                <a:cs typeface="Times New Roman"/>
              </a:rPr>
              <a:t>Iniciando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Prestación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Servicio: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 como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prestación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 con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trabajador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cual </a:t>
            </a:r>
            <a:r>
              <a:rPr sz="1200" dirty="0">
                <a:latin typeface="Times New Roman"/>
                <a:cs typeface="Times New Roman"/>
              </a:rPr>
              <a:t>cambia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influye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trabajo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capacitación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trabajador,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supervisión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situacionales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persona;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así </a:t>
            </a:r>
            <a:r>
              <a:rPr sz="1200" dirty="0">
                <a:latin typeface="Times New Roman"/>
                <a:cs typeface="Times New Roman"/>
              </a:rPr>
              <a:t>como,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tenga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desempeña;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capacidades </a:t>
            </a:r>
            <a:r>
              <a:rPr sz="1200" dirty="0">
                <a:latin typeface="Times New Roman"/>
                <a:cs typeface="Times New Roman"/>
              </a:rPr>
              <a:t>interpersonales,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puesto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spc="-10" dirty="0">
                <a:latin typeface="Times New Roman"/>
                <a:cs typeface="Times New Roman"/>
              </a:rPr>
              <a:t>trabajador.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Seguidamente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Organizacionales,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constituyen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comportamiento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empresa,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organizacionales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rigen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miembros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alcanzará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máxima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rendimiento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empresa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Finalmente,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Satisfacción 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Usuario,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brota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usuario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formada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acumulación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usuario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estática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satisfacción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recoger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adquirida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enfrenta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percances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mismo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producirle.</a:t>
            </a:r>
            <a:endParaRPr sz="1200" dirty="0">
              <a:latin typeface="Times New Roman"/>
              <a:cs typeface="Times New Roman"/>
            </a:endParaRPr>
          </a:p>
          <a:p>
            <a:pPr marL="2611120" marR="2610485" indent="2540" algn="ctr">
              <a:lnSpc>
                <a:spcPct val="200100"/>
              </a:lnSpc>
            </a:pPr>
            <a:r>
              <a:rPr sz="1200" b="1" dirty="0">
                <a:latin typeface="Times New Roman"/>
                <a:cs typeface="Times New Roman"/>
              </a:rPr>
              <a:t>ESCENARIO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50" dirty="0">
                <a:latin typeface="Times New Roman"/>
                <a:cs typeface="Times New Roman"/>
              </a:rPr>
              <a:t>V </a:t>
            </a:r>
            <a:r>
              <a:rPr sz="1200" b="1" spc="-10" dirty="0">
                <a:latin typeface="Times New Roman"/>
                <a:cs typeface="Times New Roman"/>
              </a:rPr>
              <a:t>REFLEXIONES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Mis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contacto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ubicada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San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Morros,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Guárico,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conforman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sirven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convirtiéndose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pieza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fundamental;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realizando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acercamiento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postura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sirvieron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realización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investigación;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tomando 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cada </a:t>
            </a:r>
            <a:r>
              <a:rPr sz="1200" dirty="0">
                <a:latin typeface="Times New Roman"/>
                <a:cs typeface="Times New Roman"/>
              </a:rPr>
              <a:t>aporte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Reingeniería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Administrativos,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activador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Valores </a:t>
            </a:r>
            <a:r>
              <a:rPr sz="1200" spc="-10" dirty="0">
                <a:latin typeface="Times New Roman"/>
                <a:cs typeface="Times New Roman"/>
              </a:rPr>
              <a:t>Organizacionales: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emerge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2" name="object 22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1228445" y="8257268"/>
            <a:ext cx="4467860" cy="763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Reingeniería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Procesos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Administrativos,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partir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Motivación,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ts val="1420"/>
              </a:lnSpc>
            </a:pPr>
            <a:r>
              <a:rPr sz="1200" b="1" spc="-10" dirty="0">
                <a:latin typeface="Times New Roman"/>
                <a:cs typeface="Times New Roman"/>
              </a:rPr>
              <a:t>como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Activador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Valores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Organizacionales:</a:t>
            </a:r>
            <a:r>
              <a:rPr sz="1200" b="1" spc="-10" dirty="0">
                <a:latin typeface="Times New Roman"/>
                <a:cs typeface="Times New Roman"/>
              </a:rPr>
              <a:t> Significación</a:t>
            </a:r>
            <a:endParaRPr sz="1200" dirty="0">
              <a:latin typeface="Times New Roman"/>
              <a:cs typeface="Times New Roman"/>
            </a:endParaRPr>
          </a:p>
          <a:p>
            <a:pPr marL="2540" algn="ctr">
              <a:lnSpc>
                <a:spcPts val="1420"/>
              </a:lnSpc>
            </a:pP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Actores</a:t>
            </a:r>
            <a:endParaRPr sz="1200" dirty="0">
              <a:latin typeface="Times New Roman"/>
              <a:cs typeface="Times New Roman"/>
            </a:endParaRPr>
          </a:p>
          <a:p>
            <a:pPr marR="57150" algn="ctr">
              <a:lnSpc>
                <a:spcPct val="100000"/>
              </a:lnSpc>
              <a:spcBef>
                <a:spcPts val="2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Ámbar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Ramírez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677406" y="8950079"/>
            <a:ext cx="1778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31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26" name="Grupo 25">
            <a:extLst>
              <a:ext uri="{FF2B5EF4-FFF2-40B4-BE49-F238E27FC236}">
                <a16:creationId xmlns:a16="http://schemas.microsoft.com/office/drawing/2014/main" id="{E3867B82-25C2-A5BE-1769-A7F444434FB6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7" name="object 12">
              <a:extLst>
                <a:ext uri="{FF2B5EF4-FFF2-40B4-BE49-F238E27FC236}">
                  <a16:creationId xmlns:a16="http://schemas.microsoft.com/office/drawing/2014/main" id="{FFBF5A38-AC03-A030-CB0D-17097B6FBA3F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1" name="object 13">
                <a:extLst>
                  <a:ext uri="{FF2B5EF4-FFF2-40B4-BE49-F238E27FC236}">
                    <a16:creationId xmlns:a16="http://schemas.microsoft.com/office/drawing/2014/main" id="{306FAD31-04FD-4117-B71F-898AF035A2B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2" name="object 14">
                <a:extLst>
                  <a:ext uri="{FF2B5EF4-FFF2-40B4-BE49-F238E27FC236}">
                    <a16:creationId xmlns:a16="http://schemas.microsoft.com/office/drawing/2014/main" id="{796A6049-9FBD-88F4-25DE-B585D8E4EBA7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3" name="object 15">
                <a:extLst>
                  <a:ext uri="{FF2B5EF4-FFF2-40B4-BE49-F238E27FC236}">
                    <a16:creationId xmlns:a16="http://schemas.microsoft.com/office/drawing/2014/main" id="{EFCE12D0-8EF6-3048-1CE9-2A82C4A9C5E2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4" name="object 16">
                <a:extLst>
                  <a:ext uri="{FF2B5EF4-FFF2-40B4-BE49-F238E27FC236}">
                    <a16:creationId xmlns:a16="http://schemas.microsoft.com/office/drawing/2014/main" id="{5029D3DF-E838-BFEE-742A-50EEEE911776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8" name="object 16">
              <a:extLst>
                <a:ext uri="{FF2B5EF4-FFF2-40B4-BE49-F238E27FC236}">
                  <a16:creationId xmlns:a16="http://schemas.microsoft.com/office/drawing/2014/main" id="{D0EC65E3-75FD-4C8F-7C20-5AFD90B56C9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9" name="object 25">
              <a:extLst>
                <a:ext uri="{FF2B5EF4-FFF2-40B4-BE49-F238E27FC236}">
                  <a16:creationId xmlns:a16="http://schemas.microsoft.com/office/drawing/2014/main" id="{C94D3055-8C57-9029-0300-239995668E83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0" name="object 31">
              <a:extLst>
                <a:ext uri="{FF2B5EF4-FFF2-40B4-BE49-F238E27FC236}">
                  <a16:creationId xmlns:a16="http://schemas.microsoft.com/office/drawing/2014/main" id="{6482C5BF-550C-8940-E63E-565FC72ED485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727948"/>
              <a:ext cx="6516624" cy="16001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221691" y="1068451"/>
            <a:ext cx="6344285" cy="29832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69913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lógicamente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conferido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partir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vivencias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obtenidas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percibida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cual </a:t>
            </a:r>
            <a:r>
              <a:rPr sz="1200" dirty="0">
                <a:latin typeface="Times New Roman"/>
                <a:cs typeface="Times New Roman"/>
              </a:rPr>
              <a:t>pudo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acercarme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aproxima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verdades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intento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descubrir 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piensa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 en</a:t>
            </a:r>
            <a:r>
              <a:rPr sz="1200" spc="-10" dirty="0">
                <a:latin typeface="Times New Roman"/>
                <a:cs typeface="Times New Roman"/>
              </a:rPr>
              <a:t> estudio.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pudo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Visualizar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funcionarios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UNERG, </a:t>
            </a:r>
            <a:r>
              <a:rPr sz="1200" dirty="0">
                <a:latin typeface="Times New Roman"/>
                <a:cs typeface="Times New Roman"/>
              </a:rPr>
              <a:t>perciben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prestación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buena,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debido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llegado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oficinas </a:t>
            </a:r>
            <a:r>
              <a:rPr sz="1200" dirty="0">
                <a:latin typeface="Times New Roman"/>
                <a:cs typeface="Times New Roman"/>
              </a:rPr>
              <a:t>ninguna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queja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empleados,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cumple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planteados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contribuye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directrices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 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definidos.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inicial,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mostrar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motivacionales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inciden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desempeño </a:t>
            </a:r>
            <a:r>
              <a:rPr sz="1200" dirty="0">
                <a:latin typeface="Times New Roman"/>
                <a:cs typeface="Times New Roman"/>
              </a:rPr>
              <a:t>laboral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prestación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quedando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descubierto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marca </a:t>
            </a:r>
            <a:r>
              <a:rPr sz="1200" dirty="0">
                <a:latin typeface="Times New Roman"/>
                <a:cs typeface="Times New Roman"/>
              </a:rPr>
              <a:t>pautas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empleados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económico,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precisamente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afecta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 venezolana 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generalidad.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2" name="object 22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1228445" y="8257268"/>
            <a:ext cx="4467860" cy="763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Reingeniería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Procesos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Administrativos,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partir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Motivación,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ts val="1420"/>
              </a:lnSpc>
            </a:pPr>
            <a:r>
              <a:rPr sz="1200" b="1" spc="-10" dirty="0">
                <a:latin typeface="Times New Roman"/>
                <a:cs typeface="Times New Roman"/>
              </a:rPr>
              <a:t>como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Activador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Valores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Organizacionales:</a:t>
            </a:r>
            <a:r>
              <a:rPr sz="1200" b="1" spc="-10" dirty="0">
                <a:latin typeface="Times New Roman"/>
                <a:cs typeface="Times New Roman"/>
              </a:rPr>
              <a:t> Significación</a:t>
            </a:r>
            <a:endParaRPr sz="1200" dirty="0">
              <a:latin typeface="Times New Roman"/>
              <a:cs typeface="Times New Roman"/>
            </a:endParaRPr>
          </a:p>
          <a:p>
            <a:pPr marL="2540" algn="ctr">
              <a:lnSpc>
                <a:spcPts val="1420"/>
              </a:lnSpc>
            </a:pP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Actores</a:t>
            </a:r>
            <a:endParaRPr sz="1200" dirty="0">
              <a:latin typeface="Times New Roman"/>
              <a:cs typeface="Times New Roman"/>
            </a:endParaRPr>
          </a:p>
          <a:p>
            <a:pPr marR="57150" algn="ctr">
              <a:lnSpc>
                <a:spcPct val="100000"/>
              </a:lnSpc>
              <a:spcBef>
                <a:spcPts val="2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Ámbar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Ramírez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677406" y="8950079"/>
            <a:ext cx="1778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31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26" name="Grupo 25">
            <a:extLst>
              <a:ext uri="{FF2B5EF4-FFF2-40B4-BE49-F238E27FC236}">
                <a16:creationId xmlns:a16="http://schemas.microsoft.com/office/drawing/2014/main" id="{94514320-6B7F-E151-9A0B-1CFBE6CB1281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7" name="object 12">
              <a:extLst>
                <a:ext uri="{FF2B5EF4-FFF2-40B4-BE49-F238E27FC236}">
                  <a16:creationId xmlns:a16="http://schemas.microsoft.com/office/drawing/2014/main" id="{94DF4641-C7FD-EC40-DE02-890AD99C135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1" name="object 13">
                <a:extLst>
                  <a:ext uri="{FF2B5EF4-FFF2-40B4-BE49-F238E27FC236}">
                    <a16:creationId xmlns:a16="http://schemas.microsoft.com/office/drawing/2014/main" id="{1E71C88A-DCED-7589-79E5-9BD584D3F78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2" name="object 14">
                <a:extLst>
                  <a:ext uri="{FF2B5EF4-FFF2-40B4-BE49-F238E27FC236}">
                    <a16:creationId xmlns:a16="http://schemas.microsoft.com/office/drawing/2014/main" id="{8BC101DB-07F6-1BEB-6AC0-6F09F7F7BA66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3" name="object 15">
                <a:extLst>
                  <a:ext uri="{FF2B5EF4-FFF2-40B4-BE49-F238E27FC236}">
                    <a16:creationId xmlns:a16="http://schemas.microsoft.com/office/drawing/2014/main" id="{01082B5D-379D-FC64-B750-23A48D9D2580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4" name="object 16">
                <a:extLst>
                  <a:ext uri="{FF2B5EF4-FFF2-40B4-BE49-F238E27FC236}">
                    <a16:creationId xmlns:a16="http://schemas.microsoft.com/office/drawing/2014/main" id="{B6A6420A-911F-6BE6-2402-150C14F1BAED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8" name="object 16">
              <a:extLst>
                <a:ext uri="{FF2B5EF4-FFF2-40B4-BE49-F238E27FC236}">
                  <a16:creationId xmlns:a16="http://schemas.microsoft.com/office/drawing/2014/main" id="{76A07F7C-3DE5-9B34-4D32-5026BA66ECB1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9" name="object 25">
              <a:extLst>
                <a:ext uri="{FF2B5EF4-FFF2-40B4-BE49-F238E27FC236}">
                  <a16:creationId xmlns:a16="http://schemas.microsoft.com/office/drawing/2014/main" id="{C5A30712-2EC9-E40A-7E2B-587ECFEF0005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0" name="object 31">
              <a:extLst>
                <a:ext uri="{FF2B5EF4-FFF2-40B4-BE49-F238E27FC236}">
                  <a16:creationId xmlns:a16="http://schemas.microsoft.com/office/drawing/2014/main" id="{3E14DAF2-4576-12D5-5050-73C9CB81386D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727948"/>
              <a:ext cx="6516624" cy="16001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221691" y="1068451"/>
            <a:ext cx="6416675" cy="671209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089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BIBLIOGRAFÍA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Chiavenato,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I.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(2002).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Administración</a:t>
            </a:r>
            <a:r>
              <a:rPr sz="1200" i="1" spc="2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recursos</a:t>
            </a:r>
            <a:r>
              <a:rPr sz="1200" i="1" spc="2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humanos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Quinta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Edición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Santa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Bogotá: </a:t>
            </a:r>
            <a:r>
              <a:rPr sz="1200" dirty="0">
                <a:latin typeface="Times New Roman"/>
                <a:cs typeface="Times New Roman"/>
              </a:rPr>
              <a:t>Editorial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McGraw-</a:t>
            </a:r>
            <a:r>
              <a:rPr sz="1200" spc="-20" dirty="0">
                <a:latin typeface="Times New Roman"/>
                <a:cs typeface="Times New Roman"/>
              </a:rPr>
              <a:t>Hill.</a:t>
            </a: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Fuentes,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(2002).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Módulo</a:t>
            </a:r>
            <a:r>
              <a:rPr sz="1200" i="1" spc="13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3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Epistemología</a:t>
            </a:r>
            <a:r>
              <a:rPr sz="1200" i="1" spc="14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14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Gnoseología:</a:t>
            </a:r>
            <a:r>
              <a:rPr sz="1200" i="1" spc="13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dos</a:t>
            </a:r>
            <a:r>
              <a:rPr sz="1200" i="1" spc="13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Enfoques</a:t>
            </a:r>
            <a:r>
              <a:rPr sz="1200" i="1" spc="14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13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Teoría</a:t>
            </a:r>
            <a:r>
              <a:rPr sz="1200" i="1" spc="135" dirty="0">
                <a:latin typeface="Times New Roman"/>
                <a:cs typeface="Times New Roman"/>
              </a:rPr>
              <a:t>  </a:t>
            </a:r>
            <a:r>
              <a:rPr sz="1200" i="1" spc="-25" dirty="0">
                <a:latin typeface="Times New Roman"/>
                <a:cs typeface="Times New Roman"/>
              </a:rPr>
              <a:t>del </a:t>
            </a:r>
            <a:r>
              <a:rPr sz="1200" i="1" dirty="0">
                <a:latin typeface="Times New Roman"/>
                <a:cs typeface="Times New Roman"/>
              </a:rPr>
              <a:t>Conocimiento.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Crisis de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Teoría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Clásica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Conocimiento.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Barcelona,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España: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Universidad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León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García,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S.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Donan,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(2007)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Dirección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por</a:t>
            </a:r>
            <a:r>
              <a:rPr sz="1200" i="1" spc="-25" dirty="0">
                <a:latin typeface="Times New Roman"/>
                <a:cs typeface="Times New Roman"/>
              </a:rPr>
              <a:t> Valores.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Editorial Mc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Graw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Hill.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México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Granell,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A.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Formación</a:t>
            </a:r>
            <a:r>
              <a:rPr sz="1200" i="1" spc="1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Recursos</a:t>
            </a:r>
            <a:r>
              <a:rPr sz="1200" i="1" spc="1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Humanos</a:t>
            </a:r>
            <a:r>
              <a:rPr sz="1200" i="1" spc="1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Alto</a:t>
            </a:r>
            <a:r>
              <a:rPr sz="1200" i="1" spc="1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Nivel</a:t>
            </a:r>
            <a:r>
              <a:rPr sz="1200" i="1" spc="1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1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Venezuela:</a:t>
            </a:r>
            <a:r>
              <a:rPr sz="1200" i="1" spc="1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1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Estado,</a:t>
            </a:r>
            <a:r>
              <a:rPr sz="1200" i="1" spc="175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la </a:t>
            </a:r>
            <a:r>
              <a:rPr sz="1200" i="1" dirty="0">
                <a:latin typeface="Times New Roman"/>
                <a:cs typeface="Times New Roman"/>
              </a:rPr>
              <a:t>Empresa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Academia.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Nº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26.1993.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Caracas. Ediciones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IESA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Hernández,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R.,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Fernández,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C.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Baptista,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(2006).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Metodología</a:t>
            </a:r>
            <a:r>
              <a:rPr sz="1200" i="1" spc="2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Investigación.</a:t>
            </a:r>
            <a:r>
              <a:rPr sz="1200" i="1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4ª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Edición.</a:t>
            </a:r>
            <a:endParaRPr sz="1200" dirty="0">
              <a:latin typeface="Times New Roman"/>
              <a:cs typeface="Times New Roman"/>
            </a:endParaRPr>
          </a:p>
          <a:p>
            <a:pPr marL="375285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McGraw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–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Hill/Interamericana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Editores,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S.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México.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Leal,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Autonomía</a:t>
            </a:r>
            <a:r>
              <a:rPr sz="1200" i="1" spc="2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2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Sujeto</a:t>
            </a:r>
            <a:r>
              <a:rPr sz="1200" i="1" spc="2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Investigador</a:t>
            </a:r>
            <a:r>
              <a:rPr sz="1200" i="1" spc="2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2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metodología</a:t>
            </a:r>
            <a:r>
              <a:rPr sz="1200" i="1" spc="3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investigación.</a:t>
            </a:r>
            <a:r>
              <a:rPr sz="1200" i="1" spc="2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Mérida </a:t>
            </a:r>
            <a:r>
              <a:rPr sz="1200" spc="-20" dirty="0">
                <a:latin typeface="Times New Roman"/>
                <a:cs typeface="Times New Roman"/>
              </a:rPr>
              <a:t>Venezuela-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Litorama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Londoño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P,</a:t>
            </a:r>
            <a:r>
              <a:rPr sz="1200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O.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L.,</a:t>
            </a:r>
            <a:r>
              <a:rPr sz="1200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Maldonado</a:t>
            </a:r>
            <a:r>
              <a:rPr sz="1200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G,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L.</a:t>
            </a:r>
            <a:r>
              <a:rPr sz="1200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F.,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Calderón</a:t>
            </a:r>
            <a:r>
              <a:rPr sz="1200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V,</a:t>
            </a:r>
            <a:r>
              <a:rPr sz="1200" spc="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L.</a:t>
            </a:r>
            <a:r>
              <a:rPr sz="1200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(2014).</a:t>
            </a:r>
            <a:r>
              <a:rPr sz="1200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Guía</a:t>
            </a:r>
            <a:r>
              <a:rPr sz="1200" i="1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para</a:t>
            </a:r>
            <a:r>
              <a:rPr sz="1200" i="1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construir</a:t>
            </a:r>
            <a:r>
              <a:rPr sz="1200" i="1" spc="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estados</a:t>
            </a:r>
            <a:r>
              <a:rPr sz="1200" i="1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del</a:t>
            </a:r>
            <a:r>
              <a:rPr sz="1200" i="1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arte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.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Recuperado</a:t>
            </a:r>
            <a:r>
              <a:rPr sz="1200" spc="320" dirty="0">
                <a:solidFill>
                  <a:schemeClr val="tx1"/>
                </a:solidFill>
                <a:latin typeface="Times New Roman"/>
                <a:cs typeface="Times New Roman"/>
              </a:rPr>
              <a:t>  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el</a:t>
            </a:r>
            <a:r>
              <a:rPr sz="1200" spc="320" dirty="0">
                <a:solidFill>
                  <a:schemeClr val="tx1"/>
                </a:solidFill>
                <a:latin typeface="Times New Roman"/>
                <a:cs typeface="Times New Roman"/>
              </a:rPr>
              <a:t>  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21</a:t>
            </a:r>
            <a:r>
              <a:rPr sz="1200" spc="315" dirty="0">
                <a:solidFill>
                  <a:schemeClr val="tx1"/>
                </a:solidFill>
                <a:latin typeface="Times New Roman"/>
                <a:cs typeface="Times New Roman"/>
              </a:rPr>
              <a:t>  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320" dirty="0">
                <a:solidFill>
                  <a:schemeClr val="tx1"/>
                </a:solidFill>
                <a:latin typeface="Times New Roman"/>
                <a:cs typeface="Times New Roman"/>
              </a:rPr>
              <a:t>  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julio</a:t>
            </a:r>
            <a:r>
              <a:rPr sz="1200" spc="315" dirty="0">
                <a:solidFill>
                  <a:schemeClr val="tx1"/>
                </a:solidFill>
                <a:latin typeface="Times New Roman"/>
                <a:cs typeface="Times New Roman"/>
              </a:rPr>
              <a:t>  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315" dirty="0">
                <a:solidFill>
                  <a:schemeClr val="tx1"/>
                </a:solidFill>
                <a:latin typeface="Times New Roman"/>
                <a:cs typeface="Times New Roman"/>
              </a:rPr>
              <a:t>  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2015,</a:t>
            </a:r>
            <a:r>
              <a:rPr sz="1200" spc="325" dirty="0">
                <a:solidFill>
                  <a:schemeClr val="tx1"/>
                </a:solidFill>
                <a:latin typeface="Times New Roman"/>
                <a:cs typeface="Times New Roman"/>
              </a:rPr>
              <a:t>  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spc="320" dirty="0">
                <a:solidFill>
                  <a:schemeClr val="tx1"/>
                </a:solidFill>
                <a:latin typeface="Times New Roman"/>
                <a:cs typeface="Times New Roman"/>
              </a:rPr>
              <a:t>  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Colombia</a:t>
            </a:r>
            <a:r>
              <a:rPr sz="1200" spc="320" dirty="0">
                <a:solidFill>
                  <a:schemeClr val="tx1"/>
                </a:solidFill>
                <a:latin typeface="Times New Roman"/>
                <a:cs typeface="Times New Roman"/>
              </a:rPr>
              <a:t>   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aprende: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http://www.colombiaaprende.edu.co/html/investigadores/1609/articles</a:t>
            </a:r>
            <a:r>
              <a:rPr sz="1200" spc="39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322806_recurso_1.pdf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Martínez,</a:t>
            </a:r>
            <a:r>
              <a:rPr sz="1200" spc="1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M.</a:t>
            </a:r>
            <a:r>
              <a:rPr sz="1200" spc="1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(2004).</a:t>
            </a:r>
            <a:r>
              <a:rPr sz="1200" spc="1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Ciencia</a:t>
            </a:r>
            <a:r>
              <a:rPr sz="1200" i="1" spc="1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1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arte</a:t>
            </a:r>
            <a:r>
              <a:rPr sz="1200" i="1" spc="1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1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1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metodología</a:t>
            </a:r>
            <a:r>
              <a:rPr sz="1200" i="1" spc="1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cualitativa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1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Métodos</a:t>
            </a:r>
            <a:r>
              <a:rPr sz="1200" i="1" spc="1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hermenéuticos.</a:t>
            </a:r>
            <a:r>
              <a:rPr sz="1200" i="1" spc="1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Métodos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fenomenológicos.</a:t>
            </a:r>
            <a:r>
              <a:rPr sz="1200" i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Métodos</a:t>
            </a:r>
            <a:r>
              <a:rPr sz="1200" i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etnográficos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México:</a:t>
            </a:r>
            <a:r>
              <a:rPr sz="1200" spc="-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Editorial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Trillas.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Robbins,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S.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(2004).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Comportamiento</a:t>
            </a:r>
            <a:r>
              <a:rPr sz="1200" i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Organizacional.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México: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Ediciones</a:t>
            </a:r>
            <a:r>
              <a:rPr sz="1200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Pearson.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Rodríguez,</a:t>
            </a:r>
            <a:r>
              <a:rPr sz="1200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N.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(2001).</a:t>
            </a:r>
            <a:r>
              <a:rPr sz="1200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hermenéutica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aplicando</a:t>
            </a:r>
            <a:r>
              <a:rPr sz="1200" i="1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interpretación</a:t>
            </a:r>
            <a:r>
              <a:rPr sz="1200" i="1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del</a:t>
            </a:r>
            <a:r>
              <a:rPr sz="1200" i="1" spc="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texto</a:t>
            </a:r>
            <a:r>
              <a:rPr sz="1200" i="1" dirty="0">
                <a:latin typeface="Times New Roman"/>
                <a:cs typeface="Times New Roman"/>
              </a:rPr>
              <a:t>.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uso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técnica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del </a:t>
            </a:r>
            <a:r>
              <a:rPr sz="1200" i="1" dirty="0">
                <a:latin typeface="Times New Roman"/>
                <a:cs typeface="Times New Roman"/>
              </a:rPr>
              <a:t>análisis</a:t>
            </a:r>
            <a:r>
              <a:rPr sz="1200" i="1" spc="43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43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contenido.</a:t>
            </a:r>
            <a:r>
              <a:rPr sz="1200" i="1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Valencia: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Carabobo.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Facultad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Editorial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Clemente.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Robbins,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Comportamiento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Organizacional</a:t>
            </a:r>
            <a:r>
              <a:rPr sz="1200" spc="-10" dirty="0">
                <a:latin typeface="Times New Roman"/>
                <a:cs typeface="Times New Roman"/>
              </a:rPr>
              <a:t>: </a:t>
            </a:r>
            <a:r>
              <a:rPr sz="1200" dirty="0">
                <a:latin typeface="Times New Roman"/>
                <a:cs typeface="Times New Roman"/>
              </a:rPr>
              <a:t>México: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Ediciones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Pearson.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Robledo,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(2009)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Observación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participante: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escenarios.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Departamento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Investigación.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FUDEN.</a:t>
            </a:r>
            <a:endParaRPr sz="1200" dirty="0">
              <a:latin typeface="Times New Roman"/>
              <a:cs typeface="Times New Roman"/>
            </a:endParaRPr>
          </a:p>
          <a:p>
            <a:pPr marL="12700" marR="2658110" indent="362585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En: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Nure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nº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41,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Julio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Agosto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35" dirty="0">
                <a:latin typeface="Times New Roman"/>
                <a:cs typeface="Times New Roman"/>
              </a:rPr>
              <a:t>09 </a:t>
            </a:r>
            <a:r>
              <a:rPr sz="1200" dirty="0">
                <a:latin typeface="Times New Roman"/>
                <a:cs typeface="Times New Roman"/>
              </a:rPr>
              <a:t>Romero,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(2000).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Liderazgo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Motivacional.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Mérida: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Rogya.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Taylor,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S.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Bogdan,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R.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(1994).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Introducción</a:t>
            </a:r>
            <a:r>
              <a:rPr sz="1200" i="1" spc="3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</a:t>
            </a:r>
            <a:r>
              <a:rPr sz="1200" i="1" spc="2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2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métodos</a:t>
            </a:r>
            <a:r>
              <a:rPr sz="1200" i="1" spc="2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cualitativos</a:t>
            </a:r>
            <a:r>
              <a:rPr sz="1200" i="1" spc="2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investigación.</a:t>
            </a:r>
            <a:r>
              <a:rPr sz="1200" i="1" spc="2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(Jorge Piatigorsky,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Trad.).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Barcelona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(España).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Ediciones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Paidos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(Versión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Original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1987).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2971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Zavala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O.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(2014).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Motivación</a:t>
            </a:r>
            <a:r>
              <a:rPr sz="1200" i="1" spc="1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1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satisfacción</a:t>
            </a:r>
            <a:r>
              <a:rPr sz="1200" i="1" spc="1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laboral</a:t>
            </a:r>
            <a:r>
              <a:rPr sz="1200" i="1" spc="1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1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20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centro</a:t>
            </a:r>
            <a:r>
              <a:rPr sz="1200" i="1" spc="1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servicios</a:t>
            </a:r>
            <a:r>
              <a:rPr sz="1200" i="1" spc="2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compartidos</a:t>
            </a:r>
            <a:r>
              <a:rPr sz="1200" i="1" spc="1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90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una </a:t>
            </a:r>
            <a:r>
              <a:rPr sz="1200" i="1" dirty="0">
                <a:latin typeface="Times New Roman"/>
                <a:cs typeface="Times New Roman"/>
              </a:rPr>
              <a:t>empresa</a:t>
            </a:r>
            <a:r>
              <a:rPr sz="1200" i="1" spc="4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embotelladora</a:t>
            </a:r>
            <a:r>
              <a:rPr sz="1200" i="1" spc="4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4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bebidas,</a:t>
            </a:r>
            <a:r>
              <a:rPr sz="1200" i="1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México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(tesis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obtener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maestría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Administración)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Instituto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Politécnico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Nacional,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interdisciplinaria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ingeniería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administrativas,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México.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2" name="object 22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1228445" y="8257268"/>
            <a:ext cx="4467860" cy="763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Reingeniería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Procesos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Administrativos,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partir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Motivación,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ts val="1420"/>
              </a:lnSpc>
            </a:pPr>
            <a:r>
              <a:rPr sz="1200" b="1" spc="-10" dirty="0">
                <a:latin typeface="Times New Roman"/>
                <a:cs typeface="Times New Roman"/>
              </a:rPr>
              <a:t>como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Activador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Valores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Organizacionales:</a:t>
            </a:r>
            <a:r>
              <a:rPr sz="1200" b="1" spc="-10" dirty="0">
                <a:latin typeface="Times New Roman"/>
                <a:cs typeface="Times New Roman"/>
              </a:rPr>
              <a:t> Significación</a:t>
            </a:r>
            <a:endParaRPr sz="1200" dirty="0">
              <a:latin typeface="Times New Roman"/>
              <a:cs typeface="Times New Roman"/>
            </a:endParaRPr>
          </a:p>
          <a:p>
            <a:pPr marL="2540" algn="ctr">
              <a:lnSpc>
                <a:spcPts val="1420"/>
              </a:lnSpc>
            </a:pP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Actores</a:t>
            </a:r>
            <a:endParaRPr sz="1200" dirty="0">
              <a:latin typeface="Times New Roman"/>
              <a:cs typeface="Times New Roman"/>
            </a:endParaRPr>
          </a:p>
          <a:p>
            <a:pPr marR="57150" algn="ctr">
              <a:lnSpc>
                <a:spcPct val="100000"/>
              </a:lnSpc>
              <a:spcBef>
                <a:spcPts val="200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Ámbar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Ramírez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677406" y="8950079"/>
            <a:ext cx="1778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31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26" name="Grupo 25">
            <a:extLst>
              <a:ext uri="{FF2B5EF4-FFF2-40B4-BE49-F238E27FC236}">
                <a16:creationId xmlns:a16="http://schemas.microsoft.com/office/drawing/2014/main" id="{ED2AF3D4-5204-A0D5-7398-3AB8860E2192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7" name="object 12">
              <a:extLst>
                <a:ext uri="{FF2B5EF4-FFF2-40B4-BE49-F238E27FC236}">
                  <a16:creationId xmlns:a16="http://schemas.microsoft.com/office/drawing/2014/main" id="{4C90A75A-D394-181D-C318-837C18A3984F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1" name="object 13">
                <a:extLst>
                  <a:ext uri="{FF2B5EF4-FFF2-40B4-BE49-F238E27FC236}">
                    <a16:creationId xmlns:a16="http://schemas.microsoft.com/office/drawing/2014/main" id="{C4B6C579-3DB1-DE35-7799-F42A13295617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2" name="object 14">
                <a:extLst>
                  <a:ext uri="{FF2B5EF4-FFF2-40B4-BE49-F238E27FC236}">
                    <a16:creationId xmlns:a16="http://schemas.microsoft.com/office/drawing/2014/main" id="{8ED72539-D4E1-61DE-CBCA-01972F4B2361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3" name="object 15">
                <a:extLst>
                  <a:ext uri="{FF2B5EF4-FFF2-40B4-BE49-F238E27FC236}">
                    <a16:creationId xmlns:a16="http://schemas.microsoft.com/office/drawing/2014/main" id="{15F13B9A-EBC7-0FC9-DAAD-A24DE7CB53ED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4" name="object 16">
                <a:extLst>
                  <a:ext uri="{FF2B5EF4-FFF2-40B4-BE49-F238E27FC236}">
                    <a16:creationId xmlns:a16="http://schemas.microsoft.com/office/drawing/2014/main" id="{FD1DEEFF-E381-544D-BAF9-3744C9ACF701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8" name="object 16">
              <a:extLst>
                <a:ext uri="{FF2B5EF4-FFF2-40B4-BE49-F238E27FC236}">
                  <a16:creationId xmlns:a16="http://schemas.microsoft.com/office/drawing/2014/main" id="{179484BA-43A8-9578-A999-18F513472697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9" name="object 25">
              <a:extLst>
                <a:ext uri="{FF2B5EF4-FFF2-40B4-BE49-F238E27FC236}">
                  <a16:creationId xmlns:a16="http://schemas.microsoft.com/office/drawing/2014/main" id="{D0F11446-3F5B-0CEA-5AFC-F463A06B076C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0" name="object 31">
              <a:extLst>
                <a:ext uri="{FF2B5EF4-FFF2-40B4-BE49-F238E27FC236}">
                  <a16:creationId xmlns:a16="http://schemas.microsoft.com/office/drawing/2014/main" id="{79861362-A783-6A07-985D-19BDAE12C64D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21922" y="3227830"/>
            <a:ext cx="6649720" cy="5834380"/>
            <a:chOff x="121922" y="3227830"/>
            <a:chExt cx="6649720" cy="583438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1922" y="3227830"/>
              <a:ext cx="6649207" cy="5833872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0705" y="3245637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60705" y="3245637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 dirty="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 dirty="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4611" y="234695"/>
            <a:ext cx="6212205" cy="1934210"/>
            <a:chOff x="324611" y="234695"/>
            <a:chExt cx="6212205" cy="193421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8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30581" y="1522069"/>
            <a:ext cx="6203315" cy="572593"/>
          </a:xfrm>
          <a:prstGeom prst="rect">
            <a:avLst/>
          </a:prstGeom>
          <a:ln w="25400">
            <a:solidFill>
              <a:srgbClr val="5BD078"/>
            </a:solidFill>
          </a:ln>
        </p:spPr>
        <p:txBody>
          <a:bodyPr vert="horz" wrap="square" lIns="0" tIns="41275" rIns="0" bIns="0" rtlCol="0">
            <a:spAutoFit/>
          </a:bodyPr>
          <a:lstStyle/>
          <a:p>
            <a:pPr marL="7620" algn="ctr">
              <a:lnSpc>
                <a:spcPct val="100000"/>
              </a:lnSpc>
              <a:spcBef>
                <a:spcPts val="325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Yosmar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Díaz</a:t>
            </a:r>
            <a:endParaRPr sz="1200" dirty="0">
              <a:latin typeface="Times New Roman"/>
              <a:cs typeface="Times New Roman"/>
            </a:endParaRPr>
          </a:p>
          <a:p>
            <a:pPr marL="6350" algn="ctr">
              <a:lnSpc>
                <a:spcPts val="1320"/>
              </a:lnSpc>
              <a:spcBef>
                <a:spcPts val="5"/>
              </a:spcBef>
            </a:pPr>
            <a:r>
              <a:rPr sz="1100" dirty="0">
                <a:latin typeface="Times New Roman"/>
                <a:cs typeface="Times New Roman"/>
              </a:rPr>
              <a:t>Ministerio</a:t>
            </a:r>
            <a:r>
              <a:rPr sz="1100" spc="-4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del</a:t>
            </a:r>
            <a:r>
              <a:rPr sz="1100" spc="-1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Poder</a:t>
            </a:r>
            <a:r>
              <a:rPr sz="1100" spc="-1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Popular</a:t>
            </a:r>
            <a:r>
              <a:rPr sz="1100" spc="-3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para</a:t>
            </a:r>
            <a:r>
              <a:rPr sz="1100" spc="-2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la</a:t>
            </a:r>
            <a:r>
              <a:rPr sz="1100" spc="-1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Educación.</a:t>
            </a:r>
            <a:r>
              <a:rPr sz="1100" spc="-15" dirty="0">
                <a:latin typeface="Times New Roman"/>
                <a:cs typeface="Times New Roman"/>
              </a:rPr>
              <a:t> </a:t>
            </a:r>
            <a:r>
              <a:rPr sz="1100" spc="-10" dirty="0">
                <a:latin typeface="Times New Roman"/>
                <a:cs typeface="Times New Roman"/>
              </a:rPr>
              <a:t>Venezuela</a:t>
            </a:r>
            <a:endParaRPr sz="1100" dirty="0">
              <a:latin typeface="Times New Roman"/>
              <a:cs typeface="Times New Roman"/>
            </a:endParaRPr>
          </a:p>
          <a:p>
            <a:pPr marL="4445" algn="ctr">
              <a:lnSpc>
                <a:spcPts val="1440"/>
              </a:lnSpc>
            </a:pP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Correo</a:t>
            </a:r>
            <a:r>
              <a:rPr sz="1200" b="1" spc="-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Electrónico:</a:t>
            </a:r>
            <a:r>
              <a:rPr sz="1200" b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yjdch81@gmail.com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327533" y="2153043"/>
            <a:ext cx="6203315" cy="931544"/>
          </a:xfrm>
          <a:custGeom>
            <a:avLst/>
            <a:gdLst/>
            <a:ahLst/>
            <a:cxnLst/>
            <a:rect l="l" t="t" r="r" b="b"/>
            <a:pathLst>
              <a:path w="6203315" h="931544">
                <a:moveTo>
                  <a:pt x="6202934" y="0"/>
                </a:moveTo>
                <a:lnTo>
                  <a:pt x="0" y="0"/>
                </a:lnTo>
                <a:lnTo>
                  <a:pt x="0" y="931024"/>
                </a:lnTo>
                <a:lnTo>
                  <a:pt x="6202934" y="931024"/>
                </a:lnTo>
                <a:lnTo>
                  <a:pt x="620293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" name="object 29"/>
          <p:cNvSpPr txBox="1"/>
          <p:nvPr/>
        </p:nvSpPr>
        <p:spPr>
          <a:xfrm>
            <a:off x="330581" y="2153043"/>
            <a:ext cx="6203315" cy="931544"/>
          </a:xfrm>
          <a:prstGeom prst="rect">
            <a:avLst/>
          </a:prstGeom>
          <a:ln w="25400">
            <a:solidFill>
              <a:srgbClr val="5BD078"/>
            </a:solidFill>
          </a:ln>
        </p:spPr>
        <p:txBody>
          <a:bodyPr vert="horz" wrap="square" lIns="0" tIns="41910" rIns="0" bIns="0" rtlCol="0">
            <a:spAutoFit/>
          </a:bodyPr>
          <a:lstStyle/>
          <a:p>
            <a:pPr marL="88265" marR="84455">
              <a:lnSpc>
                <a:spcPct val="100000"/>
              </a:lnSpc>
              <a:spcBef>
                <a:spcPts val="330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</a:t>
            </a:r>
            <a:r>
              <a:rPr sz="1100" b="1" spc="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este</a:t>
            </a:r>
            <a:r>
              <a:rPr sz="1100" b="1" spc="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artículo: Yosmar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Díaz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</a:t>
            </a:r>
            <a:r>
              <a:rPr sz="1050" b="1" dirty="0">
                <a:latin typeface="Times New Roman"/>
                <a:cs typeface="Times New Roman"/>
              </a:rPr>
              <a:t>Programa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Todas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las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Manos</a:t>
            </a:r>
            <a:r>
              <a:rPr sz="1050" b="1" spc="-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Siembra: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Una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Revisión </a:t>
            </a:r>
            <a:r>
              <a:rPr sz="1050" b="1" dirty="0">
                <a:latin typeface="Times New Roman"/>
                <a:cs typeface="Times New Roman"/>
              </a:rPr>
              <a:t>Teórica”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</a:t>
            </a:r>
            <a:r>
              <a:rPr sz="1050" b="1" spc="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(1-</a:t>
            </a:r>
            <a:r>
              <a:rPr sz="1050" b="1" spc="-35" dirty="0">
                <a:latin typeface="Times New Roman"/>
                <a:cs typeface="Times New Roman"/>
              </a:rPr>
              <a:t>9)</a:t>
            </a:r>
            <a:endParaRPr sz="1050" dirty="0">
              <a:latin typeface="Times New Roman"/>
              <a:cs typeface="Times New Roman"/>
            </a:endParaRPr>
          </a:p>
          <a:p>
            <a:pPr marL="360045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2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Noviembre</a:t>
            </a:r>
            <a:r>
              <a:rPr sz="1100" b="1" spc="229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41275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229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Noviembre</a:t>
            </a:r>
            <a:r>
              <a:rPr sz="1100" b="1" spc="110" dirty="0">
                <a:latin typeface="Times New Roman"/>
                <a:cs typeface="Times New Roman"/>
              </a:rPr>
              <a:t> 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37719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2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Diciembre</a:t>
            </a:r>
            <a:r>
              <a:rPr sz="1100" b="1" spc="22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39369" y="3270630"/>
            <a:ext cx="6417310" cy="55416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93345" algn="ctr">
              <a:lnSpc>
                <a:spcPct val="100000"/>
              </a:lnSpc>
              <a:spcBef>
                <a:spcPts val="100"/>
              </a:spcBef>
            </a:pPr>
            <a:r>
              <a:rPr sz="1200" b="1" spc="-10" dirty="0">
                <a:latin typeface="Times New Roman"/>
                <a:cs typeface="Times New Roman"/>
              </a:rPr>
              <a:t>Programa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Todas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Manos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Siembra: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RESUMEN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“Todas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Siembra”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concebido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estratégico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defensa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 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territorio,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promover la articulación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intrainstitucional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interinstitucional,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agroecológicos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contribuyan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 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garantizar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soberanía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alimentaria”,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transición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agroquímico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agroecológico.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premisa,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tuvo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describir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constructos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inminentes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Siembra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sustrato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Bolivariana.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 investigación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abordó bajo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lineamientos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bibliográfico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modalidad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monográfica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documental.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utilizó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analítico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deductivo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análisis </a:t>
            </a:r>
            <a:r>
              <a:rPr sz="1200" dirty="0">
                <a:latin typeface="Times New Roman"/>
                <a:cs typeface="Times New Roman"/>
              </a:rPr>
              <a:t>crítico,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resultó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significación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expresar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endógeno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fortalecimiento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ambiental,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inminentes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siembra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sirven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sustrato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creación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modelo </a:t>
            </a:r>
            <a:r>
              <a:rPr sz="1200" dirty="0">
                <a:latin typeface="Times New Roman"/>
                <a:cs typeface="Times New Roman"/>
              </a:rPr>
              <a:t>productivo,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capaz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crecimiento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sustentable,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diversificación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estabilidad </a:t>
            </a:r>
            <a:r>
              <a:rPr sz="1200" dirty="0">
                <a:latin typeface="Times New Roman"/>
                <a:cs typeface="Times New Roman"/>
              </a:rPr>
              <a:t>macroeconómica,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entrelazada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conservación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dirigido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perentoria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Bolivariana.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sugiere </a:t>
            </a:r>
            <a:r>
              <a:rPr sz="1200" dirty="0">
                <a:latin typeface="Times New Roman"/>
                <a:cs typeface="Times New Roman"/>
              </a:rPr>
              <a:t>avanzar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garantice desde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cultura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apunte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soberanía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alimentaria,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debemos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programa.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Descriptores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Todas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Siembra,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Ambiental,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endógeno.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Reseña</a:t>
            </a:r>
            <a:r>
              <a:rPr sz="1200" b="1" spc="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Biográfica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Especialista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Didácticos.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Magister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Abogado.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Ministerio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Educación.</a:t>
            </a:r>
            <a:r>
              <a:rPr sz="1200" spc="2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Facilitador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Metodología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32" name="object 32"/>
          <p:cNvSpPr txBox="1"/>
          <p:nvPr/>
        </p:nvSpPr>
        <p:spPr>
          <a:xfrm>
            <a:off x="239369" y="8803165"/>
            <a:ext cx="215709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0" dirty="0">
                <a:latin typeface="Times New Roman"/>
                <a:cs typeface="Times New Roman"/>
              </a:rPr>
              <a:t>UPEL-</a:t>
            </a:r>
            <a:r>
              <a:rPr sz="1200" dirty="0">
                <a:latin typeface="Times New Roman"/>
                <a:cs typeface="Times New Roman"/>
              </a:rPr>
              <a:t>Mácaro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 </a:t>
            </a:r>
            <a:r>
              <a:rPr sz="1200" spc="-10" dirty="0">
                <a:latin typeface="Times New Roman"/>
                <a:cs typeface="Times New Roman"/>
              </a:rPr>
              <a:t>contratado.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317360" y="8945507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315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34" name="Grupo 33">
            <a:extLst>
              <a:ext uri="{FF2B5EF4-FFF2-40B4-BE49-F238E27FC236}">
                <a16:creationId xmlns:a16="http://schemas.microsoft.com/office/drawing/2014/main" id="{F9142E3F-DFF4-33D3-298F-3ABB38104919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5" name="object 12">
              <a:extLst>
                <a:ext uri="{FF2B5EF4-FFF2-40B4-BE49-F238E27FC236}">
                  <a16:creationId xmlns:a16="http://schemas.microsoft.com/office/drawing/2014/main" id="{D83693E8-D42A-0011-8AD3-DD8B9104F2EF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9" name="object 13">
                <a:extLst>
                  <a:ext uri="{FF2B5EF4-FFF2-40B4-BE49-F238E27FC236}">
                    <a16:creationId xmlns:a16="http://schemas.microsoft.com/office/drawing/2014/main" id="{7074374C-A822-B351-26B9-492375FF029E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40" name="object 14">
                <a:extLst>
                  <a:ext uri="{FF2B5EF4-FFF2-40B4-BE49-F238E27FC236}">
                    <a16:creationId xmlns:a16="http://schemas.microsoft.com/office/drawing/2014/main" id="{8DA000F7-9E67-2A9D-842C-23CA0FFE6D58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1" name="object 15">
                <a:extLst>
                  <a:ext uri="{FF2B5EF4-FFF2-40B4-BE49-F238E27FC236}">
                    <a16:creationId xmlns:a16="http://schemas.microsoft.com/office/drawing/2014/main" id="{7E907572-90B2-F1C2-B208-36B8C3BA86CB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2" name="object 16">
                <a:extLst>
                  <a:ext uri="{FF2B5EF4-FFF2-40B4-BE49-F238E27FC236}">
                    <a16:creationId xmlns:a16="http://schemas.microsoft.com/office/drawing/2014/main" id="{ECB57BEA-1EBF-A051-0435-B8B0C3876C64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6" name="object 16">
              <a:extLst>
                <a:ext uri="{FF2B5EF4-FFF2-40B4-BE49-F238E27FC236}">
                  <a16:creationId xmlns:a16="http://schemas.microsoft.com/office/drawing/2014/main" id="{90BF299E-7528-07B9-878A-83DB6BBF27DB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7" name="object 25">
              <a:extLst>
                <a:ext uri="{FF2B5EF4-FFF2-40B4-BE49-F238E27FC236}">
                  <a16:creationId xmlns:a16="http://schemas.microsoft.com/office/drawing/2014/main" id="{F4DEE008-E184-5B32-8F35-B139B5DF5753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8" name="object 31">
              <a:extLst>
                <a:ext uri="{FF2B5EF4-FFF2-40B4-BE49-F238E27FC236}">
                  <a16:creationId xmlns:a16="http://schemas.microsoft.com/office/drawing/2014/main" id="{5F9C0804-AF1B-D8C2-2A58-B5397FD5D1E9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318518" y="1504208"/>
            <a:ext cx="6256020" cy="678180"/>
            <a:chOff x="318518" y="1504208"/>
            <a:chExt cx="6256020" cy="678180"/>
          </a:xfrm>
        </p:grpSpPr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8518" y="1504208"/>
              <a:ext cx="6256015" cy="67813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7136" y="1522082"/>
              <a:ext cx="6179439" cy="601611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357136" y="1522082"/>
              <a:ext cx="6179820" cy="601980"/>
            </a:xfrm>
            <a:custGeom>
              <a:avLst/>
              <a:gdLst/>
              <a:ahLst/>
              <a:cxnLst/>
              <a:rect l="l" t="t" r="r" b="b"/>
              <a:pathLst>
                <a:path w="6179820" h="601980">
                  <a:moveTo>
                    <a:pt x="0" y="601611"/>
                  </a:moveTo>
                  <a:lnTo>
                    <a:pt x="6179439" y="601611"/>
                  </a:lnTo>
                  <a:lnTo>
                    <a:pt x="6179439" y="0"/>
                  </a:lnTo>
                  <a:lnTo>
                    <a:pt x="0" y="0"/>
                  </a:lnTo>
                  <a:lnTo>
                    <a:pt x="0" y="601611"/>
                  </a:lnTo>
                  <a:close/>
                </a:path>
              </a:pathLst>
            </a:custGeom>
            <a:ln w="9525">
              <a:solidFill>
                <a:srgbClr val="C9E67A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 dirty="0">
              <a:latin typeface="Times New Roman"/>
              <a:cs typeface="Times New Roman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6" name="object 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9" name="object 1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357751" y="251586"/>
              <a:ext cx="2214626" cy="788289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6" name="object 26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 dirty="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306057" y="234695"/>
            <a:ext cx="6243320" cy="2840990"/>
            <a:chOff x="306057" y="234695"/>
            <a:chExt cx="6243320" cy="2840990"/>
          </a:xfrm>
        </p:grpSpPr>
        <p:pic>
          <p:nvPicPr>
            <p:cNvPr id="29" name="object 2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318757" y="1544802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31" name="object 31"/>
            <p:cNvSpPr/>
            <p:nvPr/>
          </p:nvSpPr>
          <p:spPr>
            <a:xfrm>
              <a:off x="318757" y="1544802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0" y="646328"/>
                  </a:moveTo>
                  <a:lnTo>
                    <a:pt x="6202934" y="646328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46328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32" name="object 32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6202934" y="0"/>
                  </a:moveTo>
                  <a:lnTo>
                    <a:pt x="0" y="0"/>
                  </a:lnTo>
                  <a:lnTo>
                    <a:pt x="0" y="938720"/>
                  </a:lnTo>
                  <a:lnTo>
                    <a:pt x="6202934" y="938720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33" name="object 33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0" y="938720"/>
                  </a:moveTo>
                  <a:lnTo>
                    <a:pt x="6202934" y="938720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38720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221691" y="1573530"/>
            <a:ext cx="6399530" cy="6958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Yosmar</a:t>
            </a:r>
            <a:r>
              <a:rPr sz="1200" b="1" spc="-20" dirty="0">
                <a:latin typeface="Times New Roman"/>
                <a:cs typeface="Times New Roman"/>
              </a:rPr>
              <a:t> Díaz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Ministry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power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education.</a:t>
            </a:r>
            <a:r>
              <a:rPr sz="1200" spc="-10" dirty="0">
                <a:latin typeface="Times New Roman"/>
                <a:cs typeface="Times New Roman"/>
              </a:rPr>
              <a:t> Venezuela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Email:</a:t>
            </a:r>
            <a:r>
              <a:rPr sz="1200" b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yjdch81@gmail.com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203200" marR="165735">
              <a:lnSpc>
                <a:spcPct val="100000"/>
              </a:lnSpc>
              <a:spcBef>
                <a:spcPts val="240"/>
              </a:spcBef>
            </a:pP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How</a:t>
            </a:r>
            <a:r>
              <a:rPr sz="1100" b="1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to</a:t>
            </a:r>
            <a:r>
              <a:rPr sz="1100" b="1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cite</a:t>
            </a:r>
            <a:r>
              <a:rPr sz="1100" b="1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this</a:t>
            </a:r>
            <a:r>
              <a:rPr sz="1100" b="1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article:</a:t>
            </a:r>
            <a:r>
              <a:rPr sz="1100" b="1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Yosmar</a:t>
            </a:r>
            <a:r>
              <a:rPr sz="1100" b="1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Díaz</a:t>
            </a:r>
            <a:r>
              <a:rPr sz="1100" b="1" spc="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(2021),</a:t>
            </a:r>
            <a:r>
              <a:rPr sz="1100" b="1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“All</a:t>
            </a:r>
            <a:r>
              <a:rPr sz="1100" b="1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Hands</a:t>
            </a:r>
            <a:r>
              <a:rPr sz="1100" b="1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Sowing</a:t>
            </a:r>
            <a:r>
              <a:rPr sz="1100" b="1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Program:</a:t>
            </a:r>
            <a:r>
              <a:rPr sz="1100" b="1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100" b="1" spc="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Theoretical</a:t>
            </a:r>
            <a:r>
              <a:rPr sz="1100" b="1" spc="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Review”</a:t>
            </a:r>
            <a:r>
              <a:rPr sz="1100" b="1" spc="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100" b="1" spc="-50" dirty="0">
                <a:solidFill>
                  <a:schemeClr val="tx1"/>
                </a:solidFill>
                <a:latin typeface="Times New Roman"/>
                <a:cs typeface="Times New Roman"/>
              </a:rPr>
              <a:t>I </a:t>
            </a:r>
            <a:r>
              <a:rPr sz="1100" b="1" dirty="0">
                <a:solidFill>
                  <a:schemeClr val="tx1"/>
                </a:solidFill>
                <a:latin typeface="Times New Roman"/>
                <a:cs typeface="Times New Roman"/>
              </a:rPr>
              <a:t>(1-</a:t>
            </a:r>
            <a:r>
              <a:rPr sz="1100" b="1" spc="-25" dirty="0">
                <a:solidFill>
                  <a:schemeClr val="tx1"/>
                </a:solidFill>
                <a:latin typeface="Times New Roman"/>
                <a:cs typeface="Times New Roman"/>
              </a:rPr>
              <a:t>9)</a:t>
            </a:r>
            <a:endParaRPr sz="11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450215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November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48133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November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44450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December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5"/>
              </a:spcBef>
            </a:pPr>
            <a:endParaRPr sz="1100" dirty="0">
              <a:latin typeface="Times New Roman"/>
              <a:cs typeface="Times New Roman"/>
            </a:endParaRPr>
          </a:p>
          <a:p>
            <a:pPr marL="60960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All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Hands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Sowing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Program: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9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Theoretical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Review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7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R="22860"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ABSTRACT</a:t>
            </a: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  <a:spcBef>
                <a:spcPts val="380"/>
              </a:spcBef>
            </a:pP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"All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Hands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Sow"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conceived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strategic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defense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territory,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whose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purpose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promote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intra-</a:t>
            </a:r>
            <a:r>
              <a:rPr sz="1200" dirty="0">
                <a:latin typeface="Times New Roman"/>
                <a:cs typeface="Times New Roman"/>
              </a:rPr>
              <a:t>institutional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inter-institutional </a:t>
            </a:r>
            <a:r>
              <a:rPr sz="1200" dirty="0">
                <a:latin typeface="Times New Roman"/>
                <a:cs typeface="Times New Roman"/>
              </a:rPr>
              <a:t>articulation,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through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approach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agroecological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contents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contribute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to </a:t>
            </a:r>
            <a:r>
              <a:rPr sz="1200" dirty="0">
                <a:latin typeface="Times New Roman"/>
                <a:cs typeface="Times New Roman"/>
              </a:rPr>
              <a:t>comprehensive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communities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power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guarantee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food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security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sovereignty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”,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where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applied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transition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strategy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agrochemical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agro- </a:t>
            </a:r>
            <a:r>
              <a:rPr sz="1200" dirty="0">
                <a:latin typeface="Times New Roman"/>
                <a:cs typeface="Times New Roman"/>
              </a:rPr>
              <a:t>ecological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premise,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purpose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describe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epistemological </a:t>
            </a:r>
            <a:r>
              <a:rPr sz="1200" dirty="0">
                <a:latin typeface="Times New Roman"/>
                <a:cs typeface="Times New Roman"/>
              </a:rPr>
              <a:t>theoretical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imminent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Siembra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substrate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in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Education.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approached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under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guidelines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bibliographic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design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monographic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modality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documentary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type.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deductive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analytical </a:t>
            </a:r>
            <a:r>
              <a:rPr sz="1200" dirty="0">
                <a:latin typeface="Times New Roman"/>
                <a:cs typeface="Times New Roman"/>
              </a:rPr>
              <a:t>method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techniques,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content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critical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analysis.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critical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analysis,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it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great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significance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 endogenous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development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development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strengthening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environmental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two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theoretical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epistemological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imminent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Hands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to </a:t>
            </a:r>
            <a:r>
              <a:rPr sz="1200" dirty="0">
                <a:latin typeface="Times New Roman"/>
                <a:cs typeface="Times New Roman"/>
              </a:rPr>
              <a:t>Sowing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substrate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creation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new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capable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generating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sustainable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growth,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diversification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macroeconomic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stability,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intertwined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with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principles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environmental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conservation,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aimed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peremptory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in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Education.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Therefore,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suggested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move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towards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pedagogical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dirty="0">
                <a:latin typeface="Times New Roman"/>
                <a:cs typeface="Times New Roman"/>
              </a:rPr>
              <a:t>productive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guarantees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system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aims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food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security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spc="-10" dirty="0">
                <a:latin typeface="Times New Roman"/>
                <a:cs typeface="Times New Roman"/>
              </a:rPr>
              <a:t>sovereignty,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where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must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develop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program.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Descriptors</a:t>
            </a:r>
            <a:r>
              <a:rPr sz="1200" spc="-10" dirty="0">
                <a:latin typeface="Times New Roman"/>
                <a:cs typeface="Times New Roman"/>
              </a:rPr>
              <a:t>: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Hands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Sowing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Program, Education, Endogenous </a:t>
            </a:r>
            <a:r>
              <a:rPr sz="1200" spc="-10" dirty="0">
                <a:latin typeface="Times New Roman"/>
                <a:cs typeface="Times New Roman"/>
              </a:rPr>
              <a:t>Development.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635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Review</a:t>
            </a:r>
            <a:r>
              <a:rPr sz="1200" dirty="0">
                <a:latin typeface="Times New Roman"/>
                <a:cs typeface="Times New Roman"/>
              </a:rPr>
              <a:t>: Professor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Comprehensive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Specialist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Didactic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Processes.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Master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mention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Lawyer.</a:t>
            </a:r>
            <a:r>
              <a:rPr sz="1200" dirty="0">
                <a:latin typeface="Times New Roman"/>
                <a:cs typeface="Times New Roman"/>
              </a:rPr>
              <a:t> He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works in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Ministry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 Power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for </a:t>
            </a:r>
            <a:r>
              <a:rPr sz="1200" dirty="0">
                <a:latin typeface="Times New Roman"/>
                <a:cs typeface="Times New Roman"/>
              </a:rPr>
              <a:t>Education.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Facilitator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Methodology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Unit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UPEL-Hired </a:t>
            </a:r>
            <a:r>
              <a:rPr sz="1200" dirty="0">
                <a:latin typeface="Times New Roman"/>
                <a:cs typeface="Times New Roman"/>
              </a:rPr>
              <a:t>teacher</a:t>
            </a:r>
            <a:r>
              <a:rPr sz="1200" spc="-10" dirty="0">
                <a:latin typeface="Times New Roman"/>
                <a:cs typeface="Times New Roman"/>
              </a:rPr>
              <a:t> Mácaro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21691" y="8797374"/>
            <a:ext cx="635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50" dirty="0">
                <a:latin typeface="Times New Roman"/>
                <a:cs typeface="Times New Roman"/>
              </a:rPr>
              <a:t>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6461252" y="8945507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316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37" name="Grupo 36">
            <a:extLst>
              <a:ext uri="{FF2B5EF4-FFF2-40B4-BE49-F238E27FC236}">
                <a16:creationId xmlns:a16="http://schemas.microsoft.com/office/drawing/2014/main" id="{BBADBD78-2107-1AA7-7916-9A8264553E95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8" name="object 12">
              <a:extLst>
                <a:ext uri="{FF2B5EF4-FFF2-40B4-BE49-F238E27FC236}">
                  <a16:creationId xmlns:a16="http://schemas.microsoft.com/office/drawing/2014/main" id="{E3E93C95-EE65-06B6-DB02-3262828AAEF6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42" name="object 13">
                <a:extLst>
                  <a:ext uri="{FF2B5EF4-FFF2-40B4-BE49-F238E27FC236}">
                    <a16:creationId xmlns:a16="http://schemas.microsoft.com/office/drawing/2014/main" id="{AC6E43D8-6BD6-07BC-2E66-3B746B14B183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43" name="object 14">
                <a:extLst>
                  <a:ext uri="{FF2B5EF4-FFF2-40B4-BE49-F238E27FC236}">
                    <a16:creationId xmlns:a16="http://schemas.microsoft.com/office/drawing/2014/main" id="{19DFDD3F-8783-22DC-BAF1-60FCF81D9847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4" name="object 15">
                <a:extLst>
                  <a:ext uri="{FF2B5EF4-FFF2-40B4-BE49-F238E27FC236}">
                    <a16:creationId xmlns:a16="http://schemas.microsoft.com/office/drawing/2014/main" id="{2587C836-C0B4-9072-BE8B-AAFC3E6AD2B0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5" name="object 16">
                <a:extLst>
                  <a:ext uri="{FF2B5EF4-FFF2-40B4-BE49-F238E27FC236}">
                    <a16:creationId xmlns:a16="http://schemas.microsoft.com/office/drawing/2014/main" id="{3488562C-0178-EF49-1A21-991A48E84C95}"/>
                  </a:ext>
                </a:extLst>
              </p:cNvPr>
              <p:cNvPicPr/>
              <p:nvPr/>
            </p:nvPicPr>
            <p:blipFill>
              <a:blip r:embed="rId10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9" name="object 16">
              <a:extLst>
                <a:ext uri="{FF2B5EF4-FFF2-40B4-BE49-F238E27FC236}">
                  <a16:creationId xmlns:a16="http://schemas.microsoft.com/office/drawing/2014/main" id="{EBDCC2B9-5DBF-11E2-7908-A009259B085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40" name="object 25">
              <a:extLst>
                <a:ext uri="{FF2B5EF4-FFF2-40B4-BE49-F238E27FC236}">
                  <a16:creationId xmlns:a16="http://schemas.microsoft.com/office/drawing/2014/main" id="{1CD96BD8-5936-544C-0B2D-AE2C92A2556A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41" name="object 31">
              <a:extLst>
                <a:ext uri="{FF2B5EF4-FFF2-40B4-BE49-F238E27FC236}">
                  <a16:creationId xmlns:a16="http://schemas.microsoft.com/office/drawing/2014/main" id="{80690649-FAE9-4C4F-0B33-F6F44D55FF11}"/>
                </a:ext>
              </a:extLst>
            </p:cNvPr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601456"/>
              <a:ext cx="6516624" cy="16001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267411" y="1068451"/>
            <a:ext cx="6372225" cy="64585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18155" marR="77279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INTRODUCCIÓN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Estado-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concreción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 acciones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 organizada 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Estado, promueve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institucionales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consolidar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endógeno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soberano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crecimiento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corrección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desequilibrios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sustentabilidad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vida </a:t>
            </a:r>
            <a:r>
              <a:rPr sz="1200" dirty="0">
                <a:latin typeface="Times New Roman"/>
                <a:cs typeface="Times New Roman"/>
              </a:rPr>
              <a:t>digna.</a:t>
            </a:r>
            <a:r>
              <a:rPr sz="1200" spc="3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entonces,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trilogía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Estado-Sociedad-</a:t>
            </a:r>
            <a:r>
              <a:rPr sz="1200" dirty="0">
                <a:latin typeface="Times New Roman"/>
                <a:cs typeface="Times New Roman"/>
              </a:rPr>
              <a:t>Territorio,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república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convivir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conjuguen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réplica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concebido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Constitución.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consideraciones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expuestas,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 convierte 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el vector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aspira en 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nuevo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país.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múltiples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razones: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a)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canal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transmisión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modificación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preservación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culturales,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b)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c)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lugar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adquisición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difusión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relevantes,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d)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explorar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alternativas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e)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multiplicación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capacidades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productivas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laborales.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hilo </a:t>
            </a:r>
            <a:r>
              <a:rPr sz="1200" dirty="0">
                <a:latin typeface="Times New Roman"/>
                <a:cs typeface="Times New Roman"/>
              </a:rPr>
              <a:t>discursivo,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compartida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triada,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desarrollo </a:t>
            </a:r>
            <a:r>
              <a:rPr sz="1200" dirty="0">
                <a:latin typeface="Times New Roman"/>
                <a:cs typeface="Times New Roman"/>
              </a:rPr>
              <a:t>integral 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niñas,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República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spc="-20" dirty="0">
                <a:latin typeface="Times New Roman"/>
                <a:cs typeface="Times New Roman"/>
              </a:rPr>
              <a:t>Venezuela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(1999).</a:t>
            </a: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Ahora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mencionar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propugna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democrática,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miembros </a:t>
            </a:r>
            <a:r>
              <a:rPr sz="1200" dirty="0">
                <a:latin typeface="Times New Roman"/>
                <a:cs typeface="Times New Roman"/>
              </a:rPr>
              <a:t>participan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directa,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conjuntamente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atención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promueve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justicia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destacar,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génesis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 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educacional que emerge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correspondencia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 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pensamiento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pedagogía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liberadora,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máximo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exponente,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Freire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(1998),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planteaba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"el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partícipe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vivencia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lleno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valor </a:t>
            </a:r>
            <a:r>
              <a:rPr sz="1200" dirty="0">
                <a:latin typeface="Times New Roman"/>
                <a:cs typeface="Times New Roman"/>
              </a:rPr>
              <a:t>real"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47).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Consustanciado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planteamientos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Venezuela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procura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distintos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educativos.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2" name="object 22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1457705" y="8336686"/>
            <a:ext cx="413194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10" dirty="0">
                <a:latin typeface="Times New Roman"/>
                <a:cs typeface="Times New Roman"/>
              </a:rPr>
              <a:t>Programa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Todas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Manos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Siembra: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798191" y="8780305"/>
            <a:ext cx="122428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Yosmar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Díaz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536563" y="8979034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317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27" name="Grupo 26">
            <a:extLst>
              <a:ext uri="{FF2B5EF4-FFF2-40B4-BE49-F238E27FC236}">
                <a16:creationId xmlns:a16="http://schemas.microsoft.com/office/drawing/2014/main" id="{2E877E1D-65AF-B7EB-593F-5CCB5265E89A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8" name="object 12">
              <a:extLst>
                <a:ext uri="{FF2B5EF4-FFF2-40B4-BE49-F238E27FC236}">
                  <a16:creationId xmlns:a16="http://schemas.microsoft.com/office/drawing/2014/main" id="{6F6E97FC-25EF-19AD-AEAA-E8A86733DA3F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2" name="object 13">
                <a:extLst>
                  <a:ext uri="{FF2B5EF4-FFF2-40B4-BE49-F238E27FC236}">
                    <a16:creationId xmlns:a16="http://schemas.microsoft.com/office/drawing/2014/main" id="{1511CA1B-E7F2-B66B-0D83-7F2A3B6B6FEE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3" name="object 14">
                <a:extLst>
                  <a:ext uri="{FF2B5EF4-FFF2-40B4-BE49-F238E27FC236}">
                    <a16:creationId xmlns:a16="http://schemas.microsoft.com/office/drawing/2014/main" id="{0F061B03-62C9-141D-CE65-9FBA3C3F1F92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4" name="object 15">
                <a:extLst>
                  <a:ext uri="{FF2B5EF4-FFF2-40B4-BE49-F238E27FC236}">
                    <a16:creationId xmlns:a16="http://schemas.microsoft.com/office/drawing/2014/main" id="{20683909-4CD3-0481-4BA2-122B804CDC55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5" name="object 16">
                <a:extLst>
                  <a:ext uri="{FF2B5EF4-FFF2-40B4-BE49-F238E27FC236}">
                    <a16:creationId xmlns:a16="http://schemas.microsoft.com/office/drawing/2014/main" id="{93D560AB-75C2-3E14-A63A-4DA9F3327AF5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9" name="object 16">
              <a:extLst>
                <a:ext uri="{FF2B5EF4-FFF2-40B4-BE49-F238E27FC236}">
                  <a16:creationId xmlns:a16="http://schemas.microsoft.com/office/drawing/2014/main" id="{23494E84-50BA-C2EC-DE9B-2937DB40098D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0" name="object 25">
              <a:extLst>
                <a:ext uri="{FF2B5EF4-FFF2-40B4-BE49-F238E27FC236}">
                  <a16:creationId xmlns:a16="http://schemas.microsoft.com/office/drawing/2014/main" id="{5BFDFBE5-5FC5-DFC6-8946-8470FB7350EA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1" name="object 31">
              <a:extLst>
                <a:ext uri="{FF2B5EF4-FFF2-40B4-BE49-F238E27FC236}">
                  <a16:creationId xmlns:a16="http://schemas.microsoft.com/office/drawing/2014/main" id="{BFE4936B-53A7-1D5E-7344-73080C821F0E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601456"/>
              <a:ext cx="6516624" cy="16001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32003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823972" y="1024127"/>
              <a:ext cx="1812036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01311" y="1024127"/>
              <a:ext cx="1235964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402579" y="1024127"/>
              <a:ext cx="576072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23" name="object 23"/>
          <p:cNvSpPr txBox="1"/>
          <p:nvPr/>
        </p:nvSpPr>
        <p:spPr>
          <a:xfrm>
            <a:off x="267411" y="1068451"/>
            <a:ext cx="6370955" cy="65309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18155" marR="76898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69"/>
              </a:spcBef>
            </a:pP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gobierno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socioeducativos,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lineamientos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dirigidas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mejoramiento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solamente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tal,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interrelación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intervinientes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orden, </a:t>
            </a:r>
            <a:r>
              <a:rPr sz="1200" dirty="0">
                <a:latin typeface="Times New Roman"/>
                <a:cs typeface="Times New Roman"/>
              </a:rPr>
              <a:t>interesa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producir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garanticen 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 permitan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mejoramiento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educación.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fomenta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enlace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escuela,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configuración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empírico,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dirigidos </a:t>
            </a:r>
            <a:r>
              <a:rPr sz="1200" dirty="0">
                <a:latin typeface="Times New Roman"/>
                <a:cs typeface="Times New Roman"/>
              </a:rPr>
              <a:t>fundamentalmente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distintos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confrontan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escuela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comunidad.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marco,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Ministerio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(2009),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Programa </a:t>
            </a:r>
            <a:r>
              <a:rPr sz="1200" dirty="0">
                <a:latin typeface="Times New Roman"/>
                <a:cs typeface="Times New Roman"/>
              </a:rPr>
              <a:t>“Todas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Siembra”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transición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agroquímico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agroecológico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soberanía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alimentaria, materializada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agricultura,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vegetal,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animal,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acuícola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forestal,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intrainstitucional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e </a:t>
            </a:r>
            <a:r>
              <a:rPr sz="1200" dirty="0">
                <a:latin typeface="Times New Roman"/>
                <a:cs typeface="Times New Roman"/>
              </a:rPr>
              <a:t>interinstitucional,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contribuir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equilibrio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naturaleza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sociales,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justicia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solidaridad,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común.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vislumbrar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insertada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socioeducativos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compartir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junto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le </a:t>
            </a:r>
            <a:r>
              <a:rPr sz="1200" dirty="0">
                <a:latin typeface="Times New Roman"/>
                <a:cs typeface="Times New Roman"/>
              </a:rPr>
              <a:t>corresponde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desempeñar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educativo.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aprecia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entonces,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Ministerio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implantación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Siembra,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fomentar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actitudes,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área </a:t>
            </a:r>
            <a:r>
              <a:rPr sz="1200" dirty="0">
                <a:latin typeface="Times New Roman"/>
                <a:cs typeface="Times New Roman"/>
              </a:rPr>
              <a:t>agroecológica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estudiantes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anclaje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señalamientos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anteriores,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orientó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siguiente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interrogante: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¿Cuáles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constructos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epistemológicos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inminentes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Siembra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sustrato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Bolivariana?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inquietud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formuló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</a:t>
            </a:r>
            <a:r>
              <a:rPr sz="1200" spc="-10" dirty="0">
                <a:latin typeface="Times New Roman"/>
                <a:cs typeface="Times New Roman"/>
              </a:rPr>
              <a:t> propósito: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Propósito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10" dirty="0">
                <a:latin typeface="Times New Roman"/>
                <a:cs typeface="Times New Roman"/>
              </a:rPr>
              <a:t> Investigación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Describir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inminentes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Manos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Siembra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sustrato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 </a:t>
            </a:r>
            <a:r>
              <a:rPr sz="1200" spc="-10" dirty="0">
                <a:latin typeface="Times New Roman"/>
                <a:cs typeface="Times New Roman"/>
              </a:rPr>
              <a:t>Bolivariana.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4" name="object 24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5" name="object 25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sp>
        <p:nvSpPr>
          <p:cNvPr id="26" name="object 26"/>
          <p:cNvSpPr txBox="1"/>
          <p:nvPr/>
        </p:nvSpPr>
        <p:spPr>
          <a:xfrm>
            <a:off x="1457705" y="8336686"/>
            <a:ext cx="413194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10" dirty="0">
                <a:latin typeface="Times New Roman"/>
                <a:cs typeface="Times New Roman"/>
              </a:rPr>
              <a:t>Programa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Todas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Manos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Siembra: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798191" y="8780305"/>
            <a:ext cx="122428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Yosmar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Díaz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257290" y="8945507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318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29" name="Grupo 28">
            <a:extLst>
              <a:ext uri="{FF2B5EF4-FFF2-40B4-BE49-F238E27FC236}">
                <a16:creationId xmlns:a16="http://schemas.microsoft.com/office/drawing/2014/main" id="{34CE8BF1-437B-FC07-797E-1AF454AB3E37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0" name="object 12">
              <a:extLst>
                <a:ext uri="{FF2B5EF4-FFF2-40B4-BE49-F238E27FC236}">
                  <a16:creationId xmlns:a16="http://schemas.microsoft.com/office/drawing/2014/main" id="{5287ADEA-63C4-9588-5146-9F1FE183202A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4" name="object 13">
                <a:extLst>
                  <a:ext uri="{FF2B5EF4-FFF2-40B4-BE49-F238E27FC236}">
                    <a16:creationId xmlns:a16="http://schemas.microsoft.com/office/drawing/2014/main" id="{F83DBA90-629E-E4F7-D707-142C5C29CAA8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5" name="object 14">
                <a:extLst>
                  <a:ext uri="{FF2B5EF4-FFF2-40B4-BE49-F238E27FC236}">
                    <a16:creationId xmlns:a16="http://schemas.microsoft.com/office/drawing/2014/main" id="{21177901-5DDF-5691-7AC6-973E9E7D84B1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6" name="object 15">
                <a:extLst>
                  <a:ext uri="{FF2B5EF4-FFF2-40B4-BE49-F238E27FC236}">
                    <a16:creationId xmlns:a16="http://schemas.microsoft.com/office/drawing/2014/main" id="{9C3A5FCB-3ABC-CFFF-D7BB-F32E46EFF3FF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7" name="object 16">
                <a:extLst>
                  <a:ext uri="{FF2B5EF4-FFF2-40B4-BE49-F238E27FC236}">
                    <a16:creationId xmlns:a16="http://schemas.microsoft.com/office/drawing/2014/main" id="{4E7480F9-E61C-8C5A-AFCF-01535EE26A4B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1" name="object 16">
              <a:extLst>
                <a:ext uri="{FF2B5EF4-FFF2-40B4-BE49-F238E27FC236}">
                  <a16:creationId xmlns:a16="http://schemas.microsoft.com/office/drawing/2014/main" id="{10FC0395-9BC9-28C4-A2DD-7AF3BFC5DF0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2" name="object 25">
              <a:extLst>
                <a:ext uri="{FF2B5EF4-FFF2-40B4-BE49-F238E27FC236}">
                  <a16:creationId xmlns:a16="http://schemas.microsoft.com/office/drawing/2014/main" id="{2CD6DBB5-51D5-99CA-A118-72DCB3C8A10B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3" name="object 31">
              <a:extLst>
                <a:ext uri="{FF2B5EF4-FFF2-40B4-BE49-F238E27FC236}">
                  <a16:creationId xmlns:a16="http://schemas.microsoft.com/office/drawing/2014/main" id="{41907B2A-5A81-5683-7B33-11D15866FF11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601456"/>
              <a:ext cx="6516624" cy="16001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221691" y="1068451"/>
            <a:ext cx="6417310" cy="65043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760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METODOLOGÍA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consideraciones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bibliográfica.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consideraron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fases: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Elección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tema;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Acopio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bibliografía; </a:t>
            </a:r>
            <a:r>
              <a:rPr sz="1200" dirty="0">
                <a:latin typeface="Times New Roman"/>
                <a:cs typeface="Times New Roman"/>
              </a:rPr>
              <a:t>Elaboración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fichas; Lectura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material,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delimitación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tema;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sobre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delimitado;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Elaboración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fichas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Redacción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final.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documental,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monográfica.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utilizó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analítico </a:t>
            </a:r>
            <a:r>
              <a:rPr sz="1200" dirty="0">
                <a:latin typeface="Times New Roman"/>
                <a:cs typeface="Times New Roman"/>
              </a:rPr>
              <a:t>deductivo.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 técnicas 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 fueron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contenido.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I </a:t>
            </a:r>
            <a:r>
              <a:rPr sz="1200" b="1" spc="-10" dirty="0">
                <a:latin typeface="Times New Roman"/>
                <a:cs typeface="Times New Roman"/>
              </a:rPr>
              <a:t>CONTEXTO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Proyecto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Todas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Siembra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Siembra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tradicional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agrícola,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sino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inscribe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histórico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oportunidad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profundizar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revolución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bolivariana,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presidente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República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evoca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“revolución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revolución”.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norte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ideológico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concreta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Lanz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determinaciones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orientaciones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estratégicas: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 históricamente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 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venido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experimentando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ensayando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alternativos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producción,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distribución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alimentos. </a:t>
            </a:r>
            <a:r>
              <a:rPr sz="1200" dirty="0">
                <a:latin typeface="Times New Roman"/>
                <a:cs typeface="Times New Roman"/>
              </a:rPr>
              <a:t>Por ello,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indispensable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socializada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alternativas.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251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 </a:t>
            </a:r>
            <a:r>
              <a:rPr sz="1200" spc="-20" dirty="0">
                <a:latin typeface="Times New Roman"/>
                <a:cs typeface="Times New Roman"/>
              </a:rPr>
              <a:t>Todas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Siembra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buscan fortalecer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tejido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distribución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conuqueros,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pequeños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empresarios,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mercados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populares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bodegas </a:t>
            </a:r>
            <a:r>
              <a:rPr sz="1200" dirty="0">
                <a:latin typeface="Times New Roman"/>
                <a:cs typeface="Times New Roman"/>
              </a:rPr>
              <a:t>comunitarias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largo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ancho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país.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planteamiento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pequeña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escala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haciendo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énfasis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comercialización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local.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pequeña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distribución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(producir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localidad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producir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intermediarios,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mercados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mayoristas,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supermercados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colocados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larga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distancia)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ahorro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flete,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reduce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merma,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atenúa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repotenciación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vehicular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transportes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carga, </a:t>
            </a:r>
            <a:r>
              <a:rPr sz="1200" dirty="0">
                <a:latin typeface="Times New Roman"/>
                <a:cs typeface="Times New Roman"/>
              </a:rPr>
              <a:t>contribuye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deterioro 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vialidad,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 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producto.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2" name="object 22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1457705" y="8336686"/>
            <a:ext cx="413194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10" dirty="0">
                <a:latin typeface="Times New Roman"/>
                <a:cs typeface="Times New Roman"/>
              </a:rPr>
              <a:t>Programa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Todas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Manos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Siembra: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798191" y="8780305"/>
            <a:ext cx="122428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Yosmar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Díaz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8333" rIns="0" bIns="0" rtlCol="0">
            <a:spAutoFit/>
          </a:bodyPr>
          <a:lstStyle/>
          <a:p>
            <a:pPr marL="39370">
              <a:lnSpc>
                <a:spcPts val="1410"/>
              </a:lnSpc>
            </a:pPr>
            <a:fld id="{81D60167-4931-47E6-BA6A-407CBD079E47}" type="slidenum">
              <a:rPr spc="-25" dirty="0"/>
              <a:t>319</a:t>
            </a:fld>
            <a:endParaRPr spc="-25" dirty="0"/>
          </a:p>
        </p:txBody>
      </p:sp>
      <p:grpSp>
        <p:nvGrpSpPr>
          <p:cNvPr id="27" name="Grupo 26">
            <a:extLst>
              <a:ext uri="{FF2B5EF4-FFF2-40B4-BE49-F238E27FC236}">
                <a16:creationId xmlns:a16="http://schemas.microsoft.com/office/drawing/2014/main" id="{00738CD6-FABC-0DC5-8FC3-4833573C88E4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8" name="object 12">
              <a:extLst>
                <a:ext uri="{FF2B5EF4-FFF2-40B4-BE49-F238E27FC236}">
                  <a16:creationId xmlns:a16="http://schemas.microsoft.com/office/drawing/2014/main" id="{A49A3CD4-5955-C648-CA75-A8A10FBCA779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2" name="object 13">
                <a:extLst>
                  <a:ext uri="{FF2B5EF4-FFF2-40B4-BE49-F238E27FC236}">
                    <a16:creationId xmlns:a16="http://schemas.microsoft.com/office/drawing/2014/main" id="{2A96B4F4-9A89-8C41-A1DB-A00C640BDEB5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3" name="object 14">
                <a:extLst>
                  <a:ext uri="{FF2B5EF4-FFF2-40B4-BE49-F238E27FC236}">
                    <a16:creationId xmlns:a16="http://schemas.microsoft.com/office/drawing/2014/main" id="{99F004CD-14E4-2D9A-0A92-09F1491DE3CB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4" name="object 15">
                <a:extLst>
                  <a:ext uri="{FF2B5EF4-FFF2-40B4-BE49-F238E27FC236}">
                    <a16:creationId xmlns:a16="http://schemas.microsoft.com/office/drawing/2014/main" id="{E4B0D9CD-855B-6E94-0AB2-5D056F043C1D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5" name="object 16">
                <a:extLst>
                  <a:ext uri="{FF2B5EF4-FFF2-40B4-BE49-F238E27FC236}">
                    <a16:creationId xmlns:a16="http://schemas.microsoft.com/office/drawing/2014/main" id="{29A0706D-F914-84CA-7C0E-E70C3F536CAB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9" name="object 16">
              <a:extLst>
                <a:ext uri="{FF2B5EF4-FFF2-40B4-BE49-F238E27FC236}">
                  <a16:creationId xmlns:a16="http://schemas.microsoft.com/office/drawing/2014/main" id="{BC3E8660-5B9A-C755-3919-B1885FFADC46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0" name="object 25">
              <a:extLst>
                <a:ext uri="{FF2B5EF4-FFF2-40B4-BE49-F238E27FC236}">
                  <a16:creationId xmlns:a16="http://schemas.microsoft.com/office/drawing/2014/main" id="{E97447A1-AA50-7389-19E5-A61302D8FA53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1" name="object 31">
              <a:extLst>
                <a:ext uri="{FF2B5EF4-FFF2-40B4-BE49-F238E27FC236}">
                  <a16:creationId xmlns:a16="http://schemas.microsoft.com/office/drawing/2014/main" id="{76CA9F82-71CD-6E44-9E8F-A23E06E6AEA5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04216" y="305930"/>
            <a:ext cx="6518148" cy="8504313"/>
            <a:chOff x="204216" y="305930"/>
            <a:chExt cx="6518148" cy="8504313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2842005" y="1068451"/>
            <a:ext cx="30295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3865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09728" y="1974225"/>
            <a:ext cx="6589774" cy="7067665"/>
            <a:chOff x="109728" y="1974225"/>
            <a:chExt cx="6589774" cy="7067665"/>
          </a:xfrm>
        </p:grpSpPr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1956684" y="2251335"/>
              <a:ext cx="2337435" cy="735965"/>
            </a:xfrm>
            <a:custGeom>
              <a:avLst/>
              <a:gdLst/>
              <a:ahLst/>
              <a:cxnLst/>
              <a:rect l="l" t="t" r="r" b="b"/>
              <a:pathLst>
                <a:path w="2337435" h="735964">
                  <a:moveTo>
                    <a:pt x="2337177" y="0"/>
                  </a:moveTo>
                  <a:lnTo>
                    <a:pt x="0" y="0"/>
                  </a:lnTo>
                  <a:lnTo>
                    <a:pt x="0" y="735788"/>
                  </a:lnTo>
                  <a:lnTo>
                    <a:pt x="2337177" y="735788"/>
                  </a:lnTo>
                  <a:lnTo>
                    <a:pt x="2337177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956684" y="2251335"/>
              <a:ext cx="2337435" cy="735965"/>
            </a:xfrm>
            <a:custGeom>
              <a:avLst/>
              <a:gdLst/>
              <a:ahLst/>
              <a:cxnLst/>
              <a:rect l="l" t="t" r="r" b="b"/>
              <a:pathLst>
                <a:path w="2337435" h="735964">
                  <a:moveTo>
                    <a:pt x="0" y="735788"/>
                  </a:moveTo>
                  <a:lnTo>
                    <a:pt x="2337177" y="735788"/>
                  </a:lnTo>
                  <a:lnTo>
                    <a:pt x="2337177" y="0"/>
                  </a:lnTo>
                  <a:lnTo>
                    <a:pt x="0" y="0"/>
                  </a:lnTo>
                  <a:lnTo>
                    <a:pt x="0" y="735788"/>
                  </a:lnTo>
                  <a:close/>
                </a:path>
              </a:pathLst>
            </a:custGeom>
            <a:ln w="10843">
              <a:solidFill>
                <a:srgbClr val="8080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213513" y="2363449"/>
              <a:ext cx="734695" cy="320040"/>
            </a:xfrm>
            <a:custGeom>
              <a:avLst/>
              <a:gdLst/>
              <a:ahLst/>
              <a:cxnLst/>
              <a:rect l="l" t="t" r="r" b="b"/>
              <a:pathLst>
                <a:path w="734695" h="320039">
                  <a:moveTo>
                    <a:pt x="734067" y="0"/>
                  </a:moveTo>
                  <a:lnTo>
                    <a:pt x="0" y="117049"/>
                  </a:lnTo>
                  <a:lnTo>
                    <a:pt x="0" y="319769"/>
                  </a:lnTo>
                  <a:lnTo>
                    <a:pt x="734067" y="202368"/>
                  </a:lnTo>
                  <a:lnTo>
                    <a:pt x="734067" y="0"/>
                  </a:lnTo>
                  <a:close/>
                </a:path>
              </a:pathLst>
            </a:custGeom>
            <a:solidFill>
              <a:srgbClr val="4D4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213513" y="2363449"/>
              <a:ext cx="734695" cy="320040"/>
            </a:xfrm>
            <a:custGeom>
              <a:avLst/>
              <a:gdLst/>
              <a:ahLst/>
              <a:cxnLst/>
              <a:rect l="l" t="t" r="r" b="b"/>
              <a:pathLst>
                <a:path w="734695" h="320039">
                  <a:moveTo>
                    <a:pt x="0" y="117049"/>
                  </a:moveTo>
                  <a:lnTo>
                    <a:pt x="734067" y="0"/>
                  </a:lnTo>
                  <a:lnTo>
                    <a:pt x="734067" y="202368"/>
                  </a:lnTo>
                  <a:lnTo>
                    <a:pt x="0" y="319769"/>
                  </a:lnTo>
                  <a:lnTo>
                    <a:pt x="0" y="117049"/>
                  </a:lnTo>
                  <a:close/>
                </a:path>
              </a:pathLst>
            </a:custGeom>
            <a:ln w="1104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213513" y="2288706"/>
              <a:ext cx="734695" cy="192405"/>
            </a:xfrm>
            <a:custGeom>
              <a:avLst/>
              <a:gdLst/>
              <a:ahLst/>
              <a:cxnLst/>
              <a:rect l="l" t="t" r="r" b="b"/>
              <a:pathLst>
                <a:path w="734695" h="192405">
                  <a:moveTo>
                    <a:pt x="230974" y="0"/>
                  </a:moveTo>
                  <a:lnTo>
                    <a:pt x="0" y="0"/>
                  </a:lnTo>
                  <a:lnTo>
                    <a:pt x="0" y="191791"/>
                  </a:lnTo>
                  <a:lnTo>
                    <a:pt x="734067" y="74742"/>
                  </a:lnTo>
                  <a:lnTo>
                    <a:pt x="706999" y="63812"/>
                  </a:lnTo>
                  <a:lnTo>
                    <a:pt x="625256" y="42659"/>
                  </a:lnTo>
                  <a:lnTo>
                    <a:pt x="570580" y="42659"/>
                  </a:lnTo>
                  <a:lnTo>
                    <a:pt x="543512" y="32082"/>
                  </a:lnTo>
                  <a:lnTo>
                    <a:pt x="489378" y="21506"/>
                  </a:lnTo>
                  <a:lnTo>
                    <a:pt x="434882" y="21506"/>
                  </a:lnTo>
                  <a:lnTo>
                    <a:pt x="380747" y="10576"/>
                  </a:lnTo>
                  <a:lnTo>
                    <a:pt x="272117" y="10576"/>
                  </a:lnTo>
                  <a:lnTo>
                    <a:pt x="230974" y="0"/>
                  </a:lnTo>
                  <a:close/>
                </a:path>
              </a:pathLst>
            </a:custGeom>
            <a:solidFill>
              <a:srgbClr val="99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213513" y="2288706"/>
              <a:ext cx="734695" cy="192405"/>
            </a:xfrm>
            <a:custGeom>
              <a:avLst/>
              <a:gdLst/>
              <a:ahLst/>
              <a:cxnLst/>
              <a:rect l="l" t="t" r="r" b="b"/>
              <a:pathLst>
                <a:path w="734695" h="192405">
                  <a:moveTo>
                    <a:pt x="0" y="0"/>
                  </a:moveTo>
                  <a:lnTo>
                    <a:pt x="54585" y="0"/>
                  </a:lnTo>
                  <a:lnTo>
                    <a:pt x="122164" y="0"/>
                  </a:lnTo>
                  <a:lnTo>
                    <a:pt x="163306" y="0"/>
                  </a:lnTo>
                  <a:lnTo>
                    <a:pt x="230974" y="0"/>
                  </a:lnTo>
                  <a:lnTo>
                    <a:pt x="272117" y="10576"/>
                  </a:lnTo>
                  <a:lnTo>
                    <a:pt x="339785" y="10576"/>
                  </a:lnTo>
                  <a:lnTo>
                    <a:pt x="380747" y="10576"/>
                  </a:lnTo>
                  <a:lnTo>
                    <a:pt x="434882" y="21506"/>
                  </a:lnTo>
                  <a:lnTo>
                    <a:pt x="489378" y="21506"/>
                  </a:lnTo>
                  <a:lnTo>
                    <a:pt x="543512" y="32082"/>
                  </a:lnTo>
                  <a:lnTo>
                    <a:pt x="570580" y="42659"/>
                  </a:lnTo>
                  <a:lnTo>
                    <a:pt x="625256" y="42659"/>
                  </a:lnTo>
                  <a:lnTo>
                    <a:pt x="665857" y="53236"/>
                  </a:lnTo>
                  <a:lnTo>
                    <a:pt x="706999" y="63812"/>
                  </a:lnTo>
                  <a:lnTo>
                    <a:pt x="734067" y="74742"/>
                  </a:lnTo>
                  <a:lnTo>
                    <a:pt x="0" y="191791"/>
                  </a:lnTo>
                  <a:lnTo>
                    <a:pt x="0" y="0"/>
                  </a:lnTo>
                  <a:close/>
                </a:path>
              </a:pathLst>
            </a:custGeom>
            <a:ln w="107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273652" y="2512580"/>
              <a:ext cx="0" cy="213360"/>
            </a:xfrm>
            <a:custGeom>
              <a:avLst/>
              <a:gdLst/>
              <a:ahLst/>
              <a:cxnLst/>
              <a:rect l="l" t="t" r="r" b="b"/>
              <a:pathLst>
                <a:path h="213360">
                  <a:moveTo>
                    <a:pt x="0" y="0"/>
                  </a:moveTo>
                  <a:lnTo>
                    <a:pt x="0" y="2132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1A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273652" y="2512580"/>
              <a:ext cx="0" cy="213360"/>
            </a:xfrm>
            <a:custGeom>
              <a:avLst/>
              <a:gdLst/>
              <a:ahLst/>
              <a:cxnLst/>
              <a:rect l="l" t="t" r="r" b="b"/>
              <a:pathLst>
                <a:path h="213360">
                  <a:moveTo>
                    <a:pt x="0" y="0"/>
                  </a:moveTo>
                  <a:lnTo>
                    <a:pt x="0" y="10576"/>
                  </a:lnTo>
                  <a:lnTo>
                    <a:pt x="0" y="213297"/>
                  </a:lnTo>
                  <a:lnTo>
                    <a:pt x="0" y="202720"/>
                  </a:lnTo>
                  <a:lnTo>
                    <a:pt x="0" y="0"/>
                  </a:lnTo>
                  <a:close/>
                </a:path>
              </a:pathLst>
            </a:custGeom>
            <a:ln w="1353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335677" y="2512580"/>
              <a:ext cx="924560" cy="213360"/>
            </a:xfrm>
            <a:custGeom>
              <a:avLst/>
              <a:gdLst/>
              <a:ahLst/>
              <a:cxnLst/>
              <a:rect l="l" t="t" r="r" b="b"/>
              <a:pathLst>
                <a:path w="924560" h="213360">
                  <a:moveTo>
                    <a:pt x="0" y="0"/>
                  </a:moveTo>
                  <a:lnTo>
                    <a:pt x="0" y="202720"/>
                  </a:lnTo>
                  <a:lnTo>
                    <a:pt x="924441" y="213297"/>
                  </a:lnTo>
                  <a:lnTo>
                    <a:pt x="924441" y="105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1A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5677" y="2512580"/>
              <a:ext cx="924560" cy="213360"/>
            </a:xfrm>
            <a:custGeom>
              <a:avLst/>
              <a:gdLst/>
              <a:ahLst/>
              <a:cxnLst/>
              <a:rect l="l" t="t" r="r" b="b"/>
              <a:pathLst>
                <a:path w="924560" h="213360">
                  <a:moveTo>
                    <a:pt x="0" y="0"/>
                  </a:moveTo>
                  <a:lnTo>
                    <a:pt x="924441" y="10576"/>
                  </a:lnTo>
                  <a:lnTo>
                    <a:pt x="924441" y="213297"/>
                  </a:lnTo>
                  <a:lnTo>
                    <a:pt x="0" y="202720"/>
                  </a:lnTo>
                  <a:lnTo>
                    <a:pt x="0" y="0"/>
                  </a:lnTo>
                  <a:close/>
                </a:path>
              </a:pathLst>
            </a:custGeom>
            <a:ln w="107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5677" y="2395179"/>
              <a:ext cx="938530" cy="128270"/>
            </a:xfrm>
            <a:custGeom>
              <a:avLst/>
              <a:gdLst/>
              <a:ahLst/>
              <a:cxnLst/>
              <a:rect l="l" t="t" r="r" b="b"/>
              <a:pathLst>
                <a:path w="938529" h="128269">
                  <a:moveTo>
                    <a:pt x="734067" y="0"/>
                  </a:moveTo>
                  <a:lnTo>
                    <a:pt x="0" y="117401"/>
                  </a:lnTo>
                  <a:lnTo>
                    <a:pt x="937974" y="127978"/>
                  </a:lnTo>
                  <a:lnTo>
                    <a:pt x="937974" y="106825"/>
                  </a:lnTo>
                  <a:lnTo>
                    <a:pt x="924441" y="96248"/>
                  </a:lnTo>
                  <a:lnTo>
                    <a:pt x="924441" y="85319"/>
                  </a:lnTo>
                  <a:lnTo>
                    <a:pt x="910907" y="74742"/>
                  </a:lnTo>
                  <a:lnTo>
                    <a:pt x="897012" y="53588"/>
                  </a:lnTo>
                  <a:lnTo>
                    <a:pt x="883479" y="53588"/>
                  </a:lnTo>
                  <a:lnTo>
                    <a:pt x="856411" y="32082"/>
                  </a:lnTo>
                  <a:lnTo>
                    <a:pt x="829344" y="32082"/>
                  </a:lnTo>
                  <a:lnTo>
                    <a:pt x="802277" y="10929"/>
                  </a:lnTo>
                  <a:lnTo>
                    <a:pt x="774668" y="10929"/>
                  </a:lnTo>
                  <a:lnTo>
                    <a:pt x="734067" y="0"/>
                  </a:lnTo>
                  <a:close/>
                </a:path>
              </a:pathLst>
            </a:custGeom>
            <a:solidFill>
              <a:srgbClr val="993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5677" y="2395179"/>
              <a:ext cx="938530" cy="128270"/>
            </a:xfrm>
            <a:custGeom>
              <a:avLst/>
              <a:gdLst/>
              <a:ahLst/>
              <a:cxnLst/>
              <a:rect l="l" t="t" r="r" b="b"/>
              <a:pathLst>
                <a:path w="938529" h="128269">
                  <a:moveTo>
                    <a:pt x="734067" y="0"/>
                  </a:moveTo>
                  <a:lnTo>
                    <a:pt x="774668" y="10929"/>
                  </a:lnTo>
                  <a:lnTo>
                    <a:pt x="802277" y="10929"/>
                  </a:lnTo>
                  <a:lnTo>
                    <a:pt x="829344" y="32082"/>
                  </a:lnTo>
                  <a:lnTo>
                    <a:pt x="856411" y="32082"/>
                  </a:lnTo>
                  <a:lnTo>
                    <a:pt x="883479" y="53588"/>
                  </a:lnTo>
                  <a:lnTo>
                    <a:pt x="897012" y="53588"/>
                  </a:lnTo>
                  <a:lnTo>
                    <a:pt x="910907" y="74742"/>
                  </a:lnTo>
                  <a:lnTo>
                    <a:pt x="924441" y="85319"/>
                  </a:lnTo>
                  <a:lnTo>
                    <a:pt x="924441" y="96248"/>
                  </a:lnTo>
                  <a:lnTo>
                    <a:pt x="937974" y="106825"/>
                  </a:lnTo>
                  <a:lnTo>
                    <a:pt x="937974" y="117401"/>
                  </a:lnTo>
                  <a:lnTo>
                    <a:pt x="937974" y="127978"/>
                  </a:lnTo>
                  <a:lnTo>
                    <a:pt x="0" y="117401"/>
                  </a:lnTo>
                  <a:lnTo>
                    <a:pt x="734067" y="0"/>
                  </a:lnTo>
                  <a:close/>
                </a:path>
              </a:pathLst>
            </a:custGeom>
            <a:ln w="1063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273652" y="2534087"/>
              <a:ext cx="13970" cy="213360"/>
            </a:xfrm>
            <a:custGeom>
              <a:avLst/>
              <a:gdLst/>
              <a:ahLst/>
              <a:cxnLst/>
              <a:rect l="l" t="t" r="r" b="b"/>
              <a:pathLst>
                <a:path w="13970" h="213360">
                  <a:moveTo>
                    <a:pt x="13533" y="0"/>
                  </a:moveTo>
                  <a:lnTo>
                    <a:pt x="0" y="10576"/>
                  </a:lnTo>
                  <a:lnTo>
                    <a:pt x="0" y="212944"/>
                  </a:lnTo>
                  <a:lnTo>
                    <a:pt x="13533" y="202368"/>
                  </a:lnTo>
                  <a:lnTo>
                    <a:pt x="13533" y="0"/>
                  </a:lnTo>
                  <a:close/>
                </a:path>
              </a:pathLst>
            </a:custGeom>
            <a:solidFill>
              <a:srgbClr val="8080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4273652" y="2534087"/>
              <a:ext cx="13970" cy="224154"/>
            </a:xfrm>
            <a:custGeom>
              <a:avLst/>
              <a:gdLst/>
              <a:ahLst/>
              <a:cxnLst/>
              <a:rect l="l" t="t" r="r" b="b"/>
              <a:pathLst>
                <a:path w="13970" h="224155">
                  <a:moveTo>
                    <a:pt x="13533" y="0"/>
                  </a:moveTo>
                  <a:lnTo>
                    <a:pt x="0" y="10576"/>
                  </a:lnTo>
                  <a:lnTo>
                    <a:pt x="0" y="21153"/>
                  </a:lnTo>
                  <a:lnTo>
                    <a:pt x="0" y="223874"/>
                  </a:lnTo>
                  <a:lnTo>
                    <a:pt x="0" y="212944"/>
                  </a:lnTo>
                  <a:lnTo>
                    <a:pt x="13533" y="202368"/>
                  </a:lnTo>
                  <a:lnTo>
                    <a:pt x="13533" y="0"/>
                  </a:lnTo>
                  <a:close/>
                </a:path>
              </a:pathLst>
            </a:custGeom>
            <a:ln w="1352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3349752" y="2523157"/>
              <a:ext cx="910590" cy="234950"/>
            </a:xfrm>
            <a:custGeom>
              <a:avLst/>
              <a:gdLst/>
              <a:ahLst/>
              <a:cxnLst/>
              <a:rect l="l" t="t" r="r" b="b"/>
              <a:pathLst>
                <a:path w="910589" h="234950">
                  <a:moveTo>
                    <a:pt x="0" y="0"/>
                  </a:moveTo>
                  <a:lnTo>
                    <a:pt x="0" y="202720"/>
                  </a:lnTo>
                  <a:lnTo>
                    <a:pt x="910366" y="234803"/>
                  </a:lnTo>
                  <a:lnTo>
                    <a:pt x="910366" y="320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0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349752" y="2523157"/>
              <a:ext cx="910590" cy="234950"/>
            </a:xfrm>
            <a:custGeom>
              <a:avLst/>
              <a:gdLst/>
              <a:ahLst/>
              <a:cxnLst/>
              <a:rect l="l" t="t" r="r" b="b"/>
              <a:pathLst>
                <a:path w="910589" h="234950">
                  <a:moveTo>
                    <a:pt x="0" y="0"/>
                  </a:moveTo>
                  <a:lnTo>
                    <a:pt x="910366" y="32082"/>
                  </a:lnTo>
                  <a:lnTo>
                    <a:pt x="910366" y="234803"/>
                  </a:lnTo>
                  <a:lnTo>
                    <a:pt x="0" y="202720"/>
                  </a:lnTo>
                  <a:lnTo>
                    <a:pt x="0" y="0"/>
                  </a:lnTo>
                  <a:close/>
                </a:path>
              </a:pathLst>
            </a:custGeom>
            <a:ln w="1076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349752" y="2523157"/>
              <a:ext cx="937894" cy="32384"/>
            </a:xfrm>
            <a:custGeom>
              <a:avLst/>
              <a:gdLst/>
              <a:ahLst/>
              <a:cxnLst/>
              <a:rect l="l" t="t" r="r" b="b"/>
              <a:pathLst>
                <a:path w="937895" h="32385">
                  <a:moveTo>
                    <a:pt x="0" y="0"/>
                  </a:moveTo>
                  <a:lnTo>
                    <a:pt x="923899" y="32082"/>
                  </a:lnTo>
                  <a:lnTo>
                    <a:pt x="923899" y="21506"/>
                  </a:lnTo>
                  <a:lnTo>
                    <a:pt x="937433" y="10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349752" y="2523157"/>
              <a:ext cx="937894" cy="32384"/>
            </a:xfrm>
            <a:custGeom>
              <a:avLst/>
              <a:gdLst/>
              <a:ahLst/>
              <a:cxnLst/>
              <a:rect l="l" t="t" r="r" b="b"/>
              <a:pathLst>
                <a:path w="937895" h="32385">
                  <a:moveTo>
                    <a:pt x="937433" y="10929"/>
                  </a:moveTo>
                  <a:lnTo>
                    <a:pt x="923899" y="21506"/>
                  </a:lnTo>
                  <a:lnTo>
                    <a:pt x="923899" y="32082"/>
                  </a:lnTo>
                  <a:lnTo>
                    <a:pt x="0" y="0"/>
                  </a:lnTo>
                  <a:lnTo>
                    <a:pt x="937433" y="10929"/>
                  </a:lnTo>
                  <a:close/>
                </a:path>
              </a:pathLst>
            </a:custGeom>
            <a:ln w="105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2018037" y="2576746"/>
              <a:ext cx="1847850" cy="373380"/>
            </a:xfrm>
            <a:custGeom>
              <a:avLst/>
              <a:gdLst/>
              <a:ahLst/>
              <a:cxnLst/>
              <a:rect l="l" t="t" r="r" b="b"/>
              <a:pathLst>
                <a:path w="1847850" h="373380">
                  <a:moveTo>
                    <a:pt x="1086755" y="362429"/>
                  </a:moveTo>
                  <a:lnTo>
                    <a:pt x="733525" y="362429"/>
                  </a:lnTo>
                  <a:lnTo>
                    <a:pt x="801645" y="373006"/>
                  </a:lnTo>
                  <a:lnTo>
                    <a:pt x="1019086" y="373006"/>
                  </a:lnTo>
                  <a:lnTo>
                    <a:pt x="1086755" y="362429"/>
                  </a:lnTo>
                  <a:close/>
                </a:path>
                <a:path w="1847850" h="373380">
                  <a:moveTo>
                    <a:pt x="1304106" y="351500"/>
                  </a:moveTo>
                  <a:lnTo>
                    <a:pt x="584204" y="351500"/>
                  </a:lnTo>
                  <a:lnTo>
                    <a:pt x="624805" y="362429"/>
                  </a:lnTo>
                  <a:lnTo>
                    <a:pt x="1250061" y="362429"/>
                  </a:lnTo>
                  <a:lnTo>
                    <a:pt x="1304106" y="351500"/>
                  </a:lnTo>
                  <a:close/>
                </a:path>
                <a:path w="1847850" h="373380">
                  <a:moveTo>
                    <a:pt x="1467593" y="330346"/>
                  </a:moveTo>
                  <a:lnTo>
                    <a:pt x="366762" y="330346"/>
                  </a:lnTo>
                  <a:lnTo>
                    <a:pt x="420897" y="340923"/>
                  </a:lnTo>
                  <a:lnTo>
                    <a:pt x="475483" y="340923"/>
                  </a:lnTo>
                  <a:lnTo>
                    <a:pt x="516084" y="351500"/>
                  </a:lnTo>
                  <a:lnTo>
                    <a:pt x="1358782" y="351500"/>
                  </a:lnTo>
                  <a:lnTo>
                    <a:pt x="1467593" y="330346"/>
                  </a:lnTo>
                  <a:close/>
                </a:path>
                <a:path w="1847850" h="373380">
                  <a:moveTo>
                    <a:pt x="0" y="0"/>
                  </a:moveTo>
                  <a:lnTo>
                    <a:pt x="0" y="202368"/>
                  </a:lnTo>
                  <a:lnTo>
                    <a:pt x="13533" y="212944"/>
                  </a:lnTo>
                  <a:lnTo>
                    <a:pt x="27067" y="223874"/>
                  </a:lnTo>
                  <a:lnTo>
                    <a:pt x="54134" y="245027"/>
                  </a:lnTo>
                  <a:lnTo>
                    <a:pt x="108720" y="266181"/>
                  </a:lnTo>
                  <a:lnTo>
                    <a:pt x="135788" y="277110"/>
                  </a:lnTo>
                  <a:lnTo>
                    <a:pt x="176389" y="287687"/>
                  </a:lnTo>
                  <a:lnTo>
                    <a:pt x="203907" y="298263"/>
                  </a:lnTo>
                  <a:lnTo>
                    <a:pt x="285109" y="319769"/>
                  </a:lnTo>
                  <a:lnTo>
                    <a:pt x="326161" y="330346"/>
                  </a:lnTo>
                  <a:lnTo>
                    <a:pt x="1494660" y="330346"/>
                  </a:lnTo>
                  <a:lnTo>
                    <a:pt x="1549156" y="319769"/>
                  </a:lnTo>
                  <a:lnTo>
                    <a:pt x="1589757" y="308840"/>
                  </a:lnTo>
                  <a:lnTo>
                    <a:pt x="1630358" y="308840"/>
                  </a:lnTo>
                  <a:lnTo>
                    <a:pt x="1657786" y="298263"/>
                  </a:lnTo>
                  <a:lnTo>
                    <a:pt x="1738988" y="277110"/>
                  </a:lnTo>
                  <a:lnTo>
                    <a:pt x="1752522" y="266181"/>
                  </a:lnTo>
                  <a:lnTo>
                    <a:pt x="1807198" y="245027"/>
                  </a:lnTo>
                  <a:lnTo>
                    <a:pt x="1834266" y="223874"/>
                  </a:lnTo>
                  <a:lnTo>
                    <a:pt x="1847799" y="212944"/>
                  </a:lnTo>
                  <a:lnTo>
                    <a:pt x="1847799" y="170285"/>
                  </a:lnTo>
                  <a:lnTo>
                    <a:pt x="801645" y="170285"/>
                  </a:lnTo>
                  <a:lnTo>
                    <a:pt x="733525" y="159708"/>
                  </a:lnTo>
                  <a:lnTo>
                    <a:pt x="624805" y="159708"/>
                  </a:lnTo>
                  <a:lnTo>
                    <a:pt x="584204" y="149131"/>
                  </a:lnTo>
                  <a:lnTo>
                    <a:pt x="516084" y="149131"/>
                  </a:lnTo>
                  <a:lnTo>
                    <a:pt x="475483" y="138555"/>
                  </a:lnTo>
                  <a:lnTo>
                    <a:pt x="420897" y="138555"/>
                  </a:lnTo>
                  <a:lnTo>
                    <a:pt x="366762" y="127625"/>
                  </a:lnTo>
                  <a:lnTo>
                    <a:pt x="326161" y="127625"/>
                  </a:lnTo>
                  <a:lnTo>
                    <a:pt x="203907" y="95895"/>
                  </a:lnTo>
                  <a:lnTo>
                    <a:pt x="176389" y="84966"/>
                  </a:lnTo>
                  <a:lnTo>
                    <a:pt x="135788" y="74389"/>
                  </a:lnTo>
                  <a:lnTo>
                    <a:pt x="81202" y="53236"/>
                  </a:lnTo>
                  <a:lnTo>
                    <a:pt x="54134" y="42306"/>
                  </a:lnTo>
                  <a:lnTo>
                    <a:pt x="0" y="0"/>
                  </a:lnTo>
                  <a:close/>
                </a:path>
                <a:path w="1847850" h="373380">
                  <a:moveTo>
                    <a:pt x="1847799" y="10576"/>
                  </a:moveTo>
                  <a:lnTo>
                    <a:pt x="1807198" y="42306"/>
                  </a:lnTo>
                  <a:lnTo>
                    <a:pt x="1780131" y="53236"/>
                  </a:lnTo>
                  <a:lnTo>
                    <a:pt x="1752522" y="63812"/>
                  </a:lnTo>
                  <a:lnTo>
                    <a:pt x="1738988" y="74389"/>
                  </a:lnTo>
                  <a:lnTo>
                    <a:pt x="1657786" y="95895"/>
                  </a:lnTo>
                  <a:lnTo>
                    <a:pt x="1630358" y="106472"/>
                  </a:lnTo>
                  <a:lnTo>
                    <a:pt x="1589757" y="106472"/>
                  </a:lnTo>
                  <a:lnTo>
                    <a:pt x="1549156" y="117049"/>
                  </a:lnTo>
                  <a:lnTo>
                    <a:pt x="1494660" y="127625"/>
                  </a:lnTo>
                  <a:lnTo>
                    <a:pt x="1467593" y="127625"/>
                  </a:lnTo>
                  <a:lnTo>
                    <a:pt x="1358782" y="149131"/>
                  </a:lnTo>
                  <a:lnTo>
                    <a:pt x="1304106" y="149131"/>
                  </a:lnTo>
                  <a:lnTo>
                    <a:pt x="1250061" y="159708"/>
                  </a:lnTo>
                  <a:lnTo>
                    <a:pt x="1086755" y="159708"/>
                  </a:lnTo>
                  <a:lnTo>
                    <a:pt x="1019086" y="170285"/>
                  </a:lnTo>
                  <a:lnTo>
                    <a:pt x="1847799" y="170285"/>
                  </a:lnTo>
                  <a:lnTo>
                    <a:pt x="1847799" y="10576"/>
                  </a:lnTo>
                  <a:close/>
                </a:path>
              </a:pathLst>
            </a:custGeom>
            <a:solidFill>
              <a:srgbClr val="66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2018037" y="2555240"/>
              <a:ext cx="1847850" cy="394970"/>
            </a:xfrm>
            <a:custGeom>
              <a:avLst/>
              <a:gdLst/>
              <a:ahLst/>
              <a:cxnLst/>
              <a:rect l="l" t="t" r="r" b="b"/>
              <a:pathLst>
                <a:path w="1847850" h="394969">
                  <a:moveTo>
                    <a:pt x="1847799" y="32082"/>
                  </a:moveTo>
                  <a:lnTo>
                    <a:pt x="1834266" y="42659"/>
                  </a:lnTo>
                  <a:lnTo>
                    <a:pt x="1820732" y="53236"/>
                  </a:lnTo>
                  <a:lnTo>
                    <a:pt x="1807198" y="63812"/>
                  </a:lnTo>
                  <a:lnTo>
                    <a:pt x="1780131" y="74742"/>
                  </a:lnTo>
                  <a:lnTo>
                    <a:pt x="1752522" y="85319"/>
                  </a:lnTo>
                  <a:lnTo>
                    <a:pt x="1738988" y="95895"/>
                  </a:lnTo>
                  <a:lnTo>
                    <a:pt x="1698387" y="106472"/>
                  </a:lnTo>
                  <a:lnTo>
                    <a:pt x="1657786" y="117401"/>
                  </a:lnTo>
                  <a:lnTo>
                    <a:pt x="1630358" y="127978"/>
                  </a:lnTo>
                  <a:lnTo>
                    <a:pt x="1589757" y="127978"/>
                  </a:lnTo>
                  <a:lnTo>
                    <a:pt x="1549156" y="138555"/>
                  </a:lnTo>
                  <a:lnTo>
                    <a:pt x="1494660" y="149131"/>
                  </a:lnTo>
                  <a:lnTo>
                    <a:pt x="1467593" y="149131"/>
                  </a:lnTo>
                  <a:lnTo>
                    <a:pt x="1412917" y="160061"/>
                  </a:lnTo>
                  <a:lnTo>
                    <a:pt x="1358782" y="170638"/>
                  </a:lnTo>
                  <a:lnTo>
                    <a:pt x="1304106" y="170638"/>
                  </a:lnTo>
                  <a:lnTo>
                    <a:pt x="1250061" y="181214"/>
                  </a:lnTo>
                  <a:lnTo>
                    <a:pt x="1195475" y="181214"/>
                  </a:lnTo>
                  <a:lnTo>
                    <a:pt x="1141341" y="181214"/>
                  </a:lnTo>
                  <a:lnTo>
                    <a:pt x="1086755" y="181214"/>
                  </a:lnTo>
                  <a:lnTo>
                    <a:pt x="1019086" y="191791"/>
                  </a:lnTo>
                  <a:lnTo>
                    <a:pt x="978034" y="191791"/>
                  </a:lnTo>
                  <a:lnTo>
                    <a:pt x="910366" y="191791"/>
                  </a:lnTo>
                  <a:lnTo>
                    <a:pt x="842246" y="191791"/>
                  </a:lnTo>
                  <a:lnTo>
                    <a:pt x="801645" y="191791"/>
                  </a:lnTo>
                  <a:lnTo>
                    <a:pt x="733525" y="181214"/>
                  </a:lnTo>
                  <a:lnTo>
                    <a:pt x="692924" y="181214"/>
                  </a:lnTo>
                  <a:lnTo>
                    <a:pt x="624805" y="181214"/>
                  </a:lnTo>
                  <a:lnTo>
                    <a:pt x="584204" y="170638"/>
                  </a:lnTo>
                  <a:lnTo>
                    <a:pt x="516084" y="170638"/>
                  </a:lnTo>
                  <a:lnTo>
                    <a:pt x="475483" y="160061"/>
                  </a:lnTo>
                  <a:lnTo>
                    <a:pt x="420897" y="160061"/>
                  </a:lnTo>
                  <a:lnTo>
                    <a:pt x="366762" y="149131"/>
                  </a:lnTo>
                  <a:lnTo>
                    <a:pt x="326161" y="149131"/>
                  </a:lnTo>
                  <a:lnTo>
                    <a:pt x="285109" y="138555"/>
                  </a:lnTo>
                  <a:lnTo>
                    <a:pt x="244508" y="127978"/>
                  </a:lnTo>
                  <a:lnTo>
                    <a:pt x="203907" y="117401"/>
                  </a:lnTo>
                  <a:lnTo>
                    <a:pt x="176389" y="106472"/>
                  </a:lnTo>
                  <a:lnTo>
                    <a:pt x="135788" y="95895"/>
                  </a:lnTo>
                  <a:lnTo>
                    <a:pt x="108720" y="85319"/>
                  </a:lnTo>
                  <a:lnTo>
                    <a:pt x="81202" y="74742"/>
                  </a:lnTo>
                  <a:lnTo>
                    <a:pt x="54134" y="63812"/>
                  </a:lnTo>
                  <a:lnTo>
                    <a:pt x="40601" y="53236"/>
                  </a:lnTo>
                  <a:lnTo>
                    <a:pt x="27067" y="42659"/>
                  </a:lnTo>
                  <a:lnTo>
                    <a:pt x="13533" y="32082"/>
                  </a:lnTo>
                  <a:lnTo>
                    <a:pt x="0" y="21506"/>
                  </a:lnTo>
                  <a:lnTo>
                    <a:pt x="0" y="10576"/>
                  </a:lnTo>
                  <a:lnTo>
                    <a:pt x="0" y="0"/>
                  </a:lnTo>
                  <a:lnTo>
                    <a:pt x="0" y="202720"/>
                  </a:lnTo>
                  <a:lnTo>
                    <a:pt x="0" y="213297"/>
                  </a:lnTo>
                  <a:lnTo>
                    <a:pt x="0" y="223874"/>
                  </a:lnTo>
                  <a:lnTo>
                    <a:pt x="13533" y="234450"/>
                  </a:lnTo>
                  <a:lnTo>
                    <a:pt x="27067" y="245380"/>
                  </a:lnTo>
                  <a:lnTo>
                    <a:pt x="40601" y="255957"/>
                  </a:lnTo>
                  <a:lnTo>
                    <a:pt x="54134" y="266533"/>
                  </a:lnTo>
                  <a:lnTo>
                    <a:pt x="81202" y="277110"/>
                  </a:lnTo>
                  <a:lnTo>
                    <a:pt x="108720" y="287687"/>
                  </a:lnTo>
                  <a:lnTo>
                    <a:pt x="135788" y="298616"/>
                  </a:lnTo>
                  <a:lnTo>
                    <a:pt x="176389" y="309193"/>
                  </a:lnTo>
                  <a:lnTo>
                    <a:pt x="203907" y="319769"/>
                  </a:lnTo>
                  <a:lnTo>
                    <a:pt x="244508" y="330346"/>
                  </a:lnTo>
                  <a:lnTo>
                    <a:pt x="285109" y="341276"/>
                  </a:lnTo>
                  <a:lnTo>
                    <a:pt x="326161" y="351852"/>
                  </a:lnTo>
                  <a:lnTo>
                    <a:pt x="366762" y="351852"/>
                  </a:lnTo>
                  <a:lnTo>
                    <a:pt x="420897" y="362429"/>
                  </a:lnTo>
                  <a:lnTo>
                    <a:pt x="475483" y="362429"/>
                  </a:lnTo>
                  <a:lnTo>
                    <a:pt x="516084" y="373006"/>
                  </a:lnTo>
                  <a:lnTo>
                    <a:pt x="584204" y="373006"/>
                  </a:lnTo>
                  <a:lnTo>
                    <a:pt x="624805" y="383935"/>
                  </a:lnTo>
                  <a:lnTo>
                    <a:pt x="692924" y="383935"/>
                  </a:lnTo>
                  <a:lnTo>
                    <a:pt x="733525" y="383935"/>
                  </a:lnTo>
                  <a:lnTo>
                    <a:pt x="801645" y="394512"/>
                  </a:lnTo>
                  <a:lnTo>
                    <a:pt x="842246" y="394512"/>
                  </a:lnTo>
                  <a:lnTo>
                    <a:pt x="910366" y="394512"/>
                  </a:lnTo>
                  <a:lnTo>
                    <a:pt x="978034" y="394512"/>
                  </a:lnTo>
                  <a:lnTo>
                    <a:pt x="1019086" y="394512"/>
                  </a:lnTo>
                  <a:lnTo>
                    <a:pt x="1086755" y="383935"/>
                  </a:lnTo>
                  <a:lnTo>
                    <a:pt x="1141341" y="383935"/>
                  </a:lnTo>
                  <a:lnTo>
                    <a:pt x="1195475" y="383935"/>
                  </a:lnTo>
                  <a:lnTo>
                    <a:pt x="1250061" y="383935"/>
                  </a:lnTo>
                  <a:lnTo>
                    <a:pt x="1304106" y="373006"/>
                  </a:lnTo>
                  <a:lnTo>
                    <a:pt x="1358782" y="373006"/>
                  </a:lnTo>
                  <a:lnTo>
                    <a:pt x="1412917" y="362429"/>
                  </a:lnTo>
                  <a:lnTo>
                    <a:pt x="1467593" y="351852"/>
                  </a:lnTo>
                  <a:lnTo>
                    <a:pt x="1494660" y="351852"/>
                  </a:lnTo>
                  <a:lnTo>
                    <a:pt x="1549156" y="341276"/>
                  </a:lnTo>
                  <a:lnTo>
                    <a:pt x="1589757" y="330346"/>
                  </a:lnTo>
                  <a:lnTo>
                    <a:pt x="1630358" y="330346"/>
                  </a:lnTo>
                  <a:lnTo>
                    <a:pt x="1657786" y="319769"/>
                  </a:lnTo>
                  <a:lnTo>
                    <a:pt x="1698387" y="309193"/>
                  </a:lnTo>
                  <a:lnTo>
                    <a:pt x="1738988" y="298616"/>
                  </a:lnTo>
                  <a:lnTo>
                    <a:pt x="1752522" y="287687"/>
                  </a:lnTo>
                  <a:lnTo>
                    <a:pt x="1780131" y="277110"/>
                  </a:lnTo>
                  <a:lnTo>
                    <a:pt x="1807198" y="266533"/>
                  </a:lnTo>
                  <a:lnTo>
                    <a:pt x="1820732" y="255957"/>
                  </a:lnTo>
                  <a:lnTo>
                    <a:pt x="1834266" y="245380"/>
                  </a:lnTo>
                  <a:lnTo>
                    <a:pt x="1847799" y="234450"/>
                  </a:lnTo>
                  <a:lnTo>
                    <a:pt x="1847799" y="32082"/>
                  </a:lnTo>
                  <a:close/>
                </a:path>
              </a:pathLst>
            </a:custGeom>
            <a:ln w="1070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2018037" y="2363449"/>
              <a:ext cx="1847850" cy="384175"/>
            </a:xfrm>
            <a:custGeom>
              <a:avLst/>
              <a:gdLst/>
              <a:ahLst/>
              <a:cxnLst/>
              <a:rect l="l" t="t" r="r" b="b"/>
              <a:pathLst>
                <a:path w="1847850" h="384175">
                  <a:moveTo>
                    <a:pt x="923899" y="0"/>
                  </a:moveTo>
                  <a:lnTo>
                    <a:pt x="706458" y="0"/>
                  </a:lnTo>
                  <a:lnTo>
                    <a:pt x="638339" y="10576"/>
                  </a:lnTo>
                  <a:lnTo>
                    <a:pt x="529618" y="10576"/>
                  </a:lnTo>
                  <a:lnTo>
                    <a:pt x="420897" y="31730"/>
                  </a:lnTo>
                  <a:lnTo>
                    <a:pt x="380296" y="31730"/>
                  </a:lnTo>
                  <a:lnTo>
                    <a:pt x="326161" y="42659"/>
                  </a:lnTo>
                  <a:lnTo>
                    <a:pt x="298643" y="53236"/>
                  </a:lnTo>
                  <a:lnTo>
                    <a:pt x="244508" y="53236"/>
                  </a:lnTo>
                  <a:lnTo>
                    <a:pt x="203907" y="63812"/>
                  </a:lnTo>
                  <a:lnTo>
                    <a:pt x="176389" y="74389"/>
                  </a:lnTo>
                  <a:lnTo>
                    <a:pt x="135788" y="85319"/>
                  </a:lnTo>
                  <a:lnTo>
                    <a:pt x="54134" y="117049"/>
                  </a:lnTo>
                  <a:lnTo>
                    <a:pt x="27067" y="138555"/>
                  </a:lnTo>
                  <a:lnTo>
                    <a:pt x="13533" y="159708"/>
                  </a:lnTo>
                  <a:lnTo>
                    <a:pt x="0" y="170638"/>
                  </a:lnTo>
                  <a:lnTo>
                    <a:pt x="0" y="213297"/>
                  </a:lnTo>
                  <a:lnTo>
                    <a:pt x="27067" y="234450"/>
                  </a:lnTo>
                  <a:lnTo>
                    <a:pt x="40601" y="255604"/>
                  </a:lnTo>
                  <a:lnTo>
                    <a:pt x="67668" y="255604"/>
                  </a:lnTo>
                  <a:lnTo>
                    <a:pt x="95186" y="277110"/>
                  </a:lnTo>
                  <a:lnTo>
                    <a:pt x="149321" y="298263"/>
                  </a:lnTo>
                  <a:lnTo>
                    <a:pt x="189922" y="309193"/>
                  </a:lnTo>
                  <a:lnTo>
                    <a:pt x="217441" y="309193"/>
                  </a:lnTo>
                  <a:lnTo>
                    <a:pt x="339695" y="340923"/>
                  </a:lnTo>
                  <a:lnTo>
                    <a:pt x="393830" y="340923"/>
                  </a:lnTo>
                  <a:lnTo>
                    <a:pt x="448416" y="351852"/>
                  </a:lnTo>
                  <a:lnTo>
                    <a:pt x="489017" y="362429"/>
                  </a:lnTo>
                  <a:lnTo>
                    <a:pt x="543603" y="362429"/>
                  </a:lnTo>
                  <a:lnTo>
                    <a:pt x="597737" y="373006"/>
                  </a:lnTo>
                  <a:lnTo>
                    <a:pt x="761044" y="373006"/>
                  </a:lnTo>
                  <a:lnTo>
                    <a:pt x="828712" y="383582"/>
                  </a:lnTo>
                  <a:lnTo>
                    <a:pt x="1059687" y="383582"/>
                  </a:lnTo>
                  <a:lnTo>
                    <a:pt x="1114273" y="373006"/>
                  </a:lnTo>
                  <a:lnTo>
                    <a:pt x="1236528" y="373006"/>
                  </a:lnTo>
                  <a:lnTo>
                    <a:pt x="1290572" y="362429"/>
                  </a:lnTo>
                  <a:lnTo>
                    <a:pt x="1345248" y="362429"/>
                  </a:lnTo>
                  <a:lnTo>
                    <a:pt x="1399383" y="351852"/>
                  </a:lnTo>
                  <a:lnTo>
                    <a:pt x="1454059" y="351852"/>
                  </a:lnTo>
                  <a:lnTo>
                    <a:pt x="1481127" y="340923"/>
                  </a:lnTo>
                  <a:lnTo>
                    <a:pt x="1589757" y="319769"/>
                  </a:lnTo>
                  <a:lnTo>
                    <a:pt x="1616824" y="319769"/>
                  </a:lnTo>
                  <a:lnTo>
                    <a:pt x="1657786" y="309193"/>
                  </a:lnTo>
                  <a:lnTo>
                    <a:pt x="1698387" y="298263"/>
                  </a:lnTo>
                  <a:lnTo>
                    <a:pt x="1780131" y="266533"/>
                  </a:lnTo>
                  <a:lnTo>
                    <a:pt x="1807198" y="255604"/>
                  </a:lnTo>
                  <a:lnTo>
                    <a:pt x="1847799" y="223874"/>
                  </a:lnTo>
                  <a:lnTo>
                    <a:pt x="923899" y="191791"/>
                  </a:lnTo>
                  <a:lnTo>
                    <a:pt x="923899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2018037" y="2363449"/>
              <a:ext cx="1847850" cy="384175"/>
            </a:xfrm>
            <a:custGeom>
              <a:avLst/>
              <a:gdLst/>
              <a:ahLst/>
              <a:cxnLst/>
              <a:rect l="l" t="t" r="r" b="b"/>
              <a:pathLst>
                <a:path w="1847850" h="384175">
                  <a:moveTo>
                    <a:pt x="1847799" y="223874"/>
                  </a:moveTo>
                  <a:lnTo>
                    <a:pt x="1834266" y="234450"/>
                  </a:lnTo>
                  <a:lnTo>
                    <a:pt x="1820732" y="245027"/>
                  </a:lnTo>
                  <a:lnTo>
                    <a:pt x="1807198" y="255604"/>
                  </a:lnTo>
                  <a:lnTo>
                    <a:pt x="1780131" y="266533"/>
                  </a:lnTo>
                  <a:lnTo>
                    <a:pt x="1752522" y="277110"/>
                  </a:lnTo>
                  <a:lnTo>
                    <a:pt x="1725455" y="287687"/>
                  </a:lnTo>
                  <a:lnTo>
                    <a:pt x="1698387" y="298263"/>
                  </a:lnTo>
                  <a:lnTo>
                    <a:pt x="1657786" y="309193"/>
                  </a:lnTo>
                  <a:lnTo>
                    <a:pt x="1616824" y="319769"/>
                  </a:lnTo>
                  <a:lnTo>
                    <a:pt x="1589757" y="319769"/>
                  </a:lnTo>
                  <a:lnTo>
                    <a:pt x="1535261" y="330346"/>
                  </a:lnTo>
                  <a:lnTo>
                    <a:pt x="1481127" y="340923"/>
                  </a:lnTo>
                  <a:lnTo>
                    <a:pt x="1454059" y="351852"/>
                  </a:lnTo>
                  <a:lnTo>
                    <a:pt x="1399383" y="351852"/>
                  </a:lnTo>
                  <a:lnTo>
                    <a:pt x="1345248" y="362429"/>
                  </a:lnTo>
                  <a:lnTo>
                    <a:pt x="1290572" y="362429"/>
                  </a:lnTo>
                  <a:lnTo>
                    <a:pt x="1236528" y="373006"/>
                  </a:lnTo>
                  <a:lnTo>
                    <a:pt x="1181942" y="373006"/>
                  </a:lnTo>
                  <a:lnTo>
                    <a:pt x="1114273" y="373006"/>
                  </a:lnTo>
                  <a:lnTo>
                    <a:pt x="1059687" y="383582"/>
                  </a:lnTo>
                  <a:lnTo>
                    <a:pt x="1005553" y="383582"/>
                  </a:lnTo>
                  <a:lnTo>
                    <a:pt x="937433" y="383582"/>
                  </a:lnTo>
                  <a:lnTo>
                    <a:pt x="896832" y="383582"/>
                  </a:lnTo>
                  <a:lnTo>
                    <a:pt x="828712" y="383582"/>
                  </a:lnTo>
                  <a:lnTo>
                    <a:pt x="761044" y="373006"/>
                  </a:lnTo>
                  <a:lnTo>
                    <a:pt x="719992" y="373006"/>
                  </a:lnTo>
                  <a:lnTo>
                    <a:pt x="652323" y="373006"/>
                  </a:lnTo>
                  <a:lnTo>
                    <a:pt x="597737" y="373006"/>
                  </a:lnTo>
                  <a:lnTo>
                    <a:pt x="543603" y="362429"/>
                  </a:lnTo>
                  <a:lnTo>
                    <a:pt x="489017" y="362429"/>
                  </a:lnTo>
                  <a:lnTo>
                    <a:pt x="448416" y="351852"/>
                  </a:lnTo>
                  <a:lnTo>
                    <a:pt x="393830" y="340923"/>
                  </a:lnTo>
                  <a:lnTo>
                    <a:pt x="339695" y="340923"/>
                  </a:lnTo>
                  <a:lnTo>
                    <a:pt x="298643" y="330346"/>
                  </a:lnTo>
                  <a:lnTo>
                    <a:pt x="258042" y="319769"/>
                  </a:lnTo>
                  <a:lnTo>
                    <a:pt x="217441" y="309193"/>
                  </a:lnTo>
                  <a:lnTo>
                    <a:pt x="189922" y="309193"/>
                  </a:lnTo>
                  <a:lnTo>
                    <a:pt x="149321" y="298263"/>
                  </a:lnTo>
                  <a:lnTo>
                    <a:pt x="122254" y="287687"/>
                  </a:lnTo>
                  <a:lnTo>
                    <a:pt x="95186" y="277110"/>
                  </a:lnTo>
                  <a:lnTo>
                    <a:pt x="67668" y="255604"/>
                  </a:lnTo>
                  <a:lnTo>
                    <a:pt x="40601" y="255604"/>
                  </a:lnTo>
                  <a:lnTo>
                    <a:pt x="27067" y="234450"/>
                  </a:lnTo>
                  <a:lnTo>
                    <a:pt x="13533" y="223874"/>
                  </a:lnTo>
                  <a:lnTo>
                    <a:pt x="0" y="213297"/>
                  </a:lnTo>
                  <a:lnTo>
                    <a:pt x="0" y="202368"/>
                  </a:lnTo>
                  <a:lnTo>
                    <a:pt x="0" y="191791"/>
                  </a:lnTo>
                  <a:lnTo>
                    <a:pt x="0" y="181214"/>
                  </a:lnTo>
                  <a:lnTo>
                    <a:pt x="0" y="170638"/>
                  </a:lnTo>
                  <a:lnTo>
                    <a:pt x="13533" y="159708"/>
                  </a:lnTo>
                  <a:lnTo>
                    <a:pt x="27067" y="138555"/>
                  </a:lnTo>
                  <a:lnTo>
                    <a:pt x="40601" y="127978"/>
                  </a:lnTo>
                  <a:lnTo>
                    <a:pt x="54134" y="117049"/>
                  </a:lnTo>
                  <a:lnTo>
                    <a:pt x="81202" y="106472"/>
                  </a:lnTo>
                  <a:lnTo>
                    <a:pt x="108720" y="95895"/>
                  </a:lnTo>
                  <a:lnTo>
                    <a:pt x="135788" y="85319"/>
                  </a:lnTo>
                  <a:lnTo>
                    <a:pt x="176389" y="74389"/>
                  </a:lnTo>
                  <a:lnTo>
                    <a:pt x="203907" y="63812"/>
                  </a:lnTo>
                  <a:lnTo>
                    <a:pt x="244508" y="53236"/>
                  </a:lnTo>
                  <a:lnTo>
                    <a:pt x="298643" y="53236"/>
                  </a:lnTo>
                  <a:lnTo>
                    <a:pt x="326161" y="42659"/>
                  </a:lnTo>
                  <a:lnTo>
                    <a:pt x="380296" y="31730"/>
                  </a:lnTo>
                  <a:lnTo>
                    <a:pt x="420897" y="31730"/>
                  </a:lnTo>
                  <a:lnTo>
                    <a:pt x="475483" y="21153"/>
                  </a:lnTo>
                  <a:lnTo>
                    <a:pt x="529618" y="10576"/>
                  </a:lnTo>
                  <a:lnTo>
                    <a:pt x="584204" y="10576"/>
                  </a:lnTo>
                  <a:lnTo>
                    <a:pt x="638339" y="10576"/>
                  </a:lnTo>
                  <a:lnTo>
                    <a:pt x="706458" y="0"/>
                  </a:lnTo>
                  <a:lnTo>
                    <a:pt x="747059" y="0"/>
                  </a:lnTo>
                  <a:lnTo>
                    <a:pt x="815179" y="0"/>
                  </a:lnTo>
                  <a:lnTo>
                    <a:pt x="855780" y="0"/>
                  </a:lnTo>
                  <a:lnTo>
                    <a:pt x="923899" y="0"/>
                  </a:lnTo>
                  <a:lnTo>
                    <a:pt x="923899" y="191791"/>
                  </a:lnTo>
                  <a:lnTo>
                    <a:pt x="1847799" y="223874"/>
                  </a:lnTo>
                  <a:close/>
                </a:path>
              </a:pathLst>
            </a:custGeom>
            <a:ln w="1069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834430" y="1974225"/>
              <a:ext cx="54610" cy="43180"/>
            </a:xfrm>
            <a:custGeom>
              <a:avLst/>
              <a:gdLst/>
              <a:ahLst/>
              <a:cxnLst/>
              <a:rect l="l" t="t" r="r" b="b"/>
              <a:pathLst>
                <a:path w="54610" h="43180">
                  <a:moveTo>
                    <a:pt x="54585" y="0"/>
                  </a:moveTo>
                  <a:lnTo>
                    <a:pt x="0" y="0"/>
                  </a:lnTo>
                  <a:lnTo>
                    <a:pt x="0" y="42659"/>
                  </a:lnTo>
                  <a:lnTo>
                    <a:pt x="54585" y="42659"/>
                  </a:lnTo>
                  <a:lnTo>
                    <a:pt x="54585" y="0"/>
                  </a:lnTo>
                  <a:close/>
                </a:path>
              </a:pathLst>
            </a:custGeom>
            <a:solidFill>
              <a:srgbClr val="99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834430" y="1974225"/>
              <a:ext cx="54610" cy="43180"/>
            </a:xfrm>
            <a:custGeom>
              <a:avLst/>
              <a:gdLst/>
              <a:ahLst/>
              <a:cxnLst/>
              <a:rect l="l" t="t" r="r" b="b"/>
              <a:pathLst>
                <a:path w="54610" h="43180">
                  <a:moveTo>
                    <a:pt x="0" y="42659"/>
                  </a:moveTo>
                  <a:lnTo>
                    <a:pt x="54585" y="42659"/>
                  </a:lnTo>
                  <a:lnTo>
                    <a:pt x="54585" y="0"/>
                  </a:lnTo>
                  <a:lnTo>
                    <a:pt x="0" y="0"/>
                  </a:lnTo>
                  <a:lnTo>
                    <a:pt x="0" y="42659"/>
                  </a:lnTo>
                  <a:close/>
                </a:path>
              </a:pathLst>
            </a:custGeom>
            <a:ln w="116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486754" y="1974225"/>
              <a:ext cx="54610" cy="43180"/>
            </a:xfrm>
            <a:custGeom>
              <a:avLst/>
              <a:gdLst/>
              <a:ahLst/>
              <a:cxnLst/>
              <a:rect l="l" t="t" r="r" b="b"/>
              <a:pathLst>
                <a:path w="54610" h="43180">
                  <a:moveTo>
                    <a:pt x="54134" y="0"/>
                  </a:moveTo>
                  <a:lnTo>
                    <a:pt x="0" y="0"/>
                  </a:lnTo>
                  <a:lnTo>
                    <a:pt x="0" y="42659"/>
                  </a:lnTo>
                  <a:lnTo>
                    <a:pt x="54134" y="42659"/>
                  </a:lnTo>
                  <a:lnTo>
                    <a:pt x="54134" y="0"/>
                  </a:lnTo>
                  <a:close/>
                </a:path>
              </a:pathLst>
            </a:custGeom>
            <a:solidFill>
              <a:srgbClr val="993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486754" y="1974225"/>
              <a:ext cx="54610" cy="43180"/>
            </a:xfrm>
            <a:custGeom>
              <a:avLst/>
              <a:gdLst/>
              <a:ahLst/>
              <a:cxnLst/>
              <a:rect l="l" t="t" r="r" b="b"/>
              <a:pathLst>
                <a:path w="54610" h="43180">
                  <a:moveTo>
                    <a:pt x="0" y="42659"/>
                  </a:moveTo>
                  <a:lnTo>
                    <a:pt x="54134" y="42659"/>
                  </a:lnTo>
                  <a:lnTo>
                    <a:pt x="54134" y="0"/>
                  </a:lnTo>
                  <a:lnTo>
                    <a:pt x="0" y="0"/>
                  </a:lnTo>
                  <a:lnTo>
                    <a:pt x="0" y="42659"/>
                  </a:lnTo>
                  <a:close/>
                </a:path>
              </a:pathLst>
            </a:custGeom>
            <a:ln w="117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465239" y="1974225"/>
              <a:ext cx="54610" cy="43180"/>
            </a:xfrm>
            <a:custGeom>
              <a:avLst/>
              <a:gdLst/>
              <a:ahLst/>
              <a:cxnLst/>
              <a:rect l="l" t="t" r="r" b="b"/>
              <a:pathLst>
                <a:path w="54610" h="43180">
                  <a:moveTo>
                    <a:pt x="54134" y="0"/>
                  </a:moveTo>
                  <a:lnTo>
                    <a:pt x="0" y="0"/>
                  </a:lnTo>
                  <a:lnTo>
                    <a:pt x="0" y="42659"/>
                  </a:lnTo>
                  <a:lnTo>
                    <a:pt x="54134" y="42659"/>
                  </a:lnTo>
                  <a:lnTo>
                    <a:pt x="54134" y="0"/>
                  </a:lnTo>
                  <a:close/>
                </a:path>
              </a:pathLst>
            </a:custGeom>
            <a:solidFill>
              <a:srgbClr val="FF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465239" y="1974225"/>
              <a:ext cx="54610" cy="43180"/>
            </a:xfrm>
            <a:custGeom>
              <a:avLst/>
              <a:gdLst/>
              <a:ahLst/>
              <a:cxnLst/>
              <a:rect l="l" t="t" r="r" b="b"/>
              <a:pathLst>
                <a:path w="54610" h="43180">
                  <a:moveTo>
                    <a:pt x="0" y="42659"/>
                  </a:moveTo>
                  <a:lnTo>
                    <a:pt x="54134" y="42659"/>
                  </a:lnTo>
                  <a:lnTo>
                    <a:pt x="54134" y="0"/>
                  </a:lnTo>
                  <a:lnTo>
                    <a:pt x="0" y="0"/>
                  </a:lnTo>
                  <a:lnTo>
                    <a:pt x="0" y="42659"/>
                  </a:lnTo>
                  <a:close/>
                </a:path>
              </a:pathLst>
            </a:custGeom>
            <a:ln w="1170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994858" y="1974225"/>
              <a:ext cx="54610" cy="43180"/>
            </a:xfrm>
            <a:custGeom>
              <a:avLst/>
              <a:gdLst/>
              <a:ahLst/>
              <a:cxnLst/>
              <a:rect l="l" t="t" r="r" b="b"/>
              <a:pathLst>
                <a:path w="54610" h="43180">
                  <a:moveTo>
                    <a:pt x="54585" y="0"/>
                  </a:moveTo>
                  <a:lnTo>
                    <a:pt x="0" y="0"/>
                  </a:lnTo>
                  <a:lnTo>
                    <a:pt x="0" y="42659"/>
                  </a:lnTo>
                  <a:lnTo>
                    <a:pt x="54585" y="42659"/>
                  </a:lnTo>
                  <a:lnTo>
                    <a:pt x="54585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994858" y="1974225"/>
              <a:ext cx="54610" cy="43180"/>
            </a:xfrm>
            <a:custGeom>
              <a:avLst/>
              <a:gdLst/>
              <a:ahLst/>
              <a:cxnLst/>
              <a:rect l="l" t="t" r="r" b="b"/>
              <a:pathLst>
                <a:path w="54610" h="43180">
                  <a:moveTo>
                    <a:pt x="0" y="42659"/>
                  </a:moveTo>
                  <a:lnTo>
                    <a:pt x="54585" y="42659"/>
                  </a:lnTo>
                  <a:lnTo>
                    <a:pt x="54585" y="0"/>
                  </a:lnTo>
                  <a:lnTo>
                    <a:pt x="0" y="0"/>
                  </a:lnTo>
                  <a:lnTo>
                    <a:pt x="0" y="42659"/>
                  </a:lnTo>
                  <a:close/>
                </a:path>
              </a:pathLst>
            </a:custGeom>
            <a:ln w="116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" name="object 48"/>
          <p:cNvSpPr txBox="1"/>
          <p:nvPr/>
        </p:nvSpPr>
        <p:spPr>
          <a:xfrm>
            <a:off x="1780295" y="1920988"/>
            <a:ext cx="2690495" cy="160655"/>
          </a:xfrm>
          <a:prstGeom prst="rect">
            <a:avLst/>
          </a:prstGeom>
          <a:ln w="10593">
            <a:solidFill>
              <a:srgbClr val="000000"/>
            </a:solidFill>
          </a:ln>
        </p:spPr>
        <p:txBody>
          <a:bodyPr vert="horz" wrap="square" lIns="0" tIns="36195" rIns="0" bIns="0" rtlCol="0">
            <a:spAutoFit/>
          </a:bodyPr>
          <a:lstStyle/>
          <a:p>
            <a:pPr marL="149225">
              <a:lnSpc>
                <a:spcPct val="100000"/>
              </a:lnSpc>
              <a:spcBef>
                <a:spcPts val="285"/>
              </a:spcBef>
              <a:tabLst>
                <a:tab pos="801370" algn="l"/>
                <a:tab pos="1779905" algn="l"/>
                <a:tab pos="2309495" algn="l"/>
              </a:tabLst>
            </a:pPr>
            <a:r>
              <a:rPr sz="550" b="1" spc="135" dirty="0">
                <a:latin typeface="Arial"/>
                <a:cs typeface="Arial"/>
              </a:rPr>
              <a:t>S</a:t>
            </a:r>
            <a:r>
              <a:rPr sz="550" b="1" spc="-15" dirty="0">
                <a:latin typeface="Arial"/>
                <a:cs typeface="Arial"/>
              </a:rPr>
              <a:t> </a:t>
            </a:r>
            <a:r>
              <a:rPr sz="550" b="1" spc="55" dirty="0">
                <a:latin typeface="Arial"/>
                <a:cs typeface="Arial"/>
              </a:rPr>
              <a:t>i</a:t>
            </a:r>
            <a:r>
              <a:rPr sz="550" b="1" spc="-40" dirty="0">
                <a:latin typeface="Arial"/>
                <a:cs typeface="Arial"/>
              </a:rPr>
              <a:t> </a:t>
            </a:r>
            <a:r>
              <a:rPr sz="550" b="1" spc="114" dirty="0">
                <a:latin typeface="Arial"/>
                <a:cs typeface="Arial"/>
              </a:rPr>
              <a:t>e</a:t>
            </a:r>
            <a:r>
              <a:rPr sz="550" b="1" spc="-35" dirty="0">
                <a:latin typeface="Arial"/>
                <a:cs typeface="Arial"/>
              </a:rPr>
              <a:t> </a:t>
            </a:r>
            <a:r>
              <a:rPr sz="550" b="1" spc="175" dirty="0">
                <a:latin typeface="Arial"/>
                <a:cs typeface="Arial"/>
              </a:rPr>
              <a:t>mpr</a:t>
            </a:r>
            <a:r>
              <a:rPr sz="550" b="1" spc="-25" dirty="0">
                <a:latin typeface="Arial"/>
                <a:cs typeface="Arial"/>
              </a:rPr>
              <a:t> </a:t>
            </a:r>
            <a:r>
              <a:rPr sz="550" b="1" spc="65" dirty="0">
                <a:latin typeface="Arial"/>
                <a:cs typeface="Arial"/>
              </a:rPr>
              <a:t>e</a:t>
            </a:r>
            <a:r>
              <a:rPr sz="550" b="1" dirty="0">
                <a:latin typeface="Arial"/>
                <a:cs typeface="Arial"/>
              </a:rPr>
              <a:t>	</a:t>
            </a:r>
            <a:r>
              <a:rPr sz="550" b="1" spc="140" dirty="0">
                <a:latin typeface="Arial"/>
                <a:cs typeface="Arial"/>
              </a:rPr>
              <a:t>A</a:t>
            </a:r>
            <a:r>
              <a:rPr sz="550" b="1" spc="-55" dirty="0">
                <a:latin typeface="Arial"/>
                <a:cs typeface="Arial"/>
              </a:rPr>
              <a:t> </a:t>
            </a:r>
            <a:r>
              <a:rPr sz="550" b="1" spc="55" dirty="0">
                <a:latin typeface="Arial"/>
                <a:cs typeface="Arial"/>
              </a:rPr>
              <a:t>l</a:t>
            </a:r>
            <a:r>
              <a:rPr sz="550" b="1" spc="-45" dirty="0">
                <a:latin typeface="Arial"/>
                <a:cs typeface="Arial"/>
              </a:rPr>
              <a:t> </a:t>
            </a:r>
            <a:r>
              <a:rPr sz="550" b="1" spc="175" dirty="0">
                <a:latin typeface="Arial"/>
                <a:cs typeface="Arial"/>
              </a:rPr>
              <a:t>guna</a:t>
            </a:r>
            <a:r>
              <a:rPr sz="550" b="1" spc="-35" dirty="0">
                <a:latin typeface="Arial"/>
                <a:cs typeface="Arial"/>
              </a:rPr>
              <a:t> </a:t>
            </a:r>
            <a:r>
              <a:rPr sz="550" b="1" spc="114" dirty="0">
                <a:latin typeface="Arial"/>
                <a:cs typeface="Arial"/>
              </a:rPr>
              <a:t>s</a:t>
            </a:r>
            <a:r>
              <a:rPr sz="550" b="1" spc="70" dirty="0">
                <a:latin typeface="Arial"/>
                <a:cs typeface="Arial"/>
              </a:rPr>
              <a:t> </a:t>
            </a:r>
            <a:r>
              <a:rPr sz="550" b="1" spc="114" dirty="0">
                <a:latin typeface="Arial"/>
                <a:cs typeface="Arial"/>
              </a:rPr>
              <a:t>v</a:t>
            </a:r>
            <a:r>
              <a:rPr sz="550" b="1" spc="-40" dirty="0">
                <a:latin typeface="Arial"/>
                <a:cs typeface="Arial"/>
              </a:rPr>
              <a:t> </a:t>
            </a:r>
            <a:r>
              <a:rPr sz="550" b="1" spc="114" dirty="0">
                <a:latin typeface="Arial"/>
                <a:cs typeface="Arial"/>
              </a:rPr>
              <a:t>e</a:t>
            </a:r>
            <a:r>
              <a:rPr sz="550" b="1" spc="-35" dirty="0">
                <a:latin typeface="Arial"/>
                <a:cs typeface="Arial"/>
              </a:rPr>
              <a:t> </a:t>
            </a:r>
            <a:r>
              <a:rPr sz="550" b="1" spc="114" dirty="0">
                <a:latin typeface="Arial"/>
                <a:cs typeface="Arial"/>
              </a:rPr>
              <a:t>c</a:t>
            </a:r>
            <a:r>
              <a:rPr sz="550" b="1" spc="-40" dirty="0">
                <a:latin typeface="Arial"/>
                <a:cs typeface="Arial"/>
              </a:rPr>
              <a:t> </a:t>
            </a:r>
            <a:r>
              <a:rPr sz="550" b="1" spc="114" dirty="0">
                <a:latin typeface="Arial"/>
                <a:cs typeface="Arial"/>
              </a:rPr>
              <a:t>e</a:t>
            </a:r>
            <a:r>
              <a:rPr sz="550" b="1" spc="-35" dirty="0">
                <a:latin typeface="Arial"/>
                <a:cs typeface="Arial"/>
              </a:rPr>
              <a:t> </a:t>
            </a:r>
            <a:r>
              <a:rPr sz="550" b="1" spc="65" dirty="0">
                <a:latin typeface="Arial"/>
                <a:cs typeface="Arial"/>
              </a:rPr>
              <a:t>s</a:t>
            </a:r>
            <a:r>
              <a:rPr sz="550" b="1" dirty="0">
                <a:latin typeface="Arial"/>
                <a:cs typeface="Arial"/>
              </a:rPr>
              <a:t>	</a:t>
            </a:r>
            <a:r>
              <a:rPr sz="550" b="1" spc="140" dirty="0">
                <a:latin typeface="Arial"/>
                <a:cs typeface="Arial"/>
              </a:rPr>
              <a:t>N</a:t>
            </a:r>
            <a:r>
              <a:rPr sz="550" b="1" spc="-65" dirty="0">
                <a:latin typeface="Arial"/>
                <a:cs typeface="Arial"/>
              </a:rPr>
              <a:t> </a:t>
            </a:r>
            <a:r>
              <a:rPr sz="550" b="1" spc="170" dirty="0">
                <a:latin typeface="Arial"/>
                <a:cs typeface="Arial"/>
              </a:rPr>
              <a:t>unc</a:t>
            </a:r>
            <a:r>
              <a:rPr sz="550" b="1" spc="-40" dirty="0">
                <a:latin typeface="Arial"/>
                <a:cs typeface="Arial"/>
              </a:rPr>
              <a:t> </a:t>
            </a:r>
            <a:r>
              <a:rPr sz="550" b="1" spc="65" dirty="0">
                <a:latin typeface="Arial"/>
                <a:cs typeface="Arial"/>
              </a:rPr>
              <a:t>a</a:t>
            </a:r>
            <a:r>
              <a:rPr sz="550" b="1" dirty="0">
                <a:latin typeface="Arial"/>
                <a:cs typeface="Arial"/>
              </a:rPr>
              <a:t>	</a:t>
            </a:r>
            <a:r>
              <a:rPr sz="550" b="1" spc="150" dirty="0">
                <a:latin typeface="Arial"/>
                <a:cs typeface="Arial"/>
              </a:rPr>
              <a:t>Tot</a:t>
            </a:r>
            <a:r>
              <a:rPr sz="550" b="1" spc="20" dirty="0">
                <a:latin typeface="Arial"/>
                <a:cs typeface="Arial"/>
              </a:rPr>
              <a:t> </a:t>
            </a:r>
            <a:r>
              <a:rPr sz="550" b="1" spc="114" dirty="0">
                <a:latin typeface="Arial"/>
                <a:cs typeface="Arial"/>
              </a:rPr>
              <a:t>a</a:t>
            </a:r>
            <a:r>
              <a:rPr sz="550" b="1" spc="-35" dirty="0">
                <a:latin typeface="Arial"/>
                <a:cs typeface="Arial"/>
              </a:rPr>
              <a:t> </a:t>
            </a:r>
            <a:r>
              <a:rPr sz="550" b="1" spc="5" dirty="0">
                <a:latin typeface="Arial"/>
                <a:cs typeface="Arial"/>
              </a:rPr>
              <a:t>l</a:t>
            </a:r>
            <a:endParaRPr sz="55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254914" y="3163951"/>
            <a:ext cx="6236970" cy="11614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Grafico</a:t>
            </a:r>
            <a:r>
              <a:rPr sz="1200" b="1" spc="10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2.</a:t>
            </a:r>
            <a:r>
              <a:rPr sz="1200" b="1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Distribución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frecuencia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porcentual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promedio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Indicador: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actividades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Cuadro</a:t>
            </a:r>
            <a:r>
              <a:rPr sz="1200" b="1" spc="-50" dirty="0">
                <a:latin typeface="Times New Roman"/>
                <a:cs typeface="Times New Roman"/>
              </a:rPr>
              <a:t> 3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Distribución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frecuencia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indicador: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spc="-35" dirty="0">
                <a:latin typeface="Times New Roman"/>
                <a:cs typeface="Times New Roman"/>
              </a:rPr>
              <a:t>Ayuda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Académica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50" name="object 50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147178" y="4519485"/>
            <a:ext cx="4226052" cy="893762"/>
          </a:xfrm>
          <a:prstGeom prst="rect">
            <a:avLst/>
          </a:prstGeom>
        </p:spPr>
      </p:pic>
      <p:sp>
        <p:nvSpPr>
          <p:cNvPr id="51" name="object 51"/>
          <p:cNvSpPr txBox="1"/>
          <p:nvPr/>
        </p:nvSpPr>
        <p:spPr>
          <a:xfrm>
            <a:off x="183895" y="5414517"/>
            <a:ext cx="6454140" cy="8026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Fuente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(2004)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1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76%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adquisición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hábitos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hogar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68%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revisa 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útiles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representados.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64084" y="7554214"/>
            <a:ext cx="6403340" cy="3917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Grafico</a:t>
            </a:r>
            <a:r>
              <a:rPr sz="1200" b="1" spc="20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3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Distribución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frecuencia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porcentual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promedio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Participación.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Indicador: </a:t>
            </a:r>
            <a:r>
              <a:rPr sz="1200" spc="-20" dirty="0">
                <a:latin typeface="Times New Roman"/>
                <a:cs typeface="Times New Roman"/>
              </a:rPr>
              <a:t>Ayuda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académica.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53" name="object 53"/>
          <p:cNvGrpSpPr/>
          <p:nvPr/>
        </p:nvGrpSpPr>
        <p:grpSpPr>
          <a:xfrm>
            <a:off x="1764883" y="164274"/>
            <a:ext cx="4765675" cy="7152005"/>
            <a:chOff x="1764883" y="164274"/>
            <a:chExt cx="4765675" cy="7152005"/>
          </a:xfrm>
        </p:grpSpPr>
        <p:sp>
          <p:nvSpPr>
            <p:cNvPr id="54" name="object 54"/>
            <p:cNvSpPr/>
            <p:nvPr/>
          </p:nvSpPr>
          <p:spPr>
            <a:xfrm>
              <a:off x="2051585" y="6715276"/>
              <a:ext cx="1673225" cy="594995"/>
            </a:xfrm>
            <a:custGeom>
              <a:avLst/>
              <a:gdLst/>
              <a:ahLst/>
              <a:cxnLst/>
              <a:rect l="l" t="t" r="r" b="b"/>
              <a:pathLst>
                <a:path w="1673225" h="594995">
                  <a:moveTo>
                    <a:pt x="1672840" y="0"/>
                  </a:moveTo>
                  <a:lnTo>
                    <a:pt x="0" y="0"/>
                  </a:lnTo>
                  <a:lnTo>
                    <a:pt x="0" y="594989"/>
                  </a:lnTo>
                  <a:lnTo>
                    <a:pt x="1672840" y="594989"/>
                  </a:lnTo>
                  <a:lnTo>
                    <a:pt x="1672840" y="0"/>
                  </a:lnTo>
                  <a:close/>
                </a:path>
              </a:pathLst>
            </a:custGeom>
            <a:solidFill>
              <a:srgbClr val="C0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2051585" y="6715276"/>
              <a:ext cx="1673225" cy="594995"/>
            </a:xfrm>
            <a:custGeom>
              <a:avLst/>
              <a:gdLst/>
              <a:ahLst/>
              <a:cxnLst/>
              <a:rect l="l" t="t" r="r" b="b"/>
              <a:pathLst>
                <a:path w="1673225" h="594995">
                  <a:moveTo>
                    <a:pt x="0" y="594989"/>
                  </a:moveTo>
                  <a:lnTo>
                    <a:pt x="1672840" y="594989"/>
                  </a:lnTo>
                  <a:lnTo>
                    <a:pt x="1672840" y="0"/>
                  </a:lnTo>
                  <a:lnTo>
                    <a:pt x="0" y="0"/>
                  </a:lnTo>
                  <a:lnTo>
                    <a:pt x="0" y="594989"/>
                  </a:lnTo>
                  <a:close/>
                </a:path>
              </a:pathLst>
            </a:custGeom>
            <a:ln w="11955">
              <a:solidFill>
                <a:srgbClr val="80808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2995218" y="6875904"/>
              <a:ext cx="643255" cy="202565"/>
            </a:xfrm>
            <a:custGeom>
              <a:avLst/>
              <a:gdLst/>
              <a:ahLst/>
              <a:cxnLst/>
              <a:rect l="l" t="t" r="r" b="b"/>
              <a:pathLst>
                <a:path w="643254" h="202565">
                  <a:moveTo>
                    <a:pt x="642655" y="0"/>
                  </a:moveTo>
                  <a:lnTo>
                    <a:pt x="0" y="35738"/>
                  </a:lnTo>
                  <a:lnTo>
                    <a:pt x="0" y="202257"/>
                  </a:lnTo>
                  <a:lnTo>
                    <a:pt x="642655" y="166518"/>
                  </a:lnTo>
                  <a:lnTo>
                    <a:pt x="642655" y="0"/>
                  </a:lnTo>
                  <a:close/>
                </a:path>
              </a:pathLst>
            </a:custGeom>
            <a:solidFill>
              <a:srgbClr val="4D4D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2995218" y="6875904"/>
              <a:ext cx="643255" cy="202565"/>
            </a:xfrm>
            <a:custGeom>
              <a:avLst/>
              <a:gdLst/>
              <a:ahLst/>
              <a:cxnLst/>
              <a:rect l="l" t="t" r="r" b="b"/>
              <a:pathLst>
                <a:path w="643254" h="202565">
                  <a:moveTo>
                    <a:pt x="0" y="35738"/>
                  </a:moveTo>
                  <a:lnTo>
                    <a:pt x="642655" y="0"/>
                  </a:lnTo>
                  <a:lnTo>
                    <a:pt x="642655" y="166518"/>
                  </a:lnTo>
                  <a:lnTo>
                    <a:pt x="0" y="202257"/>
                  </a:lnTo>
                  <a:lnTo>
                    <a:pt x="0" y="35738"/>
                  </a:lnTo>
                  <a:close/>
                </a:path>
              </a:pathLst>
            </a:custGeom>
            <a:ln w="119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2995218" y="6756906"/>
              <a:ext cx="643255" cy="154940"/>
            </a:xfrm>
            <a:custGeom>
              <a:avLst/>
              <a:gdLst/>
              <a:ahLst/>
              <a:cxnLst/>
              <a:rect l="l" t="t" r="r" b="b"/>
              <a:pathLst>
                <a:path w="643254" h="154940">
                  <a:moveTo>
                    <a:pt x="187144" y="0"/>
                  </a:moveTo>
                  <a:lnTo>
                    <a:pt x="0" y="0"/>
                  </a:lnTo>
                  <a:lnTo>
                    <a:pt x="0" y="154736"/>
                  </a:lnTo>
                  <a:lnTo>
                    <a:pt x="642655" y="118997"/>
                  </a:lnTo>
                  <a:lnTo>
                    <a:pt x="628792" y="107216"/>
                  </a:lnTo>
                  <a:lnTo>
                    <a:pt x="615463" y="95041"/>
                  </a:lnTo>
                  <a:lnTo>
                    <a:pt x="588804" y="83259"/>
                  </a:lnTo>
                  <a:lnTo>
                    <a:pt x="575474" y="71477"/>
                  </a:lnTo>
                  <a:lnTo>
                    <a:pt x="548816" y="59695"/>
                  </a:lnTo>
                  <a:lnTo>
                    <a:pt x="521801" y="59695"/>
                  </a:lnTo>
                  <a:lnTo>
                    <a:pt x="481635" y="47520"/>
                  </a:lnTo>
                  <a:lnTo>
                    <a:pt x="441647" y="35738"/>
                  </a:lnTo>
                  <a:lnTo>
                    <a:pt x="414633" y="35738"/>
                  </a:lnTo>
                  <a:lnTo>
                    <a:pt x="374645" y="23956"/>
                  </a:lnTo>
                  <a:lnTo>
                    <a:pt x="334656" y="11781"/>
                  </a:lnTo>
                  <a:lnTo>
                    <a:pt x="240995" y="11781"/>
                  </a:lnTo>
                  <a:lnTo>
                    <a:pt x="187144" y="0"/>
                  </a:lnTo>
                  <a:close/>
                </a:path>
              </a:pathLst>
            </a:custGeom>
            <a:solidFill>
              <a:srgbClr val="99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2995218" y="6756906"/>
              <a:ext cx="643255" cy="154940"/>
            </a:xfrm>
            <a:custGeom>
              <a:avLst/>
              <a:gdLst/>
              <a:ahLst/>
              <a:cxnLst/>
              <a:rect l="l" t="t" r="r" b="b"/>
              <a:pathLst>
                <a:path w="643254" h="154940">
                  <a:moveTo>
                    <a:pt x="0" y="0"/>
                  </a:moveTo>
                  <a:lnTo>
                    <a:pt x="39988" y="0"/>
                  </a:lnTo>
                  <a:lnTo>
                    <a:pt x="93839" y="0"/>
                  </a:lnTo>
                  <a:lnTo>
                    <a:pt x="147156" y="0"/>
                  </a:lnTo>
                  <a:lnTo>
                    <a:pt x="187144" y="0"/>
                  </a:lnTo>
                  <a:lnTo>
                    <a:pt x="240995" y="11781"/>
                  </a:lnTo>
                  <a:lnTo>
                    <a:pt x="280983" y="11781"/>
                  </a:lnTo>
                  <a:lnTo>
                    <a:pt x="334656" y="11781"/>
                  </a:lnTo>
                  <a:lnTo>
                    <a:pt x="374645" y="23956"/>
                  </a:lnTo>
                  <a:lnTo>
                    <a:pt x="414633" y="35738"/>
                  </a:lnTo>
                  <a:lnTo>
                    <a:pt x="441647" y="35738"/>
                  </a:lnTo>
                  <a:lnTo>
                    <a:pt x="481635" y="47520"/>
                  </a:lnTo>
                  <a:lnTo>
                    <a:pt x="521801" y="59695"/>
                  </a:lnTo>
                  <a:lnTo>
                    <a:pt x="548816" y="59695"/>
                  </a:lnTo>
                  <a:lnTo>
                    <a:pt x="575474" y="71477"/>
                  </a:lnTo>
                  <a:lnTo>
                    <a:pt x="588804" y="83259"/>
                  </a:lnTo>
                  <a:lnTo>
                    <a:pt x="615463" y="95041"/>
                  </a:lnTo>
                  <a:lnTo>
                    <a:pt x="628792" y="107216"/>
                  </a:lnTo>
                  <a:lnTo>
                    <a:pt x="642655" y="118997"/>
                  </a:lnTo>
                  <a:lnTo>
                    <a:pt x="0" y="154736"/>
                  </a:lnTo>
                  <a:lnTo>
                    <a:pt x="0" y="0"/>
                  </a:lnTo>
                  <a:close/>
                </a:path>
              </a:pathLst>
            </a:custGeom>
            <a:ln w="1186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717850" y="6935206"/>
              <a:ext cx="13335" cy="179070"/>
            </a:xfrm>
            <a:custGeom>
              <a:avLst/>
              <a:gdLst/>
              <a:ahLst/>
              <a:cxnLst/>
              <a:rect l="l" t="t" r="r" b="b"/>
              <a:pathLst>
                <a:path w="13335" h="179070">
                  <a:moveTo>
                    <a:pt x="13329" y="0"/>
                  </a:moveTo>
                  <a:lnTo>
                    <a:pt x="0" y="12174"/>
                  </a:lnTo>
                  <a:lnTo>
                    <a:pt x="0" y="178693"/>
                  </a:lnTo>
                  <a:lnTo>
                    <a:pt x="13329" y="166518"/>
                  </a:lnTo>
                  <a:lnTo>
                    <a:pt x="13329" y="0"/>
                  </a:lnTo>
                  <a:close/>
                </a:path>
              </a:pathLst>
            </a:custGeom>
            <a:solidFill>
              <a:srgbClr val="4D1A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717850" y="6935206"/>
              <a:ext cx="13335" cy="190500"/>
            </a:xfrm>
            <a:custGeom>
              <a:avLst/>
              <a:gdLst/>
              <a:ahLst/>
              <a:cxnLst/>
              <a:rect l="l" t="t" r="r" b="b"/>
              <a:pathLst>
                <a:path w="13335" h="190500">
                  <a:moveTo>
                    <a:pt x="13329" y="0"/>
                  </a:moveTo>
                  <a:lnTo>
                    <a:pt x="0" y="12174"/>
                  </a:lnTo>
                  <a:lnTo>
                    <a:pt x="0" y="23956"/>
                  </a:lnTo>
                  <a:lnTo>
                    <a:pt x="0" y="190475"/>
                  </a:lnTo>
                  <a:lnTo>
                    <a:pt x="0" y="178693"/>
                  </a:lnTo>
                  <a:lnTo>
                    <a:pt x="13329" y="166518"/>
                  </a:lnTo>
                  <a:lnTo>
                    <a:pt x="13329" y="0"/>
                  </a:lnTo>
                  <a:close/>
                </a:path>
              </a:pathLst>
            </a:custGeom>
            <a:ln w="13321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061865" y="6935206"/>
              <a:ext cx="656590" cy="190500"/>
            </a:xfrm>
            <a:custGeom>
              <a:avLst/>
              <a:gdLst/>
              <a:ahLst/>
              <a:cxnLst/>
              <a:rect l="l" t="t" r="r" b="b"/>
              <a:pathLst>
                <a:path w="656589" h="190500">
                  <a:moveTo>
                    <a:pt x="0" y="0"/>
                  </a:moveTo>
                  <a:lnTo>
                    <a:pt x="0" y="166518"/>
                  </a:lnTo>
                  <a:lnTo>
                    <a:pt x="655984" y="190475"/>
                  </a:lnTo>
                  <a:lnTo>
                    <a:pt x="655984" y="239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1A3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061865" y="6935206"/>
              <a:ext cx="656590" cy="190500"/>
            </a:xfrm>
            <a:custGeom>
              <a:avLst/>
              <a:gdLst/>
              <a:ahLst/>
              <a:cxnLst/>
              <a:rect l="l" t="t" r="r" b="b"/>
              <a:pathLst>
                <a:path w="656589" h="190500">
                  <a:moveTo>
                    <a:pt x="0" y="0"/>
                  </a:moveTo>
                  <a:lnTo>
                    <a:pt x="655984" y="23956"/>
                  </a:lnTo>
                  <a:lnTo>
                    <a:pt x="655984" y="190475"/>
                  </a:lnTo>
                  <a:lnTo>
                    <a:pt x="0" y="166518"/>
                  </a:lnTo>
                  <a:lnTo>
                    <a:pt x="0" y="0"/>
                  </a:lnTo>
                  <a:close/>
                </a:path>
              </a:pathLst>
            </a:custGeom>
            <a:ln w="1190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3061865" y="6899861"/>
              <a:ext cx="669925" cy="59690"/>
            </a:xfrm>
            <a:custGeom>
              <a:avLst/>
              <a:gdLst/>
              <a:ahLst/>
              <a:cxnLst/>
              <a:rect l="l" t="t" r="r" b="b"/>
              <a:pathLst>
                <a:path w="669925" h="59690">
                  <a:moveTo>
                    <a:pt x="655984" y="0"/>
                  </a:moveTo>
                  <a:lnTo>
                    <a:pt x="642655" y="0"/>
                  </a:lnTo>
                  <a:lnTo>
                    <a:pt x="0" y="35345"/>
                  </a:lnTo>
                  <a:lnTo>
                    <a:pt x="655984" y="59302"/>
                  </a:lnTo>
                  <a:lnTo>
                    <a:pt x="669313" y="47520"/>
                  </a:lnTo>
                  <a:lnTo>
                    <a:pt x="669313" y="23563"/>
                  </a:lnTo>
                  <a:lnTo>
                    <a:pt x="655984" y="11781"/>
                  </a:lnTo>
                  <a:lnTo>
                    <a:pt x="655984" y="0"/>
                  </a:lnTo>
                  <a:close/>
                </a:path>
              </a:pathLst>
            </a:custGeom>
            <a:solidFill>
              <a:srgbClr val="993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3061865" y="6899861"/>
              <a:ext cx="669925" cy="59690"/>
            </a:xfrm>
            <a:custGeom>
              <a:avLst/>
              <a:gdLst/>
              <a:ahLst/>
              <a:cxnLst/>
              <a:rect l="l" t="t" r="r" b="b"/>
              <a:pathLst>
                <a:path w="669925" h="59690">
                  <a:moveTo>
                    <a:pt x="642655" y="0"/>
                  </a:moveTo>
                  <a:lnTo>
                    <a:pt x="655984" y="0"/>
                  </a:lnTo>
                  <a:lnTo>
                    <a:pt x="655984" y="11781"/>
                  </a:lnTo>
                  <a:lnTo>
                    <a:pt x="669313" y="23563"/>
                  </a:lnTo>
                  <a:lnTo>
                    <a:pt x="669313" y="35345"/>
                  </a:lnTo>
                  <a:lnTo>
                    <a:pt x="669313" y="47520"/>
                  </a:lnTo>
                  <a:lnTo>
                    <a:pt x="655984" y="59302"/>
                  </a:lnTo>
                  <a:lnTo>
                    <a:pt x="0" y="35345"/>
                  </a:lnTo>
                  <a:lnTo>
                    <a:pt x="642655" y="0"/>
                  </a:lnTo>
                  <a:close/>
                </a:path>
              </a:pathLst>
            </a:custGeom>
            <a:ln w="11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061865" y="6935206"/>
              <a:ext cx="656590" cy="190500"/>
            </a:xfrm>
            <a:custGeom>
              <a:avLst/>
              <a:gdLst/>
              <a:ahLst/>
              <a:cxnLst/>
              <a:rect l="l" t="t" r="r" b="b"/>
              <a:pathLst>
                <a:path w="656589" h="190500">
                  <a:moveTo>
                    <a:pt x="0" y="0"/>
                  </a:moveTo>
                  <a:lnTo>
                    <a:pt x="0" y="166518"/>
                  </a:lnTo>
                  <a:lnTo>
                    <a:pt x="655984" y="190475"/>
                  </a:lnTo>
                  <a:lnTo>
                    <a:pt x="655984" y="239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0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061865" y="6935206"/>
              <a:ext cx="656590" cy="190500"/>
            </a:xfrm>
            <a:custGeom>
              <a:avLst/>
              <a:gdLst/>
              <a:ahLst/>
              <a:cxnLst/>
              <a:rect l="l" t="t" r="r" b="b"/>
              <a:pathLst>
                <a:path w="656589" h="190500">
                  <a:moveTo>
                    <a:pt x="0" y="0"/>
                  </a:moveTo>
                  <a:lnTo>
                    <a:pt x="655984" y="23956"/>
                  </a:lnTo>
                  <a:lnTo>
                    <a:pt x="655984" y="190475"/>
                  </a:lnTo>
                  <a:lnTo>
                    <a:pt x="0" y="166518"/>
                  </a:lnTo>
                  <a:lnTo>
                    <a:pt x="0" y="0"/>
                  </a:lnTo>
                  <a:close/>
                </a:path>
              </a:pathLst>
            </a:custGeom>
            <a:ln w="1190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2085353" y="6983120"/>
              <a:ext cx="1324610" cy="297815"/>
            </a:xfrm>
            <a:custGeom>
              <a:avLst/>
              <a:gdLst/>
              <a:ahLst/>
              <a:cxnLst/>
              <a:rect l="l" t="t" r="r" b="b"/>
              <a:pathLst>
                <a:path w="1324610" h="297815">
                  <a:moveTo>
                    <a:pt x="829533" y="285516"/>
                  </a:moveTo>
                  <a:lnTo>
                    <a:pt x="508294" y="285516"/>
                  </a:lnTo>
                  <a:lnTo>
                    <a:pt x="562056" y="297298"/>
                  </a:lnTo>
                  <a:lnTo>
                    <a:pt x="776215" y="297298"/>
                  </a:lnTo>
                  <a:lnTo>
                    <a:pt x="829533" y="285516"/>
                  </a:lnTo>
                  <a:close/>
                </a:path>
                <a:path w="1324610" h="297815">
                  <a:moveTo>
                    <a:pt x="990374" y="273341"/>
                  </a:moveTo>
                  <a:lnTo>
                    <a:pt x="347897" y="273341"/>
                  </a:lnTo>
                  <a:lnTo>
                    <a:pt x="387885" y="285516"/>
                  </a:lnTo>
                  <a:lnTo>
                    <a:pt x="936524" y="285516"/>
                  </a:lnTo>
                  <a:lnTo>
                    <a:pt x="990374" y="273341"/>
                  </a:lnTo>
                  <a:close/>
                </a:path>
                <a:path w="1324610" h="297815">
                  <a:moveTo>
                    <a:pt x="0" y="0"/>
                  </a:moveTo>
                  <a:lnTo>
                    <a:pt x="0" y="166518"/>
                  </a:lnTo>
                  <a:lnTo>
                    <a:pt x="26658" y="190082"/>
                  </a:lnTo>
                  <a:lnTo>
                    <a:pt x="53317" y="202257"/>
                  </a:lnTo>
                  <a:lnTo>
                    <a:pt x="133738" y="237603"/>
                  </a:lnTo>
                  <a:lnTo>
                    <a:pt x="173726" y="249777"/>
                  </a:lnTo>
                  <a:lnTo>
                    <a:pt x="214159" y="249777"/>
                  </a:lnTo>
                  <a:lnTo>
                    <a:pt x="254147" y="261559"/>
                  </a:lnTo>
                  <a:lnTo>
                    <a:pt x="307464" y="273341"/>
                  </a:lnTo>
                  <a:lnTo>
                    <a:pt x="1030363" y="273341"/>
                  </a:lnTo>
                  <a:lnTo>
                    <a:pt x="1083680" y="261559"/>
                  </a:lnTo>
                  <a:lnTo>
                    <a:pt x="1124202" y="249777"/>
                  </a:lnTo>
                  <a:lnTo>
                    <a:pt x="1164190" y="237603"/>
                  </a:lnTo>
                  <a:lnTo>
                    <a:pt x="1190849" y="237603"/>
                  </a:lnTo>
                  <a:lnTo>
                    <a:pt x="1231192" y="225821"/>
                  </a:lnTo>
                  <a:lnTo>
                    <a:pt x="1284510" y="202257"/>
                  </a:lnTo>
                  <a:lnTo>
                    <a:pt x="1297839" y="190082"/>
                  </a:lnTo>
                  <a:lnTo>
                    <a:pt x="1324498" y="166518"/>
                  </a:lnTo>
                  <a:lnTo>
                    <a:pt x="1324498" y="130779"/>
                  </a:lnTo>
                  <a:lnTo>
                    <a:pt x="562056" y="130779"/>
                  </a:lnTo>
                  <a:lnTo>
                    <a:pt x="508294" y="118605"/>
                  </a:lnTo>
                  <a:lnTo>
                    <a:pt x="387885" y="118605"/>
                  </a:lnTo>
                  <a:lnTo>
                    <a:pt x="347897" y="106823"/>
                  </a:lnTo>
                  <a:lnTo>
                    <a:pt x="307464" y="106823"/>
                  </a:lnTo>
                  <a:lnTo>
                    <a:pt x="254147" y="95041"/>
                  </a:lnTo>
                  <a:lnTo>
                    <a:pt x="214159" y="83259"/>
                  </a:lnTo>
                  <a:lnTo>
                    <a:pt x="173726" y="83259"/>
                  </a:lnTo>
                  <a:lnTo>
                    <a:pt x="133738" y="71084"/>
                  </a:lnTo>
                  <a:lnTo>
                    <a:pt x="79976" y="47520"/>
                  </a:lnTo>
                  <a:lnTo>
                    <a:pt x="53317" y="35345"/>
                  </a:lnTo>
                  <a:lnTo>
                    <a:pt x="26658" y="23563"/>
                  </a:lnTo>
                  <a:lnTo>
                    <a:pt x="0" y="0"/>
                  </a:lnTo>
                  <a:close/>
                </a:path>
                <a:path w="1324610" h="297815">
                  <a:moveTo>
                    <a:pt x="1324498" y="0"/>
                  </a:moveTo>
                  <a:lnTo>
                    <a:pt x="1284510" y="35345"/>
                  </a:lnTo>
                  <a:lnTo>
                    <a:pt x="1257851" y="47520"/>
                  </a:lnTo>
                  <a:lnTo>
                    <a:pt x="1231192" y="59302"/>
                  </a:lnTo>
                  <a:lnTo>
                    <a:pt x="1190849" y="71084"/>
                  </a:lnTo>
                  <a:lnTo>
                    <a:pt x="1164190" y="71084"/>
                  </a:lnTo>
                  <a:lnTo>
                    <a:pt x="1124202" y="83259"/>
                  </a:lnTo>
                  <a:lnTo>
                    <a:pt x="1083680" y="95041"/>
                  </a:lnTo>
                  <a:lnTo>
                    <a:pt x="1030363" y="106823"/>
                  </a:lnTo>
                  <a:lnTo>
                    <a:pt x="990374" y="106823"/>
                  </a:lnTo>
                  <a:lnTo>
                    <a:pt x="936524" y="118605"/>
                  </a:lnTo>
                  <a:lnTo>
                    <a:pt x="829533" y="118605"/>
                  </a:lnTo>
                  <a:lnTo>
                    <a:pt x="776215" y="130779"/>
                  </a:lnTo>
                  <a:lnTo>
                    <a:pt x="1324498" y="130779"/>
                  </a:lnTo>
                  <a:lnTo>
                    <a:pt x="1324498" y="0"/>
                  </a:lnTo>
                  <a:close/>
                </a:path>
              </a:pathLst>
            </a:custGeom>
            <a:solidFill>
              <a:srgbClr val="66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2085353" y="6959163"/>
              <a:ext cx="1324610" cy="321310"/>
            </a:xfrm>
            <a:custGeom>
              <a:avLst/>
              <a:gdLst/>
              <a:ahLst/>
              <a:cxnLst/>
              <a:rect l="l" t="t" r="r" b="b"/>
              <a:pathLst>
                <a:path w="1324610" h="321309">
                  <a:moveTo>
                    <a:pt x="1324498" y="23956"/>
                  </a:moveTo>
                  <a:lnTo>
                    <a:pt x="1311169" y="35738"/>
                  </a:lnTo>
                  <a:lnTo>
                    <a:pt x="1297839" y="47520"/>
                  </a:lnTo>
                  <a:lnTo>
                    <a:pt x="1284510" y="59302"/>
                  </a:lnTo>
                  <a:lnTo>
                    <a:pt x="1257851" y="71477"/>
                  </a:lnTo>
                  <a:lnTo>
                    <a:pt x="1231192" y="83259"/>
                  </a:lnTo>
                  <a:lnTo>
                    <a:pt x="1190849" y="95041"/>
                  </a:lnTo>
                  <a:lnTo>
                    <a:pt x="1164190" y="95041"/>
                  </a:lnTo>
                  <a:lnTo>
                    <a:pt x="1124202" y="107216"/>
                  </a:lnTo>
                  <a:lnTo>
                    <a:pt x="1083680" y="118997"/>
                  </a:lnTo>
                  <a:lnTo>
                    <a:pt x="1030363" y="130779"/>
                  </a:lnTo>
                  <a:lnTo>
                    <a:pt x="990374" y="130779"/>
                  </a:lnTo>
                  <a:lnTo>
                    <a:pt x="936524" y="142561"/>
                  </a:lnTo>
                  <a:lnTo>
                    <a:pt x="883295" y="142561"/>
                  </a:lnTo>
                  <a:lnTo>
                    <a:pt x="829533" y="142561"/>
                  </a:lnTo>
                  <a:lnTo>
                    <a:pt x="776215" y="154736"/>
                  </a:lnTo>
                  <a:lnTo>
                    <a:pt x="722453" y="154736"/>
                  </a:lnTo>
                  <a:lnTo>
                    <a:pt x="669136" y="154736"/>
                  </a:lnTo>
                  <a:lnTo>
                    <a:pt x="602044" y="154736"/>
                  </a:lnTo>
                  <a:lnTo>
                    <a:pt x="562056" y="154736"/>
                  </a:lnTo>
                  <a:lnTo>
                    <a:pt x="508294" y="142561"/>
                  </a:lnTo>
                  <a:lnTo>
                    <a:pt x="441647" y="142561"/>
                  </a:lnTo>
                  <a:lnTo>
                    <a:pt x="387885" y="142561"/>
                  </a:lnTo>
                  <a:lnTo>
                    <a:pt x="347897" y="130779"/>
                  </a:lnTo>
                  <a:lnTo>
                    <a:pt x="307464" y="130779"/>
                  </a:lnTo>
                  <a:lnTo>
                    <a:pt x="254147" y="118997"/>
                  </a:lnTo>
                  <a:lnTo>
                    <a:pt x="214159" y="107216"/>
                  </a:lnTo>
                  <a:lnTo>
                    <a:pt x="173726" y="107216"/>
                  </a:lnTo>
                  <a:lnTo>
                    <a:pt x="133738" y="95041"/>
                  </a:lnTo>
                  <a:lnTo>
                    <a:pt x="107079" y="83259"/>
                  </a:lnTo>
                  <a:lnTo>
                    <a:pt x="79976" y="71477"/>
                  </a:lnTo>
                  <a:lnTo>
                    <a:pt x="53317" y="59302"/>
                  </a:lnTo>
                  <a:lnTo>
                    <a:pt x="26658" y="47520"/>
                  </a:lnTo>
                  <a:lnTo>
                    <a:pt x="13329" y="35738"/>
                  </a:lnTo>
                  <a:lnTo>
                    <a:pt x="0" y="23956"/>
                  </a:lnTo>
                  <a:lnTo>
                    <a:pt x="0" y="11781"/>
                  </a:lnTo>
                  <a:lnTo>
                    <a:pt x="0" y="0"/>
                  </a:lnTo>
                  <a:lnTo>
                    <a:pt x="0" y="166518"/>
                  </a:lnTo>
                  <a:lnTo>
                    <a:pt x="0" y="178300"/>
                  </a:lnTo>
                  <a:lnTo>
                    <a:pt x="0" y="190475"/>
                  </a:lnTo>
                  <a:lnTo>
                    <a:pt x="13329" y="202257"/>
                  </a:lnTo>
                  <a:lnTo>
                    <a:pt x="26658" y="214039"/>
                  </a:lnTo>
                  <a:lnTo>
                    <a:pt x="53317" y="226213"/>
                  </a:lnTo>
                  <a:lnTo>
                    <a:pt x="79976" y="237995"/>
                  </a:lnTo>
                  <a:lnTo>
                    <a:pt x="107079" y="249777"/>
                  </a:lnTo>
                  <a:lnTo>
                    <a:pt x="133738" y="261559"/>
                  </a:lnTo>
                  <a:lnTo>
                    <a:pt x="173726" y="273734"/>
                  </a:lnTo>
                  <a:lnTo>
                    <a:pt x="214159" y="273734"/>
                  </a:lnTo>
                  <a:lnTo>
                    <a:pt x="254147" y="285516"/>
                  </a:lnTo>
                  <a:lnTo>
                    <a:pt x="307464" y="297298"/>
                  </a:lnTo>
                  <a:lnTo>
                    <a:pt x="347897" y="297298"/>
                  </a:lnTo>
                  <a:lnTo>
                    <a:pt x="387885" y="309473"/>
                  </a:lnTo>
                  <a:lnTo>
                    <a:pt x="441647" y="309473"/>
                  </a:lnTo>
                  <a:lnTo>
                    <a:pt x="508294" y="309473"/>
                  </a:lnTo>
                  <a:lnTo>
                    <a:pt x="562056" y="321255"/>
                  </a:lnTo>
                  <a:lnTo>
                    <a:pt x="602044" y="321255"/>
                  </a:lnTo>
                  <a:lnTo>
                    <a:pt x="669136" y="321255"/>
                  </a:lnTo>
                  <a:lnTo>
                    <a:pt x="722453" y="321255"/>
                  </a:lnTo>
                  <a:lnTo>
                    <a:pt x="776215" y="321255"/>
                  </a:lnTo>
                  <a:lnTo>
                    <a:pt x="829533" y="309473"/>
                  </a:lnTo>
                  <a:lnTo>
                    <a:pt x="883295" y="309473"/>
                  </a:lnTo>
                  <a:lnTo>
                    <a:pt x="936524" y="309473"/>
                  </a:lnTo>
                  <a:lnTo>
                    <a:pt x="990374" y="297298"/>
                  </a:lnTo>
                  <a:lnTo>
                    <a:pt x="1030363" y="297298"/>
                  </a:lnTo>
                  <a:lnTo>
                    <a:pt x="1083680" y="285516"/>
                  </a:lnTo>
                  <a:lnTo>
                    <a:pt x="1124202" y="273734"/>
                  </a:lnTo>
                  <a:lnTo>
                    <a:pt x="1164190" y="261559"/>
                  </a:lnTo>
                  <a:lnTo>
                    <a:pt x="1190849" y="261559"/>
                  </a:lnTo>
                  <a:lnTo>
                    <a:pt x="1231192" y="249777"/>
                  </a:lnTo>
                  <a:lnTo>
                    <a:pt x="1257851" y="237995"/>
                  </a:lnTo>
                  <a:lnTo>
                    <a:pt x="1284510" y="226213"/>
                  </a:lnTo>
                  <a:lnTo>
                    <a:pt x="1297839" y="214039"/>
                  </a:lnTo>
                  <a:lnTo>
                    <a:pt x="1311169" y="202257"/>
                  </a:lnTo>
                  <a:lnTo>
                    <a:pt x="1324498" y="190475"/>
                  </a:lnTo>
                  <a:lnTo>
                    <a:pt x="1324498" y="23956"/>
                  </a:lnTo>
                  <a:close/>
                </a:path>
              </a:pathLst>
            </a:custGeom>
            <a:ln w="1186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2085353" y="6804427"/>
              <a:ext cx="1324610" cy="309880"/>
            </a:xfrm>
            <a:custGeom>
              <a:avLst/>
              <a:gdLst/>
              <a:ahLst/>
              <a:cxnLst/>
              <a:rect l="l" t="t" r="r" b="b"/>
              <a:pathLst>
                <a:path w="1324610" h="309879">
                  <a:moveTo>
                    <a:pt x="669136" y="0"/>
                  </a:moveTo>
                  <a:lnTo>
                    <a:pt x="441647" y="0"/>
                  </a:lnTo>
                  <a:lnTo>
                    <a:pt x="387885" y="12174"/>
                  </a:lnTo>
                  <a:lnTo>
                    <a:pt x="347897" y="12174"/>
                  </a:lnTo>
                  <a:lnTo>
                    <a:pt x="240817" y="35738"/>
                  </a:lnTo>
                  <a:lnTo>
                    <a:pt x="214159" y="35738"/>
                  </a:lnTo>
                  <a:lnTo>
                    <a:pt x="173726" y="47520"/>
                  </a:lnTo>
                  <a:lnTo>
                    <a:pt x="133738" y="59695"/>
                  </a:lnTo>
                  <a:lnTo>
                    <a:pt x="93750" y="71477"/>
                  </a:lnTo>
                  <a:lnTo>
                    <a:pt x="66647" y="83259"/>
                  </a:lnTo>
                  <a:lnTo>
                    <a:pt x="39988" y="95434"/>
                  </a:lnTo>
                  <a:lnTo>
                    <a:pt x="0" y="130779"/>
                  </a:lnTo>
                  <a:lnTo>
                    <a:pt x="0" y="166518"/>
                  </a:lnTo>
                  <a:lnTo>
                    <a:pt x="39988" y="202257"/>
                  </a:lnTo>
                  <a:lnTo>
                    <a:pt x="147067" y="249777"/>
                  </a:lnTo>
                  <a:lnTo>
                    <a:pt x="187056" y="261952"/>
                  </a:lnTo>
                  <a:lnTo>
                    <a:pt x="240817" y="273734"/>
                  </a:lnTo>
                  <a:lnTo>
                    <a:pt x="280806" y="273734"/>
                  </a:lnTo>
                  <a:lnTo>
                    <a:pt x="387885" y="297298"/>
                  </a:lnTo>
                  <a:lnTo>
                    <a:pt x="481635" y="297298"/>
                  </a:lnTo>
                  <a:lnTo>
                    <a:pt x="534953" y="309473"/>
                  </a:lnTo>
                  <a:lnTo>
                    <a:pt x="762886" y="309473"/>
                  </a:lnTo>
                  <a:lnTo>
                    <a:pt x="816203" y="297298"/>
                  </a:lnTo>
                  <a:lnTo>
                    <a:pt x="923194" y="297298"/>
                  </a:lnTo>
                  <a:lnTo>
                    <a:pt x="976512" y="285516"/>
                  </a:lnTo>
                  <a:lnTo>
                    <a:pt x="1030363" y="285516"/>
                  </a:lnTo>
                  <a:lnTo>
                    <a:pt x="1110872" y="261952"/>
                  </a:lnTo>
                  <a:lnTo>
                    <a:pt x="1150860" y="261952"/>
                  </a:lnTo>
                  <a:lnTo>
                    <a:pt x="1190849" y="249777"/>
                  </a:lnTo>
                  <a:lnTo>
                    <a:pt x="1231192" y="237995"/>
                  </a:lnTo>
                  <a:lnTo>
                    <a:pt x="1257851" y="226213"/>
                  </a:lnTo>
                  <a:lnTo>
                    <a:pt x="1271181" y="214039"/>
                  </a:lnTo>
                  <a:lnTo>
                    <a:pt x="1297839" y="202257"/>
                  </a:lnTo>
                  <a:lnTo>
                    <a:pt x="1324498" y="178693"/>
                  </a:lnTo>
                  <a:lnTo>
                    <a:pt x="669136" y="154736"/>
                  </a:lnTo>
                  <a:lnTo>
                    <a:pt x="669136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2085353" y="6804427"/>
              <a:ext cx="1324610" cy="309880"/>
            </a:xfrm>
            <a:custGeom>
              <a:avLst/>
              <a:gdLst/>
              <a:ahLst/>
              <a:cxnLst/>
              <a:rect l="l" t="t" r="r" b="b"/>
              <a:pathLst>
                <a:path w="1324610" h="309879">
                  <a:moveTo>
                    <a:pt x="1324498" y="178693"/>
                  </a:moveTo>
                  <a:lnTo>
                    <a:pt x="1311169" y="190475"/>
                  </a:lnTo>
                  <a:lnTo>
                    <a:pt x="1297839" y="202257"/>
                  </a:lnTo>
                  <a:lnTo>
                    <a:pt x="1271181" y="214039"/>
                  </a:lnTo>
                  <a:lnTo>
                    <a:pt x="1257851" y="226213"/>
                  </a:lnTo>
                  <a:lnTo>
                    <a:pt x="1231192" y="237995"/>
                  </a:lnTo>
                  <a:lnTo>
                    <a:pt x="1190849" y="249777"/>
                  </a:lnTo>
                  <a:lnTo>
                    <a:pt x="1150860" y="261952"/>
                  </a:lnTo>
                  <a:lnTo>
                    <a:pt x="1110872" y="261952"/>
                  </a:lnTo>
                  <a:lnTo>
                    <a:pt x="1070351" y="273734"/>
                  </a:lnTo>
                  <a:lnTo>
                    <a:pt x="1030363" y="285516"/>
                  </a:lnTo>
                  <a:lnTo>
                    <a:pt x="976512" y="285516"/>
                  </a:lnTo>
                  <a:lnTo>
                    <a:pt x="923194" y="297298"/>
                  </a:lnTo>
                  <a:lnTo>
                    <a:pt x="869521" y="297298"/>
                  </a:lnTo>
                  <a:lnTo>
                    <a:pt x="816203" y="297298"/>
                  </a:lnTo>
                  <a:lnTo>
                    <a:pt x="762886" y="309473"/>
                  </a:lnTo>
                  <a:lnTo>
                    <a:pt x="709124" y="309473"/>
                  </a:lnTo>
                  <a:lnTo>
                    <a:pt x="655806" y="309473"/>
                  </a:lnTo>
                  <a:lnTo>
                    <a:pt x="602044" y="309473"/>
                  </a:lnTo>
                  <a:lnTo>
                    <a:pt x="534953" y="309473"/>
                  </a:lnTo>
                  <a:lnTo>
                    <a:pt x="481635" y="297298"/>
                  </a:lnTo>
                  <a:lnTo>
                    <a:pt x="428318" y="297298"/>
                  </a:lnTo>
                  <a:lnTo>
                    <a:pt x="387885" y="297298"/>
                  </a:lnTo>
                  <a:lnTo>
                    <a:pt x="334568" y="285516"/>
                  </a:lnTo>
                  <a:lnTo>
                    <a:pt x="280806" y="273734"/>
                  </a:lnTo>
                  <a:lnTo>
                    <a:pt x="240817" y="273734"/>
                  </a:lnTo>
                  <a:lnTo>
                    <a:pt x="187056" y="261952"/>
                  </a:lnTo>
                  <a:lnTo>
                    <a:pt x="147067" y="249777"/>
                  </a:lnTo>
                  <a:lnTo>
                    <a:pt x="120408" y="237995"/>
                  </a:lnTo>
                  <a:lnTo>
                    <a:pt x="93750" y="226213"/>
                  </a:lnTo>
                  <a:lnTo>
                    <a:pt x="66647" y="214039"/>
                  </a:lnTo>
                  <a:lnTo>
                    <a:pt x="39988" y="202257"/>
                  </a:lnTo>
                  <a:lnTo>
                    <a:pt x="26658" y="190475"/>
                  </a:lnTo>
                  <a:lnTo>
                    <a:pt x="13329" y="178693"/>
                  </a:lnTo>
                  <a:lnTo>
                    <a:pt x="0" y="166518"/>
                  </a:lnTo>
                  <a:lnTo>
                    <a:pt x="0" y="154736"/>
                  </a:lnTo>
                  <a:lnTo>
                    <a:pt x="0" y="142954"/>
                  </a:lnTo>
                  <a:lnTo>
                    <a:pt x="0" y="130779"/>
                  </a:lnTo>
                  <a:lnTo>
                    <a:pt x="13329" y="118997"/>
                  </a:lnTo>
                  <a:lnTo>
                    <a:pt x="26658" y="107216"/>
                  </a:lnTo>
                  <a:lnTo>
                    <a:pt x="39988" y="95434"/>
                  </a:lnTo>
                  <a:lnTo>
                    <a:pt x="66647" y="83259"/>
                  </a:lnTo>
                  <a:lnTo>
                    <a:pt x="93750" y="71477"/>
                  </a:lnTo>
                  <a:lnTo>
                    <a:pt x="133738" y="59695"/>
                  </a:lnTo>
                  <a:lnTo>
                    <a:pt x="173726" y="47520"/>
                  </a:lnTo>
                  <a:lnTo>
                    <a:pt x="214159" y="35738"/>
                  </a:lnTo>
                  <a:lnTo>
                    <a:pt x="240817" y="35738"/>
                  </a:lnTo>
                  <a:lnTo>
                    <a:pt x="294135" y="23956"/>
                  </a:lnTo>
                  <a:lnTo>
                    <a:pt x="347897" y="12174"/>
                  </a:lnTo>
                  <a:lnTo>
                    <a:pt x="387885" y="12174"/>
                  </a:lnTo>
                  <a:lnTo>
                    <a:pt x="441647" y="0"/>
                  </a:lnTo>
                  <a:lnTo>
                    <a:pt x="508294" y="0"/>
                  </a:lnTo>
                  <a:lnTo>
                    <a:pt x="548727" y="0"/>
                  </a:lnTo>
                  <a:lnTo>
                    <a:pt x="602044" y="0"/>
                  </a:lnTo>
                  <a:lnTo>
                    <a:pt x="669136" y="0"/>
                  </a:lnTo>
                  <a:lnTo>
                    <a:pt x="669136" y="154736"/>
                  </a:lnTo>
                  <a:lnTo>
                    <a:pt x="1324498" y="178693"/>
                  </a:lnTo>
                  <a:close/>
                </a:path>
              </a:pathLst>
            </a:custGeom>
            <a:ln w="1186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770779" y="6382239"/>
              <a:ext cx="2221865" cy="154940"/>
            </a:xfrm>
            <a:custGeom>
              <a:avLst/>
              <a:gdLst/>
              <a:ahLst/>
              <a:cxnLst/>
              <a:rect l="l" t="t" r="r" b="b"/>
              <a:pathLst>
                <a:path w="2221865" h="154940">
                  <a:moveTo>
                    <a:pt x="0" y="154736"/>
                  </a:moveTo>
                  <a:lnTo>
                    <a:pt x="2221567" y="154736"/>
                  </a:lnTo>
                  <a:lnTo>
                    <a:pt x="2221567" y="0"/>
                  </a:lnTo>
                  <a:lnTo>
                    <a:pt x="0" y="0"/>
                  </a:lnTo>
                  <a:lnTo>
                    <a:pt x="0" y="154736"/>
                  </a:lnTo>
                  <a:close/>
                </a:path>
              </a:pathLst>
            </a:custGeom>
            <a:ln w="1178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1810767" y="6429760"/>
              <a:ext cx="40640" cy="36195"/>
            </a:xfrm>
            <a:custGeom>
              <a:avLst/>
              <a:gdLst/>
              <a:ahLst/>
              <a:cxnLst/>
              <a:rect l="l" t="t" r="r" b="b"/>
              <a:pathLst>
                <a:path w="40639" h="36195">
                  <a:moveTo>
                    <a:pt x="40432" y="0"/>
                  </a:moveTo>
                  <a:lnTo>
                    <a:pt x="0" y="0"/>
                  </a:lnTo>
                  <a:lnTo>
                    <a:pt x="0" y="35738"/>
                  </a:lnTo>
                  <a:lnTo>
                    <a:pt x="40432" y="35738"/>
                  </a:lnTo>
                  <a:lnTo>
                    <a:pt x="40432" y="0"/>
                  </a:lnTo>
                  <a:close/>
                </a:path>
              </a:pathLst>
            </a:custGeom>
            <a:solidFill>
              <a:srgbClr val="9999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810767" y="6429760"/>
              <a:ext cx="40640" cy="36195"/>
            </a:xfrm>
            <a:custGeom>
              <a:avLst/>
              <a:gdLst/>
              <a:ahLst/>
              <a:cxnLst/>
              <a:rect l="l" t="t" r="r" b="b"/>
              <a:pathLst>
                <a:path w="40639" h="36195">
                  <a:moveTo>
                    <a:pt x="0" y="35738"/>
                  </a:moveTo>
                  <a:lnTo>
                    <a:pt x="40432" y="35738"/>
                  </a:lnTo>
                  <a:lnTo>
                    <a:pt x="40432" y="0"/>
                  </a:lnTo>
                  <a:lnTo>
                    <a:pt x="0" y="0"/>
                  </a:lnTo>
                  <a:lnTo>
                    <a:pt x="0" y="35738"/>
                  </a:lnTo>
                  <a:close/>
                </a:path>
              </a:pathLst>
            </a:custGeom>
            <a:ln w="124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891188" y="6418371"/>
              <a:ext cx="428069" cy="35738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2332835" y="6429760"/>
              <a:ext cx="40005" cy="36195"/>
            </a:xfrm>
            <a:custGeom>
              <a:avLst/>
              <a:gdLst/>
              <a:ahLst/>
              <a:cxnLst/>
              <a:rect l="l" t="t" r="r" b="b"/>
              <a:pathLst>
                <a:path w="40005" h="36195">
                  <a:moveTo>
                    <a:pt x="39988" y="0"/>
                  </a:moveTo>
                  <a:lnTo>
                    <a:pt x="0" y="0"/>
                  </a:lnTo>
                  <a:lnTo>
                    <a:pt x="0" y="35738"/>
                  </a:lnTo>
                  <a:lnTo>
                    <a:pt x="39988" y="35738"/>
                  </a:lnTo>
                  <a:lnTo>
                    <a:pt x="39988" y="0"/>
                  </a:lnTo>
                  <a:close/>
                </a:path>
              </a:pathLst>
            </a:custGeom>
            <a:solidFill>
              <a:srgbClr val="9933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2332835" y="6429760"/>
              <a:ext cx="40005" cy="36195"/>
            </a:xfrm>
            <a:custGeom>
              <a:avLst/>
              <a:gdLst/>
              <a:ahLst/>
              <a:cxnLst/>
              <a:rect l="l" t="t" r="r" b="b"/>
              <a:pathLst>
                <a:path w="40005" h="36195">
                  <a:moveTo>
                    <a:pt x="0" y="35738"/>
                  </a:moveTo>
                  <a:lnTo>
                    <a:pt x="39988" y="35738"/>
                  </a:lnTo>
                  <a:lnTo>
                    <a:pt x="39988" y="0"/>
                  </a:lnTo>
                  <a:lnTo>
                    <a:pt x="0" y="0"/>
                  </a:lnTo>
                  <a:lnTo>
                    <a:pt x="0" y="35738"/>
                  </a:lnTo>
                  <a:close/>
                </a:path>
              </a:pathLst>
            </a:custGeom>
            <a:ln w="12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7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13256" y="6418371"/>
              <a:ext cx="720605" cy="35738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3149128" y="6429760"/>
              <a:ext cx="40640" cy="36195"/>
            </a:xfrm>
            <a:custGeom>
              <a:avLst/>
              <a:gdLst/>
              <a:ahLst/>
              <a:cxnLst/>
              <a:rect l="l" t="t" r="r" b="b"/>
              <a:pathLst>
                <a:path w="40639" h="36195">
                  <a:moveTo>
                    <a:pt x="40432" y="0"/>
                  </a:moveTo>
                  <a:lnTo>
                    <a:pt x="0" y="0"/>
                  </a:lnTo>
                  <a:lnTo>
                    <a:pt x="0" y="35738"/>
                  </a:lnTo>
                  <a:lnTo>
                    <a:pt x="40432" y="35738"/>
                  </a:lnTo>
                  <a:lnTo>
                    <a:pt x="40432" y="0"/>
                  </a:lnTo>
                  <a:close/>
                </a:path>
              </a:pathLst>
            </a:custGeom>
            <a:solidFill>
              <a:srgbClr val="FFFFC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149128" y="6429760"/>
              <a:ext cx="40640" cy="36195"/>
            </a:xfrm>
            <a:custGeom>
              <a:avLst/>
              <a:gdLst/>
              <a:ahLst/>
              <a:cxnLst/>
              <a:rect l="l" t="t" r="r" b="b"/>
              <a:pathLst>
                <a:path w="40639" h="36195">
                  <a:moveTo>
                    <a:pt x="0" y="35738"/>
                  </a:moveTo>
                  <a:lnTo>
                    <a:pt x="40432" y="35738"/>
                  </a:lnTo>
                  <a:lnTo>
                    <a:pt x="40432" y="0"/>
                  </a:lnTo>
                  <a:lnTo>
                    <a:pt x="0" y="0"/>
                  </a:lnTo>
                  <a:lnTo>
                    <a:pt x="0" y="35738"/>
                  </a:lnTo>
                  <a:close/>
                </a:path>
              </a:pathLst>
            </a:custGeom>
            <a:ln w="124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8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29460" y="6418371"/>
              <a:ext cx="336967" cy="35738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3577446" y="6429760"/>
              <a:ext cx="40005" cy="36195"/>
            </a:xfrm>
            <a:custGeom>
              <a:avLst/>
              <a:gdLst/>
              <a:ahLst/>
              <a:cxnLst/>
              <a:rect l="l" t="t" r="r" b="b"/>
              <a:pathLst>
                <a:path w="40004" h="36195">
                  <a:moveTo>
                    <a:pt x="39988" y="0"/>
                  </a:moveTo>
                  <a:lnTo>
                    <a:pt x="0" y="0"/>
                  </a:lnTo>
                  <a:lnTo>
                    <a:pt x="0" y="35738"/>
                  </a:lnTo>
                  <a:lnTo>
                    <a:pt x="39988" y="35738"/>
                  </a:lnTo>
                  <a:lnTo>
                    <a:pt x="39988" y="0"/>
                  </a:lnTo>
                  <a:close/>
                </a:path>
              </a:pathLst>
            </a:custGeom>
            <a:solidFill>
              <a:srgbClr val="CC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3577446" y="6429760"/>
              <a:ext cx="40005" cy="36195"/>
            </a:xfrm>
            <a:custGeom>
              <a:avLst/>
              <a:gdLst/>
              <a:ahLst/>
              <a:cxnLst/>
              <a:rect l="l" t="t" r="r" b="b"/>
              <a:pathLst>
                <a:path w="40004" h="36195">
                  <a:moveTo>
                    <a:pt x="0" y="35738"/>
                  </a:moveTo>
                  <a:lnTo>
                    <a:pt x="39988" y="35738"/>
                  </a:lnTo>
                  <a:lnTo>
                    <a:pt x="39988" y="0"/>
                  </a:lnTo>
                  <a:lnTo>
                    <a:pt x="0" y="0"/>
                  </a:lnTo>
                  <a:lnTo>
                    <a:pt x="0" y="35738"/>
                  </a:lnTo>
                  <a:close/>
                </a:path>
              </a:pathLst>
            </a:custGeom>
            <a:ln w="1246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657778" y="6418371"/>
              <a:ext cx="304976" cy="35738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86" name="object 86"/>
          <p:cNvSpPr txBox="1"/>
          <p:nvPr/>
        </p:nvSpPr>
        <p:spPr>
          <a:xfrm>
            <a:off x="1853710" y="8290415"/>
            <a:ext cx="4215765" cy="716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Participación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Percepción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Padres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Representantes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las</a:t>
            </a:r>
            <a:endParaRPr sz="1200" dirty="0">
              <a:latin typeface="Times New Roman"/>
              <a:cs typeface="Times New Roman"/>
            </a:endParaRPr>
          </a:p>
          <a:p>
            <a:pPr marL="3175" algn="ctr">
              <a:lnSpc>
                <a:spcPct val="100000"/>
              </a:lnSpc>
              <a:spcBef>
                <a:spcPts val="720"/>
              </a:spcBef>
            </a:pPr>
            <a:r>
              <a:rPr sz="1200" b="1" dirty="0">
                <a:latin typeface="Times New Roman"/>
                <a:cs typeface="Times New Roman"/>
              </a:rPr>
              <a:t>Actividades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Educativas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05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Lisbening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Álvarez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87" name="object 8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794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32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88" name="Grupo 87">
            <a:extLst>
              <a:ext uri="{FF2B5EF4-FFF2-40B4-BE49-F238E27FC236}">
                <a16:creationId xmlns:a16="http://schemas.microsoft.com/office/drawing/2014/main" id="{5ABD731B-CB06-3F14-BFD8-10FC5B03F0C8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89" name="object 12">
              <a:extLst>
                <a:ext uri="{FF2B5EF4-FFF2-40B4-BE49-F238E27FC236}">
                  <a16:creationId xmlns:a16="http://schemas.microsoft.com/office/drawing/2014/main" id="{2E65881E-88F7-8A3F-13F3-F7EB9EAC8B58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93" name="object 13">
                <a:extLst>
                  <a:ext uri="{FF2B5EF4-FFF2-40B4-BE49-F238E27FC236}">
                    <a16:creationId xmlns:a16="http://schemas.microsoft.com/office/drawing/2014/main" id="{BA0177D2-B3BD-CC3F-BB08-0CF5273A3AF7}"/>
                  </a:ext>
                </a:extLst>
              </p:cNvPr>
              <p:cNvPicPr/>
              <p:nvPr/>
            </p:nvPicPr>
            <p:blipFill>
              <a:blip r:embed="rId16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94" name="object 14">
                <a:extLst>
                  <a:ext uri="{FF2B5EF4-FFF2-40B4-BE49-F238E27FC236}">
                    <a16:creationId xmlns:a16="http://schemas.microsoft.com/office/drawing/2014/main" id="{0DC1AB2C-3765-F096-078F-EADCD060D50B}"/>
                  </a:ext>
                </a:extLst>
              </p:cNvPr>
              <p:cNvPicPr/>
              <p:nvPr/>
            </p:nvPicPr>
            <p:blipFill>
              <a:blip r:embed="rId17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95" name="object 15">
                <a:extLst>
                  <a:ext uri="{FF2B5EF4-FFF2-40B4-BE49-F238E27FC236}">
                    <a16:creationId xmlns:a16="http://schemas.microsoft.com/office/drawing/2014/main" id="{6000D07C-6266-8CB6-DADD-DCC8B3654FCE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96" name="object 16">
                <a:extLst>
                  <a:ext uri="{FF2B5EF4-FFF2-40B4-BE49-F238E27FC236}">
                    <a16:creationId xmlns:a16="http://schemas.microsoft.com/office/drawing/2014/main" id="{1BFA5D2F-8E23-D7FD-47AB-14EA412CB9D0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90" name="object 16">
              <a:extLst>
                <a:ext uri="{FF2B5EF4-FFF2-40B4-BE49-F238E27FC236}">
                  <a16:creationId xmlns:a16="http://schemas.microsoft.com/office/drawing/2014/main" id="{D01DB633-7D23-012D-C3F0-8C56F38CA6CA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91" name="object 25">
              <a:extLst>
                <a:ext uri="{FF2B5EF4-FFF2-40B4-BE49-F238E27FC236}">
                  <a16:creationId xmlns:a16="http://schemas.microsoft.com/office/drawing/2014/main" id="{1A09BDED-39CD-BA35-07A2-B0ADE24F37B7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92" name="object 31">
              <a:extLst>
                <a:ext uri="{FF2B5EF4-FFF2-40B4-BE49-F238E27FC236}">
                  <a16:creationId xmlns:a16="http://schemas.microsoft.com/office/drawing/2014/main" id="{8C43EC0B-19BF-6EC3-C6AB-D0A1904EBCDA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601456"/>
              <a:ext cx="6516624" cy="16001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221691" y="1068451"/>
            <a:ext cx="6417945" cy="59099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79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II</a:t>
            </a:r>
            <a:r>
              <a:rPr sz="1200" b="1" spc="-10" dirty="0">
                <a:latin typeface="Times New Roman"/>
                <a:cs typeface="Times New Roman"/>
              </a:rPr>
              <a:t> CONTEXTO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Programa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Manos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Siembra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Contexto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Educativo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apreciación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geohistórico,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ligada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concretamente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medio </a:t>
            </a:r>
            <a:r>
              <a:rPr sz="1200" dirty="0">
                <a:latin typeface="Times New Roman"/>
                <a:cs typeface="Times New Roman"/>
              </a:rPr>
              <a:t>ambiente.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visionada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grandes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implicaciones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relación </a:t>
            </a:r>
            <a:r>
              <a:rPr sz="1200" dirty="0">
                <a:latin typeface="Times New Roman"/>
                <a:cs typeface="Times New Roman"/>
              </a:rPr>
              <a:t>del hombre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 que urge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reeducación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cautivo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predatoria.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Paulo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Freire;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pertenece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tierra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contrario,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degradación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acelerada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encontramos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encrucijada: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camino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Tecnológico,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creer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podemos </a:t>
            </a:r>
            <a:r>
              <a:rPr sz="1200" dirty="0">
                <a:latin typeface="Times New Roman"/>
                <a:cs typeface="Times New Roman"/>
              </a:rPr>
              <a:t>cambiar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estilo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contaminador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consumista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lado,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alternativa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camino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Ecologista,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saludable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planeta.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encrucijada,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sustentable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componente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promover 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preservación del ambiente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fortalecimiento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conciencia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ecológica.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través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áulica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contextual,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impulsan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micro,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naturaleza,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promoción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cotidiana.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Siembra,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prevalece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agroecológico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principios, </a:t>
            </a:r>
            <a:r>
              <a:rPr sz="1200" dirty="0">
                <a:latin typeface="Times New Roman"/>
                <a:cs typeface="Times New Roman"/>
              </a:rPr>
              <a:t>métodos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agrícolas,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surgió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está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finalidad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disminuir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desabastecimiento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productos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alimenticios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conforman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dieta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diaria 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poniendo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peligro 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alimentaria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ende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 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cosas así,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 evidente 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programa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siembra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enfila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conforman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vinculando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equilibrio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interculturalidad,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información,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liberador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 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todo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-10" dirty="0">
                <a:latin typeface="Times New Roman"/>
                <a:cs typeface="Times New Roman"/>
              </a:rPr>
              <a:t> interdisciplinario.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2" name="object 22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1457705" y="8336686"/>
            <a:ext cx="413194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10" dirty="0">
                <a:latin typeface="Times New Roman"/>
                <a:cs typeface="Times New Roman"/>
              </a:rPr>
              <a:t>Programa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Todas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Manos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Siembra: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798191" y="8780305"/>
            <a:ext cx="122428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Yosmar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Díaz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8333" rIns="0" bIns="0" rtlCol="0">
            <a:spAutoFit/>
          </a:bodyPr>
          <a:lstStyle/>
          <a:p>
            <a:pPr marL="39370">
              <a:lnSpc>
                <a:spcPts val="1410"/>
              </a:lnSpc>
            </a:pPr>
            <a:fld id="{81D60167-4931-47E6-BA6A-407CBD079E47}" type="slidenum">
              <a:rPr spc="-25" dirty="0"/>
              <a:t>320</a:t>
            </a:fld>
            <a:endParaRPr spc="-25" dirty="0"/>
          </a:p>
        </p:txBody>
      </p:sp>
      <p:grpSp>
        <p:nvGrpSpPr>
          <p:cNvPr id="27" name="Grupo 26">
            <a:extLst>
              <a:ext uri="{FF2B5EF4-FFF2-40B4-BE49-F238E27FC236}">
                <a16:creationId xmlns:a16="http://schemas.microsoft.com/office/drawing/2014/main" id="{1C7F15FC-F5EA-F83D-D506-63A13058FCB8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8" name="object 12">
              <a:extLst>
                <a:ext uri="{FF2B5EF4-FFF2-40B4-BE49-F238E27FC236}">
                  <a16:creationId xmlns:a16="http://schemas.microsoft.com/office/drawing/2014/main" id="{1A52E3FA-4BD1-CCDD-CCF2-6B55D1462FFE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2" name="object 13">
                <a:extLst>
                  <a:ext uri="{FF2B5EF4-FFF2-40B4-BE49-F238E27FC236}">
                    <a16:creationId xmlns:a16="http://schemas.microsoft.com/office/drawing/2014/main" id="{CB68430E-2FA6-C697-2311-FDE6059B4BD8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3" name="object 14">
                <a:extLst>
                  <a:ext uri="{FF2B5EF4-FFF2-40B4-BE49-F238E27FC236}">
                    <a16:creationId xmlns:a16="http://schemas.microsoft.com/office/drawing/2014/main" id="{C9E84424-2CBE-E9AC-43B3-0EB5AD43795F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4" name="object 15">
                <a:extLst>
                  <a:ext uri="{FF2B5EF4-FFF2-40B4-BE49-F238E27FC236}">
                    <a16:creationId xmlns:a16="http://schemas.microsoft.com/office/drawing/2014/main" id="{D0104CAA-3C6B-F994-EE0C-4FC14E8C610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5" name="object 16">
                <a:extLst>
                  <a:ext uri="{FF2B5EF4-FFF2-40B4-BE49-F238E27FC236}">
                    <a16:creationId xmlns:a16="http://schemas.microsoft.com/office/drawing/2014/main" id="{004DA131-4767-8BF0-B99C-308280CC268F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9" name="object 16">
              <a:extLst>
                <a:ext uri="{FF2B5EF4-FFF2-40B4-BE49-F238E27FC236}">
                  <a16:creationId xmlns:a16="http://schemas.microsoft.com/office/drawing/2014/main" id="{2B97DBB0-E5EC-1E7D-3316-80AE97C72D49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0" name="object 25">
              <a:extLst>
                <a:ext uri="{FF2B5EF4-FFF2-40B4-BE49-F238E27FC236}">
                  <a16:creationId xmlns:a16="http://schemas.microsoft.com/office/drawing/2014/main" id="{05D53F9E-B6D3-17F4-D5A0-A6CFD564DAB3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1" name="object 31">
              <a:extLst>
                <a:ext uri="{FF2B5EF4-FFF2-40B4-BE49-F238E27FC236}">
                  <a16:creationId xmlns:a16="http://schemas.microsoft.com/office/drawing/2014/main" id="{7106D675-7251-87D3-4509-782959E8E667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601456"/>
              <a:ext cx="6516624" cy="16001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221691" y="1068451"/>
            <a:ext cx="6417310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III</a:t>
            </a:r>
            <a:r>
              <a:rPr sz="1200" b="1" spc="-10" dirty="0">
                <a:latin typeface="Times New Roman"/>
                <a:cs typeface="Times New Roman"/>
              </a:rPr>
              <a:t> CONTEXTO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50800" marR="48895"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Educación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Ambiental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Desarrollo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Endógeno: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Constructos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teóricos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epistemológicos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inminentes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al </a:t>
            </a:r>
            <a:r>
              <a:rPr sz="1200" b="1" spc="-10" dirty="0">
                <a:latin typeface="Times New Roman"/>
                <a:cs typeface="Times New Roman"/>
              </a:rPr>
              <a:t>Programa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Todas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Siembra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Seguidamente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presentará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concepciones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inminentes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Endógeno,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irán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presentando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emancipadora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considerados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sustratos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praxis-teorética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estudiantado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luz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Siembra.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referirme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Ambiental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Guier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(2002),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inherente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educativo, </a:t>
            </a:r>
            <a:r>
              <a:rPr sz="1200" dirty="0">
                <a:latin typeface="Times New Roman"/>
                <a:cs typeface="Times New Roman"/>
              </a:rPr>
              <a:t>conducente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despiertas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conscientes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pertenecen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ecológico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leyes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conocerse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y,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respetarse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garantizar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spc="-10" dirty="0">
                <a:latin typeface="Times New Roman"/>
                <a:cs typeface="Times New Roman"/>
              </a:rPr>
              <a:t>hombre.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estrecha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formal,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contribuir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conciencia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realista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lugar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ocupamos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planeta,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corresponde,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hace </a:t>
            </a:r>
            <a:r>
              <a:rPr sz="1200" dirty="0">
                <a:latin typeface="Times New Roman"/>
                <a:cs typeface="Times New Roman"/>
              </a:rPr>
              <a:t>igualmente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estemos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formados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amplios y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contenidos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fortalecimiento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nivel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restablecer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hombre/hombre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hombre/naturaleza,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orienten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quehacer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innovadora,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contribuya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gobierno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preocupación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agroecológico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vigilante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líneas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ambientales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ecológicas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agroecología,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constatan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artículo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305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nuestra </a:t>
            </a:r>
            <a:r>
              <a:rPr sz="1200" dirty="0">
                <a:latin typeface="Times New Roman"/>
                <a:cs typeface="Times New Roman"/>
              </a:rPr>
              <a:t>Carta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Magna,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puntualiza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promoverá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sustentable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base </a:t>
            </a:r>
            <a:r>
              <a:rPr sz="1200" dirty="0">
                <a:latin typeface="Times New Roman"/>
                <a:cs typeface="Times New Roman"/>
              </a:rPr>
              <a:t>estratégica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 rural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garantizar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soberanía </a:t>
            </a:r>
            <a:r>
              <a:rPr sz="1200" spc="-10" dirty="0">
                <a:latin typeface="Times New Roman"/>
                <a:cs typeface="Times New Roman"/>
              </a:rPr>
              <a:t>alimentarias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población.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 pues,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 educativo venezolano apunta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actitudes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ambientalistas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permitiendo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positivas </a:t>
            </a:r>
            <a:r>
              <a:rPr sz="1200" dirty="0">
                <a:latin typeface="Times New Roman"/>
                <a:cs typeface="Times New Roman"/>
              </a:rPr>
              <a:t>vinculadas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colaboración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ambiental,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buscando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reforzar </a:t>
            </a:r>
            <a:r>
              <a:rPr sz="1200" dirty="0">
                <a:latin typeface="Times New Roman"/>
                <a:cs typeface="Times New Roman"/>
              </a:rPr>
              <a:t>estos valores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generación 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generación,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 importantes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perdido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era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consumismo.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2" name="object 22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1457705" y="8336686"/>
            <a:ext cx="413194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10" dirty="0">
                <a:latin typeface="Times New Roman"/>
                <a:cs typeface="Times New Roman"/>
              </a:rPr>
              <a:t>Programa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Todas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Manos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Siembra: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798191" y="8780305"/>
            <a:ext cx="122428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Yosmar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Díaz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8333" rIns="0" bIns="0" rtlCol="0">
            <a:spAutoFit/>
          </a:bodyPr>
          <a:lstStyle/>
          <a:p>
            <a:pPr marL="39370">
              <a:lnSpc>
                <a:spcPts val="1410"/>
              </a:lnSpc>
            </a:pPr>
            <a:fld id="{81D60167-4931-47E6-BA6A-407CBD079E47}" type="slidenum">
              <a:rPr spc="-25" dirty="0"/>
              <a:t>321</a:t>
            </a:fld>
            <a:endParaRPr spc="-25" dirty="0"/>
          </a:p>
        </p:txBody>
      </p:sp>
      <p:grpSp>
        <p:nvGrpSpPr>
          <p:cNvPr id="27" name="Grupo 26">
            <a:extLst>
              <a:ext uri="{FF2B5EF4-FFF2-40B4-BE49-F238E27FC236}">
                <a16:creationId xmlns:a16="http://schemas.microsoft.com/office/drawing/2014/main" id="{12DA47C5-8006-2A80-F351-4220ABC8AC4B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8" name="object 12">
              <a:extLst>
                <a:ext uri="{FF2B5EF4-FFF2-40B4-BE49-F238E27FC236}">
                  <a16:creationId xmlns:a16="http://schemas.microsoft.com/office/drawing/2014/main" id="{93C363B7-47C0-6EB3-1B61-F4C57D0C6C5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2" name="object 13">
                <a:extLst>
                  <a:ext uri="{FF2B5EF4-FFF2-40B4-BE49-F238E27FC236}">
                    <a16:creationId xmlns:a16="http://schemas.microsoft.com/office/drawing/2014/main" id="{236E94DD-C4E2-1B57-B3C8-92FAF7D47EE7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3" name="object 14">
                <a:extLst>
                  <a:ext uri="{FF2B5EF4-FFF2-40B4-BE49-F238E27FC236}">
                    <a16:creationId xmlns:a16="http://schemas.microsoft.com/office/drawing/2014/main" id="{CA8F80C5-CC9F-9BEC-592E-B82ED551554E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4" name="object 15">
                <a:extLst>
                  <a:ext uri="{FF2B5EF4-FFF2-40B4-BE49-F238E27FC236}">
                    <a16:creationId xmlns:a16="http://schemas.microsoft.com/office/drawing/2014/main" id="{A9BCAB8F-9B03-041F-21D8-D3F19941E92E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5" name="object 16">
                <a:extLst>
                  <a:ext uri="{FF2B5EF4-FFF2-40B4-BE49-F238E27FC236}">
                    <a16:creationId xmlns:a16="http://schemas.microsoft.com/office/drawing/2014/main" id="{555DB5CC-34AE-A0F1-8C68-B4A62ECA0295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9" name="object 16">
              <a:extLst>
                <a:ext uri="{FF2B5EF4-FFF2-40B4-BE49-F238E27FC236}">
                  <a16:creationId xmlns:a16="http://schemas.microsoft.com/office/drawing/2014/main" id="{263869A5-097C-B949-5178-1DACA83F3DEA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0" name="object 25">
              <a:extLst>
                <a:ext uri="{FF2B5EF4-FFF2-40B4-BE49-F238E27FC236}">
                  <a16:creationId xmlns:a16="http://schemas.microsoft.com/office/drawing/2014/main" id="{24D47EE0-612C-0182-C94C-BBA27A70B9D6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1" name="object 31">
              <a:extLst>
                <a:ext uri="{FF2B5EF4-FFF2-40B4-BE49-F238E27FC236}">
                  <a16:creationId xmlns:a16="http://schemas.microsoft.com/office/drawing/2014/main" id="{7858F8FA-8143-1BC7-529B-0B378A8A5B51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601456"/>
              <a:ext cx="6516624" cy="16001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221691" y="1068451"/>
            <a:ext cx="6417310" cy="66414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gobierno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Siembra,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aras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endógeno,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ambientalistas, </a:t>
            </a:r>
            <a:r>
              <a:rPr sz="1200" dirty="0">
                <a:latin typeface="Times New Roman"/>
                <a:cs typeface="Times New Roman"/>
              </a:rPr>
              <a:t>contribuir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conciencia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aumento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colaboración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regional,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fortaleciendo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éxito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agroecológica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ecológico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sustentable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Asociado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superar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divorcio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tradicional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agroecológica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no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persigue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concretarse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producción </a:t>
            </a:r>
            <a:r>
              <a:rPr sz="1200" dirty="0">
                <a:latin typeface="Times New Roman"/>
                <a:cs typeface="Times New Roman"/>
              </a:rPr>
              <a:t>práctica 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alimentos.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Congruente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epistémica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precisa </a:t>
            </a:r>
            <a:r>
              <a:rPr sz="1200" dirty="0">
                <a:latin typeface="Times New Roman"/>
                <a:cs typeface="Times New Roman"/>
              </a:rPr>
              <a:t>entonces,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siembra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pilar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formación </a:t>
            </a:r>
            <a:r>
              <a:rPr sz="1200" dirty="0">
                <a:latin typeface="Times New Roman"/>
                <a:cs typeface="Times New Roman"/>
              </a:rPr>
              <a:t>agroecológica del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cuyo sustrato teórico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epistemológico 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entrelaza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</a:t>
            </a:r>
            <a:r>
              <a:rPr sz="1200" spc="-10" dirty="0">
                <a:latin typeface="Times New Roman"/>
                <a:cs typeface="Times New Roman"/>
              </a:rPr>
              <a:t>desarrollo </a:t>
            </a:r>
            <a:r>
              <a:rPr sz="1200" dirty="0">
                <a:latin typeface="Times New Roman"/>
                <a:cs typeface="Times New Roman"/>
              </a:rPr>
              <a:t>endógeno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ambiental,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finalidad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deriva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considerados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formal.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DEJANDO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CIERRE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ABIERTO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Resulta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endógeno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fortalecimiento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ambiental,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inminentes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programa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siembra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sirven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sustrato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-10" dirty="0">
                <a:latin typeface="Times New Roman"/>
                <a:cs typeface="Times New Roman"/>
              </a:rPr>
              <a:t> productivo, </a:t>
            </a:r>
            <a:r>
              <a:rPr sz="1200" dirty="0">
                <a:latin typeface="Times New Roman"/>
                <a:cs typeface="Times New Roman"/>
              </a:rPr>
              <a:t>capaz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crecimiento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sustentable,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diversificación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estabilidad </a:t>
            </a:r>
            <a:r>
              <a:rPr sz="1200" dirty="0">
                <a:latin typeface="Times New Roman"/>
                <a:cs typeface="Times New Roman"/>
              </a:rPr>
              <a:t>macroeconómica,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entrelazada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conservación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dirigido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perentoria formación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Bolivariana.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ambiental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endógeno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constructos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teóricos </a:t>
            </a:r>
            <a:r>
              <a:rPr sz="1200" dirty="0">
                <a:latin typeface="Times New Roman"/>
                <a:cs typeface="Times New Roman"/>
              </a:rPr>
              <a:t>inminentes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siembra,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sirven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sustrato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amplia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critico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ecológicos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activamente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siembra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está </a:t>
            </a:r>
            <a:r>
              <a:rPr sz="1200" spc="-10" dirty="0">
                <a:latin typeface="Times New Roman"/>
                <a:cs typeface="Times New Roman"/>
              </a:rPr>
              <a:t>practicando.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251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Finalmente,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reiterar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educadores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tenemos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desafío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avanzar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hacia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endógeno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impulsar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fomento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ecológicos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conservación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generando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garantice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 Bolivariana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apunte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seguridad 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soberanía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alimentaria.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2" name="object 22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1457705" y="8336686"/>
            <a:ext cx="413194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10" dirty="0">
                <a:latin typeface="Times New Roman"/>
                <a:cs typeface="Times New Roman"/>
              </a:rPr>
              <a:t>Programa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Todas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Manos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Siembra: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798191" y="8780305"/>
            <a:ext cx="122428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Yosmar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Díaz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257290" y="8945507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322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27" name="Grupo 26">
            <a:extLst>
              <a:ext uri="{FF2B5EF4-FFF2-40B4-BE49-F238E27FC236}">
                <a16:creationId xmlns:a16="http://schemas.microsoft.com/office/drawing/2014/main" id="{5D30C8DF-4872-9985-BA2D-51DBF49E6C3F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8" name="object 12">
              <a:extLst>
                <a:ext uri="{FF2B5EF4-FFF2-40B4-BE49-F238E27FC236}">
                  <a16:creationId xmlns:a16="http://schemas.microsoft.com/office/drawing/2014/main" id="{BB6A2F51-4122-49C6-7F0A-AD9C87DB6C49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2" name="object 13">
                <a:extLst>
                  <a:ext uri="{FF2B5EF4-FFF2-40B4-BE49-F238E27FC236}">
                    <a16:creationId xmlns:a16="http://schemas.microsoft.com/office/drawing/2014/main" id="{0F848992-4B19-FC04-E8CD-9F95A7B484DF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3" name="object 14">
                <a:extLst>
                  <a:ext uri="{FF2B5EF4-FFF2-40B4-BE49-F238E27FC236}">
                    <a16:creationId xmlns:a16="http://schemas.microsoft.com/office/drawing/2014/main" id="{BDD83C1B-13A8-4D60-CCD3-5407B973DE02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4" name="object 15">
                <a:extLst>
                  <a:ext uri="{FF2B5EF4-FFF2-40B4-BE49-F238E27FC236}">
                    <a16:creationId xmlns:a16="http://schemas.microsoft.com/office/drawing/2014/main" id="{284EF8CC-5D41-E13E-01E3-8EEF9DDFB955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5" name="object 16">
                <a:extLst>
                  <a:ext uri="{FF2B5EF4-FFF2-40B4-BE49-F238E27FC236}">
                    <a16:creationId xmlns:a16="http://schemas.microsoft.com/office/drawing/2014/main" id="{640B05F7-40F1-129C-19C4-8777464A6DFF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9" name="object 16">
              <a:extLst>
                <a:ext uri="{FF2B5EF4-FFF2-40B4-BE49-F238E27FC236}">
                  <a16:creationId xmlns:a16="http://schemas.microsoft.com/office/drawing/2014/main" id="{8111C7C6-1658-8AC5-D4B7-2D68F47A0FA7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0" name="object 25">
              <a:extLst>
                <a:ext uri="{FF2B5EF4-FFF2-40B4-BE49-F238E27FC236}">
                  <a16:creationId xmlns:a16="http://schemas.microsoft.com/office/drawing/2014/main" id="{5E1DA298-5265-86D8-1425-F82B6E609B16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1" name="object 31">
              <a:extLst>
                <a:ext uri="{FF2B5EF4-FFF2-40B4-BE49-F238E27FC236}">
                  <a16:creationId xmlns:a16="http://schemas.microsoft.com/office/drawing/2014/main" id="{DAE7AA91-883E-E53D-B414-059F5345AC87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pic>
        <p:nvPicPr>
          <p:cNvPr id="6" name="object 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4779" y="8601456"/>
            <a:ext cx="6516624" cy="160019"/>
          </a:xfrm>
          <a:prstGeom prst="rect">
            <a:avLst/>
          </a:prstGeom>
        </p:spPr>
      </p:pic>
      <p:grpSp>
        <p:nvGrpSpPr>
          <p:cNvPr id="7" name="object 7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19" name="object 19"/>
          <p:cNvSpPr txBox="1"/>
          <p:nvPr/>
        </p:nvSpPr>
        <p:spPr>
          <a:xfrm>
            <a:off x="267411" y="1068451"/>
            <a:ext cx="6371590" cy="29825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1815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REFERENCIAS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7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7620" indent="-363220">
              <a:lnSpc>
                <a:spcPct val="100000"/>
              </a:lnSpc>
              <a:spcBef>
                <a:spcPts val="5"/>
              </a:spcBef>
            </a:pPr>
            <a:r>
              <a:rPr sz="1400" dirty="0">
                <a:latin typeface="Times New Roman"/>
                <a:cs typeface="Times New Roman"/>
              </a:rPr>
              <a:t>Constitución</a:t>
            </a:r>
            <a:r>
              <a:rPr sz="1400" spc="15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de</a:t>
            </a:r>
            <a:r>
              <a:rPr sz="1400" spc="13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la</a:t>
            </a:r>
            <a:r>
              <a:rPr sz="1400" spc="14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República</a:t>
            </a:r>
            <a:r>
              <a:rPr sz="1400" spc="15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Bolivariana</a:t>
            </a:r>
            <a:r>
              <a:rPr sz="1400" spc="14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de</a:t>
            </a:r>
            <a:r>
              <a:rPr sz="1400" spc="14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Venezuela.</a:t>
            </a:r>
            <a:r>
              <a:rPr sz="1400" spc="14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Gaceta</a:t>
            </a:r>
            <a:r>
              <a:rPr sz="1400" spc="14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Oficial</a:t>
            </a:r>
            <a:r>
              <a:rPr sz="1400" spc="15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Extraordinaria </a:t>
            </a:r>
            <a:r>
              <a:rPr sz="1400" dirty="0">
                <a:latin typeface="Times New Roman"/>
                <a:cs typeface="Times New Roman"/>
              </a:rPr>
              <a:t>No.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5453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del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24/03/2000.</a:t>
            </a:r>
            <a:r>
              <a:rPr sz="1400" spc="-4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Caracas.</a:t>
            </a:r>
            <a:r>
              <a:rPr sz="1400" spc="26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Autor.</a:t>
            </a:r>
            <a:endParaRPr sz="1400" dirty="0">
              <a:latin typeface="Times New Roman"/>
              <a:cs typeface="Times New Roman"/>
            </a:endParaRPr>
          </a:p>
          <a:p>
            <a:pPr marL="375285" marR="7620" indent="-363220">
              <a:lnSpc>
                <a:spcPct val="100000"/>
              </a:lnSpc>
            </a:pPr>
            <a:r>
              <a:rPr sz="1400" dirty="0">
                <a:latin typeface="Times New Roman"/>
                <a:cs typeface="Times New Roman"/>
              </a:rPr>
              <a:t>Freire,</a:t>
            </a:r>
            <a:r>
              <a:rPr sz="1400" spc="37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P</a:t>
            </a:r>
            <a:r>
              <a:rPr sz="1400" spc="35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(1998).</a:t>
            </a:r>
            <a:r>
              <a:rPr sz="1400" spc="37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La</a:t>
            </a:r>
            <a:r>
              <a:rPr sz="1400" spc="390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educación</a:t>
            </a:r>
            <a:r>
              <a:rPr sz="1400" i="1" spc="400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como</a:t>
            </a:r>
            <a:r>
              <a:rPr sz="1400" i="1" spc="385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práctica</a:t>
            </a:r>
            <a:r>
              <a:rPr sz="1400" i="1" spc="390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de</a:t>
            </a:r>
            <a:r>
              <a:rPr sz="1400" i="1" spc="395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la</a:t>
            </a:r>
            <a:r>
              <a:rPr sz="1400" i="1" spc="385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libertad</a:t>
            </a:r>
            <a:r>
              <a:rPr sz="1400" dirty="0">
                <a:latin typeface="Times New Roman"/>
                <a:cs typeface="Times New Roman"/>
              </a:rPr>
              <a:t>.</a:t>
            </a:r>
            <a:r>
              <a:rPr sz="1400" spc="39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México:</a:t>
            </a:r>
            <a:r>
              <a:rPr sz="1400" spc="39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Siglo</a:t>
            </a:r>
            <a:r>
              <a:rPr sz="1400" spc="385" dirty="0">
                <a:latin typeface="Times New Roman"/>
                <a:cs typeface="Times New Roman"/>
              </a:rPr>
              <a:t> </a:t>
            </a:r>
            <a:r>
              <a:rPr sz="1400" spc="-25" dirty="0">
                <a:latin typeface="Times New Roman"/>
                <a:cs typeface="Times New Roman"/>
              </a:rPr>
              <a:t>XXI </a:t>
            </a:r>
            <a:r>
              <a:rPr sz="1400" spc="-10" dirty="0">
                <a:latin typeface="Times New Roman"/>
                <a:cs typeface="Times New Roman"/>
              </a:rPr>
              <a:t>Editores.</a:t>
            </a:r>
            <a:endParaRPr sz="14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400" dirty="0">
                <a:latin typeface="Times New Roman"/>
                <a:cs typeface="Times New Roman"/>
              </a:rPr>
              <a:t>Guier</a:t>
            </a:r>
            <a:r>
              <a:rPr sz="1400" spc="2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E.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(2002).</a:t>
            </a:r>
            <a:r>
              <a:rPr sz="1400" spc="20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Educación</a:t>
            </a:r>
            <a:r>
              <a:rPr sz="1400" i="1" spc="30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Ambiental,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Tendencias</a:t>
            </a:r>
            <a:r>
              <a:rPr sz="1400" i="1" spc="35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Evolutivas,</a:t>
            </a:r>
            <a:r>
              <a:rPr sz="1400" i="1" spc="15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Perspectivas</a:t>
            </a:r>
            <a:r>
              <a:rPr sz="1400" i="1" spc="40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y</a:t>
            </a:r>
            <a:r>
              <a:rPr sz="1400" i="1" spc="25" dirty="0">
                <a:latin typeface="Times New Roman"/>
                <a:cs typeface="Times New Roman"/>
              </a:rPr>
              <a:t> </a:t>
            </a:r>
            <a:r>
              <a:rPr sz="1400" i="1" spc="-10" dirty="0">
                <a:latin typeface="Times New Roman"/>
                <a:cs typeface="Times New Roman"/>
              </a:rPr>
              <a:t>Desafíos.</a:t>
            </a:r>
            <a:endParaRPr sz="1400" dirty="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400" spc="-10" dirty="0">
                <a:latin typeface="Times New Roman"/>
                <a:cs typeface="Times New Roman"/>
              </a:rPr>
              <a:t>Buenos</a:t>
            </a:r>
            <a:r>
              <a:rPr sz="1400" spc="-8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Aires</a:t>
            </a:r>
            <a:r>
              <a:rPr sz="1400" spc="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–</a:t>
            </a:r>
            <a:r>
              <a:rPr sz="1400" spc="-7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Argentina.</a:t>
            </a:r>
            <a:endParaRPr sz="1400" dirty="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</a:pPr>
            <a:r>
              <a:rPr sz="1400" dirty="0">
                <a:latin typeface="Times New Roman"/>
                <a:cs typeface="Times New Roman"/>
              </a:rPr>
              <a:t>Lanz,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C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(2008).</a:t>
            </a:r>
            <a:r>
              <a:rPr sz="1400" spc="-35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Dossier</a:t>
            </a:r>
            <a:r>
              <a:rPr sz="1400" i="1" spc="-25" dirty="0">
                <a:latin typeface="Times New Roman"/>
                <a:cs typeface="Times New Roman"/>
              </a:rPr>
              <a:t> </a:t>
            </a:r>
            <a:r>
              <a:rPr sz="1400" i="1" spc="-20" dirty="0">
                <a:latin typeface="Times New Roman"/>
                <a:cs typeface="Times New Roman"/>
              </a:rPr>
              <a:t>Todas</a:t>
            </a:r>
            <a:r>
              <a:rPr sz="1400" i="1" spc="-25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las</a:t>
            </a:r>
            <a:r>
              <a:rPr sz="1400" i="1" spc="-20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Manos</a:t>
            </a:r>
            <a:r>
              <a:rPr sz="1400" i="1" spc="-25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a</a:t>
            </a:r>
            <a:r>
              <a:rPr sz="1400" i="1" spc="-20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la</a:t>
            </a:r>
            <a:r>
              <a:rPr sz="1400" i="1" spc="-20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Siembra.</a:t>
            </a:r>
            <a:r>
              <a:rPr sz="1400" i="1" spc="-65" dirty="0">
                <a:latin typeface="Times New Roman"/>
                <a:cs typeface="Times New Roman"/>
              </a:rPr>
              <a:t> </a:t>
            </a:r>
            <a:r>
              <a:rPr sz="1400" spc="-20" dirty="0">
                <a:latin typeface="Times New Roman"/>
                <a:cs typeface="Times New Roman"/>
              </a:rPr>
              <a:t>Venezuela.</a:t>
            </a:r>
            <a:r>
              <a:rPr sz="1400" spc="-3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Caracas.</a:t>
            </a:r>
            <a:r>
              <a:rPr sz="1400" spc="-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Venezuela </a:t>
            </a:r>
            <a:r>
              <a:rPr sz="1400" dirty="0">
                <a:latin typeface="Times New Roman"/>
                <a:cs typeface="Times New Roman"/>
              </a:rPr>
              <a:t>República</a:t>
            </a:r>
            <a:r>
              <a:rPr sz="1400" spc="15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Bolivariana</a:t>
            </a:r>
            <a:r>
              <a:rPr sz="1400" spc="15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de</a:t>
            </a:r>
            <a:r>
              <a:rPr sz="1400" spc="15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Venezuela.</a:t>
            </a:r>
            <a:r>
              <a:rPr sz="1400" spc="14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Ministerio</a:t>
            </a:r>
            <a:r>
              <a:rPr sz="1400" spc="15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del</a:t>
            </a:r>
            <a:r>
              <a:rPr sz="1400" spc="14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Poder</a:t>
            </a:r>
            <a:r>
              <a:rPr sz="1400" spc="13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Popular</a:t>
            </a:r>
            <a:r>
              <a:rPr sz="1400" spc="15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para</a:t>
            </a:r>
            <a:r>
              <a:rPr sz="1400" spc="15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la</a:t>
            </a:r>
            <a:r>
              <a:rPr sz="1400" spc="15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Educación.</a:t>
            </a:r>
            <a:endParaRPr sz="1400" dirty="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400" dirty="0">
                <a:latin typeface="Times New Roman"/>
                <a:cs typeface="Times New Roman"/>
              </a:rPr>
              <a:t>Gaceta</a:t>
            </a:r>
            <a:r>
              <a:rPr sz="1400" spc="-15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oficial</a:t>
            </a:r>
            <a:r>
              <a:rPr sz="1400" spc="-4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del</a:t>
            </a:r>
            <a:r>
              <a:rPr sz="1400" spc="-20" dirty="0">
                <a:latin typeface="Times New Roman"/>
                <a:cs typeface="Times New Roman"/>
              </a:rPr>
              <a:t> </a:t>
            </a:r>
            <a:r>
              <a:rPr sz="1400" dirty="0">
                <a:latin typeface="Times New Roman"/>
                <a:cs typeface="Times New Roman"/>
              </a:rPr>
              <a:t>Programa</a:t>
            </a:r>
            <a:r>
              <a:rPr sz="1400" spc="-25" dirty="0">
                <a:latin typeface="Times New Roman"/>
                <a:cs typeface="Times New Roman"/>
              </a:rPr>
              <a:t> </a:t>
            </a:r>
            <a:r>
              <a:rPr sz="1400" i="1" spc="-20" dirty="0">
                <a:latin typeface="Times New Roman"/>
                <a:cs typeface="Times New Roman"/>
              </a:rPr>
              <a:t>Todas</a:t>
            </a:r>
            <a:r>
              <a:rPr sz="1400" i="1" spc="-30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las</a:t>
            </a:r>
            <a:r>
              <a:rPr sz="1400" i="1" spc="-25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Manos</a:t>
            </a:r>
            <a:r>
              <a:rPr sz="1400" i="1" spc="-25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a</a:t>
            </a:r>
            <a:r>
              <a:rPr sz="1400" i="1" spc="-25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la</a:t>
            </a:r>
            <a:r>
              <a:rPr sz="1400" i="1" spc="-20" dirty="0">
                <a:latin typeface="Times New Roman"/>
                <a:cs typeface="Times New Roman"/>
              </a:rPr>
              <a:t> </a:t>
            </a:r>
            <a:r>
              <a:rPr sz="1400" i="1" dirty="0">
                <a:latin typeface="Times New Roman"/>
                <a:cs typeface="Times New Roman"/>
              </a:rPr>
              <a:t>Siembra</a:t>
            </a:r>
            <a:r>
              <a:rPr sz="1400" dirty="0">
                <a:latin typeface="Times New Roman"/>
                <a:cs typeface="Times New Roman"/>
              </a:rPr>
              <a:t>,</a:t>
            </a:r>
            <a:r>
              <a:rPr sz="1400" spc="-40" dirty="0">
                <a:latin typeface="Times New Roman"/>
                <a:cs typeface="Times New Roman"/>
              </a:rPr>
              <a:t> </a:t>
            </a:r>
            <a:r>
              <a:rPr sz="1400" spc="-10" dirty="0">
                <a:latin typeface="Times New Roman"/>
                <a:cs typeface="Times New Roman"/>
              </a:rPr>
              <a:t>2009.</a:t>
            </a:r>
            <a:endParaRPr sz="1400" dirty="0">
              <a:latin typeface="Times New Roman"/>
              <a:cs typeface="Times New Roman"/>
            </a:endParaRPr>
          </a:p>
        </p:txBody>
      </p:sp>
      <p:pic>
        <p:nvPicPr>
          <p:cNvPr id="20" name="object 20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1" name="object 21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sp>
        <p:nvSpPr>
          <p:cNvPr id="22" name="object 22"/>
          <p:cNvSpPr txBox="1"/>
          <p:nvPr/>
        </p:nvSpPr>
        <p:spPr>
          <a:xfrm>
            <a:off x="214287" y="8215338"/>
            <a:ext cx="6429375" cy="795655"/>
          </a:xfrm>
          <a:prstGeom prst="rect">
            <a:avLst/>
          </a:prstGeom>
          <a:ln w="38100">
            <a:solidFill>
              <a:srgbClr val="31AD51"/>
            </a:solidFill>
          </a:ln>
        </p:spPr>
        <p:txBody>
          <a:bodyPr vert="horz" wrap="square" lIns="0" tIns="133985" rIns="0" bIns="0" rtlCol="0">
            <a:spAutoFit/>
          </a:bodyPr>
          <a:lstStyle/>
          <a:p>
            <a:pPr marL="188595" algn="ctr">
              <a:lnSpc>
                <a:spcPct val="100000"/>
              </a:lnSpc>
              <a:spcBef>
                <a:spcPts val="1055"/>
              </a:spcBef>
            </a:pPr>
            <a:r>
              <a:rPr sz="1200" b="1" spc="-10" dirty="0">
                <a:latin typeface="Times New Roman"/>
                <a:cs typeface="Times New Roman"/>
              </a:rPr>
              <a:t>Programa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Todas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Manos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Siembra: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Revisión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798191" y="8780305"/>
            <a:ext cx="122428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MSc</a:t>
            </a:r>
            <a:r>
              <a:rPr sz="1200" b="1" spc="23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Yosmar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Díaz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6389370" y="8945507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323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25" name="Grupo 24">
            <a:extLst>
              <a:ext uri="{FF2B5EF4-FFF2-40B4-BE49-F238E27FC236}">
                <a16:creationId xmlns:a16="http://schemas.microsoft.com/office/drawing/2014/main" id="{B0B585CE-8CC5-5D1E-1C57-588D029F20D6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6" name="object 12">
              <a:extLst>
                <a:ext uri="{FF2B5EF4-FFF2-40B4-BE49-F238E27FC236}">
                  <a16:creationId xmlns:a16="http://schemas.microsoft.com/office/drawing/2014/main" id="{41EE7709-7C49-ED01-77D3-B331054DD6EE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0" name="object 13">
                <a:extLst>
                  <a:ext uri="{FF2B5EF4-FFF2-40B4-BE49-F238E27FC236}">
                    <a16:creationId xmlns:a16="http://schemas.microsoft.com/office/drawing/2014/main" id="{AD654263-7E99-1721-86D9-473258AD958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1" name="object 14">
                <a:extLst>
                  <a:ext uri="{FF2B5EF4-FFF2-40B4-BE49-F238E27FC236}">
                    <a16:creationId xmlns:a16="http://schemas.microsoft.com/office/drawing/2014/main" id="{8AA13230-6575-ED4D-1044-3DD9CE2AC04E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2" name="object 15">
                <a:extLst>
                  <a:ext uri="{FF2B5EF4-FFF2-40B4-BE49-F238E27FC236}">
                    <a16:creationId xmlns:a16="http://schemas.microsoft.com/office/drawing/2014/main" id="{78E7314A-8B2C-C67A-3CA6-15CD085B17B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3" name="object 16">
                <a:extLst>
                  <a:ext uri="{FF2B5EF4-FFF2-40B4-BE49-F238E27FC236}">
                    <a16:creationId xmlns:a16="http://schemas.microsoft.com/office/drawing/2014/main" id="{9C0C11CA-46EB-07C0-AC6B-6C83EE6E2D82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7" name="object 16">
              <a:extLst>
                <a:ext uri="{FF2B5EF4-FFF2-40B4-BE49-F238E27FC236}">
                  <a16:creationId xmlns:a16="http://schemas.microsoft.com/office/drawing/2014/main" id="{EFE77EE7-758C-B4BB-400E-E781814E9AD1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8" name="object 25">
              <a:extLst>
                <a:ext uri="{FF2B5EF4-FFF2-40B4-BE49-F238E27FC236}">
                  <a16:creationId xmlns:a16="http://schemas.microsoft.com/office/drawing/2014/main" id="{B474C4C0-EED5-9A22-54A8-D2610F0CC6BB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9" name="object 31">
              <a:extLst>
                <a:ext uri="{FF2B5EF4-FFF2-40B4-BE49-F238E27FC236}">
                  <a16:creationId xmlns:a16="http://schemas.microsoft.com/office/drawing/2014/main" id="{4F20DE48-56CB-7BE1-43F1-84BB024F73A5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sp>
        <p:nvSpPr>
          <p:cNvPr id="6" name="object 6"/>
          <p:cNvSpPr/>
          <p:nvPr/>
        </p:nvSpPr>
        <p:spPr>
          <a:xfrm>
            <a:off x="214287" y="8215338"/>
            <a:ext cx="6429375" cy="795655"/>
          </a:xfrm>
          <a:custGeom>
            <a:avLst/>
            <a:gdLst/>
            <a:ahLst/>
            <a:cxnLst/>
            <a:rect l="l" t="t" r="r" b="b"/>
            <a:pathLst>
              <a:path w="6429375" h="795654">
                <a:moveTo>
                  <a:pt x="0" y="795337"/>
                </a:moveTo>
                <a:lnTo>
                  <a:pt x="6429375" y="795337"/>
                </a:lnTo>
                <a:lnTo>
                  <a:pt x="6429375" y="0"/>
                </a:lnTo>
                <a:lnTo>
                  <a:pt x="0" y="0"/>
                </a:lnTo>
                <a:lnTo>
                  <a:pt x="0" y="795337"/>
                </a:lnTo>
                <a:close/>
              </a:path>
            </a:pathLst>
          </a:custGeom>
          <a:ln w="38100">
            <a:solidFill>
              <a:srgbClr val="31AD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grpSp>
        <p:nvGrpSpPr>
          <p:cNvPr id="7" name="object 7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842005" y="1068451"/>
            <a:ext cx="30295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3865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324611" y="164274"/>
            <a:ext cx="6205855" cy="1411605"/>
            <a:chOff x="324611" y="164274"/>
            <a:chExt cx="6205855" cy="1411605"/>
          </a:xfrm>
        </p:grpSpPr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24611" y="234696"/>
              <a:ext cx="1719072" cy="134112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1" y="164274"/>
              <a:ext cx="1805305" cy="893889"/>
            </a:xfrm>
            <a:prstGeom prst="rect">
              <a:avLst/>
            </a:prstGeom>
          </p:spPr>
        </p:pic>
      </p:grpSp>
      <p:pic>
        <p:nvPicPr>
          <p:cNvPr id="21" name="object 21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2" name="object 22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750942" y="8736927"/>
            <a:ext cx="556958" cy="195351"/>
          </a:xfrm>
          <a:prstGeom prst="rect">
            <a:avLst/>
          </a:prstGeom>
        </p:spPr>
      </p:pic>
      <p:sp>
        <p:nvSpPr>
          <p:cNvPr id="24" name="object 24"/>
          <p:cNvSpPr txBox="1"/>
          <p:nvPr/>
        </p:nvSpPr>
        <p:spPr>
          <a:xfrm>
            <a:off x="475589" y="6398767"/>
            <a:ext cx="6095365" cy="8483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  <a:spcBef>
                <a:spcPts val="100"/>
              </a:spcBef>
            </a:pPr>
            <a:r>
              <a:rPr sz="1800" b="1" i="1" dirty="0">
                <a:latin typeface="Times New Roman"/>
                <a:cs typeface="Times New Roman"/>
              </a:rPr>
              <a:t>Equipado</a:t>
            </a:r>
            <a:r>
              <a:rPr sz="1800" b="1" i="1" spc="-10" dirty="0">
                <a:latin typeface="Times New Roman"/>
                <a:cs typeface="Times New Roman"/>
              </a:rPr>
              <a:t> </a:t>
            </a:r>
            <a:r>
              <a:rPr sz="1800" b="1" i="1" dirty="0">
                <a:latin typeface="Times New Roman"/>
                <a:cs typeface="Times New Roman"/>
              </a:rPr>
              <a:t>con</a:t>
            </a:r>
            <a:r>
              <a:rPr sz="1800" b="1" i="1" spc="-5" dirty="0">
                <a:latin typeface="Times New Roman"/>
                <a:cs typeface="Times New Roman"/>
              </a:rPr>
              <a:t> </a:t>
            </a:r>
            <a:r>
              <a:rPr sz="1800" b="1" i="1" dirty="0">
                <a:latin typeface="Times New Roman"/>
                <a:cs typeface="Times New Roman"/>
              </a:rPr>
              <a:t>sus</a:t>
            </a:r>
            <a:r>
              <a:rPr sz="1800" b="1" i="1" spc="-5" dirty="0">
                <a:latin typeface="Times New Roman"/>
                <a:cs typeface="Times New Roman"/>
              </a:rPr>
              <a:t> </a:t>
            </a:r>
            <a:r>
              <a:rPr sz="1800" b="1" i="1" dirty="0">
                <a:latin typeface="Times New Roman"/>
                <a:cs typeface="Times New Roman"/>
              </a:rPr>
              <a:t>cinco</a:t>
            </a:r>
            <a:r>
              <a:rPr sz="1800" b="1" i="1" spc="-25" dirty="0">
                <a:latin typeface="Times New Roman"/>
                <a:cs typeface="Times New Roman"/>
              </a:rPr>
              <a:t> </a:t>
            </a:r>
            <a:r>
              <a:rPr sz="1800" b="1" i="1" dirty="0">
                <a:latin typeface="Times New Roman"/>
                <a:cs typeface="Times New Roman"/>
              </a:rPr>
              <a:t>sentidos,</a:t>
            </a:r>
            <a:r>
              <a:rPr sz="1800" b="1" i="1" spc="-5" dirty="0">
                <a:latin typeface="Times New Roman"/>
                <a:cs typeface="Times New Roman"/>
              </a:rPr>
              <a:t> </a:t>
            </a:r>
            <a:r>
              <a:rPr sz="1800" b="1" i="1" dirty="0">
                <a:latin typeface="Times New Roman"/>
                <a:cs typeface="Times New Roman"/>
              </a:rPr>
              <a:t>el</a:t>
            </a:r>
            <a:r>
              <a:rPr sz="1800" b="1" i="1" spc="-10" dirty="0">
                <a:latin typeface="Times New Roman"/>
                <a:cs typeface="Times New Roman"/>
              </a:rPr>
              <a:t> </a:t>
            </a:r>
            <a:r>
              <a:rPr sz="1800" b="1" i="1" dirty="0">
                <a:latin typeface="Times New Roman"/>
                <a:cs typeface="Times New Roman"/>
              </a:rPr>
              <a:t>Hombre</a:t>
            </a:r>
            <a:r>
              <a:rPr sz="1800" b="1" i="1" spc="-5" dirty="0">
                <a:latin typeface="Times New Roman"/>
                <a:cs typeface="Times New Roman"/>
              </a:rPr>
              <a:t> </a:t>
            </a:r>
            <a:r>
              <a:rPr sz="1800" b="1" i="1" dirty="0">
                <a:latin typeface="Times New Roman"/>
                <a:cs typeface="Times New Roman"/>
              </a:rPr>
              <a:t>explora</a:t>
            </a:r>
            <a:r>
              <a:rPr sz="1800" b="1" i="1" spc="-20" dirty="0">
                <a:latin typeface="Times New Roman"/>
                <a:cs typeface="Times New Roman"/>
              </a:rPr>
              <a:t> </a:t>
            </a:r>
            <a:r>
              <a:rPr sz="1800" b="1" i="1" dirty="0">
                <a:latin typeface="Times New Roman"/>
                <a:cs typeface="Times New Roman"/>
              </a:rPr>
              <a:t>el</a:t>
            </a:r>
            <a:r>
              <a:rPr sz="1800" b="1" i="1" spc="-5" dirty="0">
                <a:latin typeface="Times New Roman"/>
                <a:cs typeface="Times New Roman"/>
              </a:rPr>
              <a:t> </a:t>
            </a:r>
            <a:r>
              <a:rPr sz="1800" b="1" i="1" spc="-10" dirty="0">
                <a:latin typeface="Times New Roman"/>
                <a:cs typeface="Times New Roman"/>
              </a:rPr>
              <a:t>Universo </a:t>
            </a:r>
            <a:r>
              <a:rPr sz="1800" b="1" i="1" dirty="0">
                <a:latin typeface="Times New Roman"/>
                <a:cs typeface="Times New Roman"/>
              </a:rPr>
              <a:t>que</a:t>
            </a:r>
            <a:r>
              <a:rPr sz="1800" b="1" i="1" spc="-30" dirty="0">
                <a:latin typeface="Times New Roman"/>
                <a:cs typeface="Times New Roman"/>
              </a:rPr>
              <a:t> </a:t>
            </a:r>
            <a:r>
              <a:rPr sz="1800" b="1" i="1" dirty="0">
                <a:latin typeface="Times New Roman"/>
                <a:cs typeface="Times New Roman"/>
              </a:rPr>
              <a:t>lo</a:t>
            </a:r>
            <a:r>
              <a:rPr sz="1800" b="1" i="1" spc="-15" dirty="0">
                <a:latin typeface="Times New Roman"/>
                <a:cs typeface="Times New Roman"/>
              </a:rPr>
              <a:t> </a:t>
            </a:r>
            <a:r>
              <a:rPr sz="1800" b="1" i="1" dirty="0">
                <a:latin typeface="Times New Roman"/>
                <a:cs typeface="Times New Roman"/>
              </a:rPr>
              <a:t>rodea</a:t>
            </a:r>
            <a:r>
              <a:rPr sz="1800" b="1" i="1" spc="-10" dirty="0">
                <a:latin typeface="Times New Roman"/>
                <a:cs typeface="Times New Roman"/>
              </a:rPr>
              <a:t> </a:t>
            </a:r>
            <a:r>
              <a:rPr sz="1800" b="1" i="1" dirty="0">
                <a:latin typeface="Times New Roman"/>
                <a:cs typeface="Times New Roman"/>
              </a:rPr>
              <a:t>y</a:t>
            </a:r>
            <a:r>
              <a:rPr sz="1800" b="1" i="1" spc="-25" dirty="0">
                <a:latin typeface="Times New Roman"/>
                <a:cs typeface="Times New Roman"/>
              </a:rPr>
              <a:t> </a:t>
            </a:r>
            <a:r>
              <a:rPr sz="1800" b="1" i="1" dirty="0">
                <a:latin typeface="Times New Roman"/>
                <a:cs typeface="Times New Roman"/>
              </a:rPr>
              <a:t>a</a:t>
            </a:r>
            <a:r>
              <a:rPr sz="1800" b="1" i="1" spc="-10" dirty="0">
                <a:latin typeface="Times New Roman"/>
                <a:cs typeface="Times New Roman"/>
              </a:rPr>
              <a:t> </a:t>
            </a:r>
            <a:r>
              <a:rPr sz="1800" b="1" i="1" dirty="0">
                <a:latin typeface="Times New Roman"/>
                <a:cs typeface="Times New Roman"/>
              </a:rPr>
              <a:t>sus</a:t>
            </a:r>
            <a:r>
              <a:rPr sz="1800" b="1" i="1" spc="-15" dirty="0">
                <a:latin typeface="Times New Roman"/>
                <a:cs typeface="Times New Roman"/>
              </a:rPr>
              <a:t> </a:t>
            </a:r>
            <a:r>
              <a:rPr sz="1800" b="1" i="1" dirty="0">
                <a:latin typeface="Times New Roman"/>
                <a:cs typeface="Times New Roman"/>
              </a:rPr>
              <a:t>aventuras</a:t>
            </a:r>
            <a:r>
              <a:rPr sz="1800" b="1" i="1" spc="-15" dirty="0">
                <a:latin typeface="Times New Roman"/>
                <a:cs typeface="Times New Roman"/>
              </a:rPr>
              <a:t> </a:t>
            </a:r>
            <a:r>
              <a:rPr sz="1800" b="1" i="1" dirty="0">
                <a:latin typeface="Times New Roman"/>
                <a:cs typeface="Times New Roman"/>
              </a:rPr>
              <a:t>las</a:t>
            </a:r>
            <a:r>
              <a:rPr sz="1800" b="1" i="1" spc="-10" dirty="0">
                <a:latin typeface="Times New Roman"/>
                <a:cs typeface="Times New Roman"/>
              </a:rPr>
              <a:t> </a:t>
            </a:r>
            <a:r>
              <a:rPr sz="1800" b="1" i="1" dirty="0">
                <a:latin typeface="Times New Roman"/>
                <a:cs typeface="Times New Roman"/>
              </a:rPr>
              <a:t>llama</a:t>
            </a:r>
            <a:r>
              <a:rPr sz="1800" b="1" i="1" spc="-35" dirty="0">
                <a:latin typeface="Times New Roman"/>
                <a:cs typeface="Times New Roman"/>
              </a:rPr>
              <a:t> </a:t>
            </a:r>
            <a:r>
              <a:rPr sz="1800" b="1" i="1" spc="-10" dirty="0">
                <a:latin typeface="Times New Roman"/>
                <a:cs typeface="Times New Roman"/>
              </a:rPr>
              <a:t>Ciencia.</a:t>
            </a:r>
            <a:endParaRPr sz="18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800" b="1" i="1" dirty="0">
                <a:latin typeface="Times New Roman"/>
                <a:cs typeface="Times New Roman"/>
              </a:rPr>
              <a:t>(Edwin</a:t>
            </a:r>
            <a:r>
              <a:rPr sz="1800" b="1" i="1" spc="-35" dirty="0">
                <a:latin typeface="Times New Roman"/>
                <a:cs typeface="Times New Roman"/>
              </a:rPr>
              <a:t> </a:t>
            </a:r>
            <a:r>
              <a:rPr sz="1800" b="1" i="1" dirty="0">
                <a:latin typeface="Times New Roman"/>
                <a:cs typeface="Times New Roman"/>
              </a:rPr>
              <a:t>Powell</a:t>
            </a:r>
            <a:r>
              <a:rPr sz="1800" b="1" i="1" spc="-20" dirty="0">
                <a:latin typeface="Times New Roman"/>
                <a:cs typeface="Times New Roman"/>
              </a:rPr>
              <a:t> </a:t>
            </a:r>
            <a:r>
              <a:rPr sz="1800" b="1" i="1" spc="-10" dirty="0">
                <a:latin typeface="Times New Roman"/>
                <a:cs typeface="Times New Roman"/>
              </a:rPr>
              <a:t>Hubble)</a:t>
            </a:r>
            <a:endParaRPr sz="1800" dirty="0">
              <a:latin typeface="Times New Roman"/>
              <a:cs typeface="Times New Roman"/>
            </a:endParaRPr>
          </a:p>
        </p:txBody>
      </p:sp>
      <p:pic>
        <p:nvPicPr>
          <p:cNvPr id="25" name="object 25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908723" y="1691639"/>
            <a:ext cx="5268595" cy="4392548"/>
          </a:xfrm>
          <a:prstGeom prst="rect">
            <a:avLst/>
          </a:prstGeom>
        </p:spPr>
      </p:pic>
      <p:sp>
        <p:nvSpPr>
          <p:cNvPr id="26" name="object 26"/>
          <p:cNvSpPr txBox="1"/>
          <p:nvPr/>
        </p:nvSpPr>
        <p:spPr>
          <a:xfrm>
            <a:off x="1287525" y="8318533"/>
            <a:ext cx="426148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contenido</a:t>
            </a:r>
            <a:r>
              <a:rPr sz="1200" b="1" spc="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Revista</a:t>
            </a:r>
            <a:r>
              <a:rPr sz="1200" b="1" spc="8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Científica</a:t>
            </a:r>
            <a:r>
              <a:rPr sz="1200" b="1" spc="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CIENCIAEDUC,</a:t>
            </a:r>
            <a:r>
              <a:rPr sz="1200" b="1" spc="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está</a:t>
            </a:r>
            <a:r>
              <a:rPr sz="1200" b="1" spc="6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bajo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287525" y="8501413"/>
            <a:ext cx="27114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una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728342" y="8501413"/>
            <a:ext cx="3820160" cy="17953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  <a:tabLst>
                <a:tab pos="757555" algn="l"/>
                <a:tab pos="1106805" algn="l"/>
                <a:tab pos="1858010" algn="l"/>
                <a:tab pos="2713355" algn="l"/>
              </a:tabLst>
            </a:pPr>
            <a:r>
              <a:rPr sz="1200" b="1" u="sng" spc="-10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Licencia</a:t>
            </a:r>
            <a:r>
              <a:rPr sz="1200" b="1" u="sng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200" b="1" u="sng" spc="-25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de</a:t>
            </a:r>
            <a:r>
              <a:rPr sz="1200" b="1" u="sng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200" b="1" u="sng" spc="-10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Creative</a:t>
            </a:r>
            <a:r>
              <a:rPr sz="1200" b="1" u="sng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200" b="1" u="sng" spc="-10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Commons</a:t>
            </a:r>
            <a:r>
              <a:rPr sz="1200" b="1" u="sng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200" b="1" u="sng" spc="-10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Reconocimiento-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287525" y="8684293"/>
            <a:ext cx="3167380" cy="17953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u="sng" spc="-10" dirty="0">
                <a:solidFill>
                  <a:srgbClr val="0000FF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NoComercial-</a:t>
            </a:r>
            <a:r>
              <a:rPr sz="1200" b="1" u="sng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CompartirIgual</a:t>
            </a:r>
            <a:r>
              <a:rPr sz="1200" b="1" u="sng" spc="40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200" b="1" u="sng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4.0</a:t>
            </a:r>
            <a:r>
              <a:rPr sz="1200" b="1" u="sng" spc="-5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200" b="1" u="sng" spc="-10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Internacional</a:t>
            </a:r>
            <a:r>
              <a:rPr sz="1200" b="1" spc="-10" dirty="0">
                <a:latin typeface="Times New Roman"/>
                <a:cs typeface="Times New Roman"/>
              </a:rPr>
              <a:t>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257290" y="8945507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324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31" name="Grupo 30">
            <a:extLst>
              <a:ext uri="{FF2B5EF4-FFF2-40B4-BE49-F238E27FC236}">
                <a16:creationId xmlns:a16="http://schemas.microsoft.com/office/drawing/2014/main" id="{EA553AFA-F547-2E9C-6434-D84FD9ECC203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2" name="object 12">
              <a:extLst>
                <a:ext uri="{FF2B5EF4-FFF2-40B4-BE49-F238E27FC236}">
                  <a16:creationId xmlns:a16="http://schemas.microsoft.com/office/drawing/2014/main" id="{24B7279A-A9FB-58C4-8BBD-DC9DFB4EB10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6" name="object 13">
                <a:extLst>
                  <a:ext uri="{FF2B5EF4-FFF2-40B4-BE49-F238E27FC236}">
                    <a16:creationId xmlns:a16="http://schemas.microsoft.com/office/drawing/2014/main" id="{B27812D1-6817-1DCB-80FD-018B72EA772A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7" name="object 14">
                <a:extLst>
                  <a:ext uri="{FF2B5EF4-FFF2-40B4-BE49-F238E27FC236}">
                    <a16:creationId xmlns:a16="http://schemas.microsoft.com/office/drawing/2014/main" id="{22C6C369-8809-8B72-4B11-AC819665CD09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8" name="object 15">
                <a:extLst>
                  <a:ext uri="{FF2B5EF4-FFF2-40B4-BE49-F238E27FC236}">
                    <a16:creationId xmlns:a16="http://schemas.microsoft.com/office/drawing/2014/main" id="{DF5334D0-3082-57FA-EF35-E5EEA4BD36AC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9" name="object 16">
                <a:extLst>
                  <a:ext uri="{FF2B5EF4-FFF2-40B4-BE49-F238E27FC236}">
                    <a16:creationId xmlns:a16="http://schemas.microsoft.com/office/drawing/2014/main" id="{4D5B5BD3-3FE7-7DBC-38EF-244845F3DFE7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3" name="object 16">
              <a:extLst>
                <a:ext uri="{FF2B5EF4-FFF2-40B4-BE49-F238E27FC236}">
                  <a16:creationId xmlns:a16="http://schemas.microsoft.com/office/drawing/2014/main" id="{6268FA50-33F7-412E-806A-D21365F1D4D7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4" name="object 25">
              <a:extLst>
                <a:ext uri="{FF2B5EF4-FFF2-40B4-BE49-F238E27FC236}">
                  <a16:creationId xmlns:a16="http://schemas.microsoft.com/office/drawing/2014/main" id="{B46AF378-0ED3-EE78-C5DB-1B095012DC06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5" name="object 31">
              <a:extLst>
                <a:ext uri="{FF2B5EF4-FFF2-40B4-BE49-F238E27FC236}">
                  <a16:creationId xmlns:a16="http://schemas.microsoft.com/office/drawing/2014/main" id="{66FCB5E0-19C6-5F8C-2D79-14910E560E71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289306"/>
            <a:ext cx="6669405" cy="6695440"/>
            <a:chOff x="94485" y="1289306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289306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316850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316850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sp>
        <p:nvSpPr>
          <p:cNvPr id="6" name="object 6"/>
          <p:cNvSpPr/>
          <p:nvPr/>
        </p:nvSpPr>
        <p:spPr>
          <a:xfrm>
            <a:off x="214287" y="8215338"/>
            <a:ext cx="6429375" cy="795655"/>
          </a:xfrm>
          <a:custGeom>
            <a:avLst/>
            <a:gdLst/>
            <a:ahLst/>
            <a:cxnLst/>
            <a:rect l="l" t="t" r="r" b="b"/>
            <a:pathLst>
              <a:path w="6429375" h="795654">
                <a:moveTo>
                  <a:pt x="0" y="795337"/>
                </a:moveTo>
                <a:lnTo>
                  <a:pt x="6429375" y="795337"/>
                </a:lnTo>
                <a:lnTo>
                  <a:pt x="6429375" y="0"/>
                </a:lnTo>
                <a:lnTo>
                  <a:pt x="0" y="0"/>
                </a:lnTo>
                <a:lnTo>
                  <a:pt x="0" y="795337"/>
                </a:lnTo>
                <a:close/>
              </a:path>
            </a:pathLst>
          </a:custGeom>
          <a:ln w="38100">
            <a:solidFill>
              <a:srgbClr val="31AD51"/>
            </a:solidFill>
          </a:ln>
        </p:spPr>
        <p:txBody>
          <a:bodyPr wrap="square" lIns="0" tIns="0" rIns="0" bIns="0" rtlCol="0"/>
          <a:lstStyle/>
          <a:p>
            <a:endParaRPr dirty="0"/>
          </a:p>
        </p:txBody>
      </p:sp>
      <p:grpSp>
        <p:nvGrpSpPr>
          <p:cNvPr id="7" name="object 7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842005" y="1068451"/>
            <a:ext cx="30295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3865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214287" y="164274"/>
            <a:ext cx="6316345" cy="7288530"/>
            <a:chOff x="214287" y="164274"/>
            <a:chExt cx="6316345" cy="7288530"/>
          </a:xfrm>
        </p:grpSpPr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24611" y="234696"/>
              <a:ext cx="1719072" cy="134112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14287" y="1501520"/>
              <a:ext cx="6316218" cy="5950839"/>
            </a:xfrm>
            <a:prstGeom prst="rect">
              <a:avLst/>
            </a:prstGeom>
          </p:spPr>
        </p:pic>
      </p:grpSp>
      <p:pic>
        <p:nvPicPr>
          <p:cNvPr id="22" name="object 22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pic>
        <p:nvPicPr>
          <p:cNvPr id="24" name="object 24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4750942" y="8736927"/>
            <a:ext cx="556958" cy="195351"/>
          </a:xfrm>
          <a:prstGeom prst="rect">
            <a:avLst/>
          </a:prstGeom>
        </p:spPr>
      </p:pic>
      <p:sp>
        <p:nvSpPr>
          <p:cNvPr id="25" name="object 25"/>
          <p:cNvSpPr txBox="1"/>
          <p:nvPr/>
        </p:nvSpPr>
        <p:spPr>
          <a:xfrm>
            <a:off x="1287525" y="8318533"/>
            <a:ext cx="426148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contenido</a:t>
            </a:r>
            <a:r>
              <a:rPr sz="1200" b="1" spc="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Revista</a:t>
            </a:r>
            <a:r>
              <a:rPr sz="1200" b="1" spc="8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Científica</a:t>
            </a:r>
            <a:r>
              <a:rPr sz="1200" b="1" spc="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CIENCIAEDUC,</a:t>
            </a:r>
            <a:r>
              <a:rPr sz="1200" b="1" spc="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está</a:t>
            </a:r>
            <a:r>
              <a:rPr sz="1200" b="1" spc="6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bajo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287525" y="8501413"/>
            <a:ext cx="27114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25" dirty="0">
                <a:latin typeface="Times New Roman"/>
                <a:cs typeface="Times New Roman"/>
              </a:rPr>
              <a:t>una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728342" y="8501413"/>
            <a:ext cx="3820160" cy="17953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  <a:tabLst>
                <a:tab pos="757555" algn="l"/>
                <a:tab pos="1106805" algn="l"/>
                <a:tab pos="1858010" algn="l"/>
                <a:tab pos="2713355" algn="l"/>
              </a:tabLst>
            </a:pPr>
            <a:r>
              <a:rPr sz="1200" b="1" u="sng" spc="-10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Licencia</a:t>
            </a:r>
            <a:r>
              <a:rPr sz="1200" b="1" u="sng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200" b="1" u="sng" spc="-25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de</a:t>
            </a:r>
            <a:r>
              <a:rPr sz="1200" b="1" u="sng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200" b="1" u="sng" spc="-10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Creative</a:t>
            </a:r>
            <a:r>
              <a:rPr sz="1200" b="1" u="sng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200" b="1" u="sng" spc="-10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Commons</a:t>
            </a:r>
            <a:r>
              <a:rPr sz="1200" b="1" u="sng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</a:rPr>
              <a:t>	</a:t>
            </a:r>
            <a:r>
              <a:rPr sz="1200" b="1" u="sng" spc="-10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Reconocimiento-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287525" y="8684293"/>
            <a:ext cx="3167380" cy="17953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u="sng" spc="-10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NoComercial-</a:t>
            </a:r>
            <a:r>
              <a:rPr sz="1200" b="1" u="sng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CompartirIgual</a:t>
            </a:r>
            <a:r>
              <a:rPr sz="1200" b="1" u="sng" spc="40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200" b="1" u="sng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4.0</a:t>
            </a:r>
            <a:r>
              <a:rPr sz="1200" b="1" u="sng" spc="-5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</a:rPr>
              <a:t> </a:t>
            </a:r>
            <a:r>
              <a:rPr sz="1200" b="1" u="sng" spc="-10" dirty="0">
                <a:solidFill>
                  <a:schemeClr val="tx1"/>
                </a:solidFill>
                <a:uFill>
                  <a:solidFill>
                    <a:srgbClr val="0080FF"/>
                  </a:solidFill>
                </a:u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Internacional</a:t>
            </a:r>
            <a:r>
              <a:rPr sz="1200" b="1" spc="-1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389370" y="8945507"/>
            <a:ext cx="2540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25" dirty="0">
                <a:latin typeface="Times New Roman"/>
                <a:cs typeface="Times New Roman"/>
              </a:rPr>
              <a:t>325</a:t>
            </a:r>
            <a:endParaRPr sz="1200" dirty="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" name="object 3">
            <a:extLst>
              <a:ext uri="{FF2B5EF4-FFF2-40B4-BE49-F238E27FC236}">
                <a16:creationId xmlns:a16="http://schemas.microsoft.com/office/drawing/2014/main" id="{C3257194-2FF9-D468-9CAC-2BE66A3188D9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4216" y="8651747"/>
            <a:ext cx="6518148" cy="158496"/>
          </a:xfrm>
          <a:prstGeom prst="rect">
            <a:avLst/>
          </a:prstGeom>
        </p:spPr>
      </p:pic>
      <p:sp>
        <p:nvSpPr>
          <p:cNvPr id="16" name="object 16"/>
          <p:cNvSpPr txBox="1"/>
          <p:nvPr/>
        </p:nvSpPr>
        <p:spPr>
          <a:xfrm>
            <a:off x="217867" y="1524000"/>
            <a:ext cx="6418580" cy="6419963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3937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obtenidos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dicha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demuestran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comunicativa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docente,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preocupan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representados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disposición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4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CONCLUSIONES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99400"/>
              </a:lnSpc>
              <a:spcBef>
                <a:spcPts val="126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reforma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profundizado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debate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sucede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sucedido,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desde </a:t>
            </a:r>
            <a:r>
              <a:rPr sz="1200" dirty="0">
                <a:latin typeface="Times New Roman"/>
                <a:cs typeface="Times New Roman"/>
              </a:rPr>
              <a:t>tiempos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atrás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cuestionamientos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desarrollan,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escasa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pertinencia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vida.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99800"/>
              </a:lnSpc>
              <a:spcBef>
                <a:spcPts val="30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asumida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emprender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transformar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vivir,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fundamentalmente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semejantes,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solidaridad 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mutua, 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vertiginosos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producen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globalizado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requiere </a:t>
            </a:r>
            <a:r>
              <a:rPr sz="1200" dirty="0">
                <a:latin typeface="Times New Roman"/>
                <a:cs typeface="Times New Roman"/>
              </a:rPr>
              <a:t>amplitud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acción.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necesaria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realización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diversas </a:t>
            </a:r>
            <a:r>
              <a:rPr sz="1200" dirty="0">
                <a:latin typeface="Times New Roman"/>
                <a:cs typeface="Times New Roman"/>
              </a:rPr>
              <a:t>indagaciones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ámbito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 aprendizaje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educandos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involucrando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columna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hogar.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99900"/>
              </a:lnSpc>
              <a:spcBef>
                <a:spcPts val="2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consecuencia,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perciben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socializadora </a:t>
            </a:r>
            <a:r>
              <a:rPr sz="1200" dirty="0">
                <a:latin typeface="Times New Roman"/>
                <a:cs typeface="Times New Roman"/>
              </a:rPr>
              <a:t>experimentada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interior,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transformar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diseñando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nuevas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promueva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afiance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partiendo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convicción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mera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actividad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exclusivamente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actividad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comunitaria,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incide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personalidad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individual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traspase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límites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ocasiones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dificultad,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teniendo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consecuencia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asertiva,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origina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no </a:t>
            </a:r>
            <a:r>
              <a:rPr sz="1200" dirty="0">
                <a:latin typeface="Times New Roman"/>
                <a:cs typeface="Times New Roman"/>
              </a:rPr>
              <a:t>entendimiento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partes.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comunicativa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tenido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positiva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finalidad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avances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educandos.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19275" y="8232885"/>
            <a:ext cx="4215765" cy="716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Participación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Percepción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Padres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Representantes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las</a:t>
            </a:r>
            <a:endParaRPr sz="1200">
              <a:latin typeface="Times New Roman"/>
              <a:cs typeface="Times New Roman"/>
            </a:endParaRPr>
          </a:p>
          <a:p>
            <a:pPr marL="3175" algn="ctr">
              <a:lnSpc>
                <a:spcPct val="100000"/>
              </a:lnSpc>
              <a:spcBef>
                <a:spcPts val="720"/>
              </a:spcBef>
            </a:pPr>
            <a:r>
              <a:rPr sz="1200" b="1" dirty="0">
                <a:latin typeface="Times New Roman"/>
                <a:cs typeface="Times New Roman"/>
              </a:rPr>
              <a:t>Actividades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Educativas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05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Lisbening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Álvarez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794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33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EAA9F360-98E1-5B46-308A-4415AA0FB540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28C99470-BB2B-2AC0-1863-C621DAA68F36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157EA9D6-3785-2948-BBC9-5AA8C5ECBA28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0548DC2D-026C-CEE2-CD01-E7CF5EDE6A1E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F17A5ED6-B416-57E1-DA33-B1A8C9F2426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7A898400-758E-B036-75FE-32D53DB8BF9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205D605B-9574-FF15-6A61-7F87863A540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3DAE5BF1-D71C-73C7-D144-9A33321B04F0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611D3B97-6CC9-24B4-BB9B-7E60630453F2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  <p:pic>
        <p:nvPicPr>
          <p:cNvPr id="29" name="object 17">
            <a:extLst>
              <a:ext uri="{FF2B5EF4-FFF2-40B4-BE49-F238E27FC236}">
                <a16:creationId xmlns:a16="http://schemas.microsoft.com/office/drawing/2014/main" id="{3AF10AD7-4BCB-1FB0-593D-795E55ED17FB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pic>
        <p:nvPicPr>
          <p:cNvPr id="30" name="object 17">
            <a:extLst>
              <a:ext uri="{FF2B5EF4-FFF2-40B4-BE49-F238E27FC236}">
                <a16:creationId xmlns:a16="http://schemas.microsoft.com/office/drawing/2014/main" id="{6DF4EE7E-71EB-792C-D711-23353AF06682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605195" y="8193022"/>
            <a:ext cx="1092708" cy="848868"/>
          </a:xfrm>
          <a:prstGeom prst="rect">
            <a:avLst/>
          </a:prstGeom>
        </p:spPr>
      </p:pic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9728" y="1024127"/>
            <a:ext cx="6612636" cy="8017763"/>
            <a:chOff x="109728" y="1024127"/>
            <a:chExt cx="6612636" cy="8017763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651747"/>
              <a:ext cx="6518148" cy="158496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7310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auténtico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aprendizaje, </a:t>
            </a:r>
            <a:r>
              <a:rPr sz="1200" dirty="0">
                <a:latin typeface="Times New Roman"/>
                <a:cs typeface="Times New Roman"/>
              </a:rPr>
              <a:t>propiciando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vivencias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objetos, </a:t>
            </a:r>
            <a:r>
              <a:rPr sz="1200" dirty="0">
                <a:latin typeface="Times New Roman"/>
                <a:cs typeface="Times New Roman"/>
              </a:rPr>
              <a:t>interacciones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personales,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bienestar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psicosocial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aptitudes </a:t>
            </a:r>
            <a:r>
              <a:rPr sz="1200" dirty="0">
                <a:latin typeface="Times New Roman"/>
                <a:cs typeface="Times New Roman"/>
              </a:rPr>
              <a:t>físicas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estímulo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curiosidad,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aprendiendo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resolver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tomar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decisiones.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aproximación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autores: </a:t>
            </a:r>
            <a:r>
              <a:rPr sz="1200" dirty="0">
                <a:latin typeface="Times New Roman"/>
                <a:cs typeface="Times New Roman"/>
              </a:rPr>
              <a:t>docentes,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alumnos,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familiar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amerite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realizada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E.B.N.B.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“Pedro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Aldao”,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detectó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entre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representados,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falta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estimulo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familiares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escolares.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atreverse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innovar,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efectúe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convicciones personales, 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 otras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vías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transformaciones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sientan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vivan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clases.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resaltar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participación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educativas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representado,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protagonistas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dentro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planteados.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RECOMENDACIONES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conclusiones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formuladas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anteriormente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recomienda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siguiente: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 una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 visión hacia 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hijos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garantizándoles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cumplimiento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económicos,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ambientales.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tal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favorecer 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protagónica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corresponsable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construcción,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todas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necesarias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establecer una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democrática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participativa.</a:t>
            </a:r>
            <a:endParaRPr sz="1200" dirty="0">
              <a:latin typeface="Times New Roman"/>
              <a:cs typeface="Times New Roman"/>
            </a:endParaRPr>
          </a:p>
          <a:p>
            <a:pPr marL="355600" marR="5715" indent="-342900" algn="just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355600" algn="l"/>
              </a:tabLst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procesar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culturales,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deportivas,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autogestión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solución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adquiriendo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involucradas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compartido.</a:t>
            </a:r>
            <a:endParaRPr sz="1200" dirty="0">
              <a:latin typeface="Times New Roman"/>
              <a:cs typeface="Times New Roman"/>
            </a:endParaRPr>
          </a:p>
          <a:p>
            <a:pPr marL="355600" marR="8255" indent="-342900" algn="just">
              <a:lnSpc>
                <a:spcPct val="100000"/>
              </a:lnSpc>
              <a:buFont typeface="Symbol"/>
              <a:buChar char=""/>
              <a:tabLst>
                <a:tab pos="355600" algn="l"/>
              </a:tabLst>
            </a:pP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creencias,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convicciones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colectivo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comunicativas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escuela-familia-comunidad.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19275" y="8232885"/>
            <a:ext cx="4215765" cy="716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Participación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Percepción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Padres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Representantes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las</a:t>
            </a:r>
            <a:endParaRPr sz="1200" dirty="0">
              <a:latin typeface="Times New Roman"/>
              <a:cs typeface="Times New Roman"/>
            </a:endParaRPr>
          </a:p>
          <a:p>
            <a:pPr marL="3175" algn="ctr">
              <a:lnSpc>
                <a:spcPct val="100000"/>
              </a:lnSpc>
              <a:spcBef>
                <a:spcPts val="720"/>
              </a:spcBef>
            </a:pPr>
            <a:r>
              <a:rPr sz="1200" b="1" dirty="0">
                <a:latin typeface="Times New Roman"/>
                <a:cs typeface="Times New Roman"/>
              </a:rPr>
              <a:t>Actividades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Educativas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05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Lisbening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Álvarez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794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34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4C8212E3-2211-7129-B2CB-ADEAB64AF7C0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6635317E-3397-F7B7-B6E0-B5D9539090FB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A292CAB0-60F1-E4F8-8353-2D7A6C628685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1E4C1B12-0655-8E40-3444-FE7210C48EF1}"/>
                  </a:ext>
                </a:extLst>
              </p:cNvPr>
              <p:cNvPicPr/>
              <p:nvPr/>
            </p:nvPicPr>
            <p:blipFill>
              <a:blip r:embed="rId10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3425D14D-AD21-3E69-258E-5339BDA2B95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4FCE3528-0895-5000-43C6-9763C4954A35}"/>
                  </a:ext>
                </a:extLst>
              </p:cNvPr>
              <p:cNvPicPr/>
              <p:nvPr/>
            </p:nvPicPr>
            <p:blipFill>
              <a:blip r:embed="rId11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108135FE-4DF1-FC01-E15C-0550B8DFEFC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C4AEAF5C-685C-082B-A3CE-39734C5E15A0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8AA97827-5CA7-5161-43A2-2842EC9CDA20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" name="object 3">
            <a:extLst>
              <a:ext uri="{FF2B5EF4-FFF2-40B4-BE49-F238E27FC236}">
                <a16:creationId xmlns:a16="http://schemas.microsoft.com/office/drawing/2014/main" id="{4023F900-5D75-893C-CC90-BAD2C0449953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4216" y="8651747"/>
            <a:ext cx="6518148" cy="158496"/>
          </a:xfrm>
          <a:prstGeom prst="rect">
            <a:avLst/>
          </a:prstGeom>
        </p:spPr>
      </p:pic>
      <p:sp>
        <p:nvSpPr>
          <p:cNvPr id="16" name="object 16"/>
          <p:cNvSpPr txBox="1"/>
          <p:nvPr/>
        </p:nvSpPr>
        <p:spPr>
          <a:xfrm>
            <a:off x="255332" y="1845430"/>
            <a:ext cx="6343650" cy="186672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58775" marR="5080" indent="-346710" algn="just">
              <a:lnSpc>
                <a:spcPct val="98800"/>
              </a:lnSpc>
              <a:spcBef>
                <a:spcPts val="1135"/>
              </a:spcBef>
              <a:buFont typeface="Symbol"/>
              <a:buChar char=""/>
              <a:tabLst>
                <a:tab pos="360045" algn="l"/>
              </a:tabLst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necesitan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informarse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organizada,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especifica,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útil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sus 	</a:t>
            </a:r>
            <a:r>
              <a:rPr sz="1200" dirty="0">
                <a:latin typeface="Times New Roman"/>
                <a:cs typeface="Times New Roman"/>
              </a:rPr>
              <a:t>hijos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familiarizarse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hijos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	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libre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hogar.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9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Considerar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investigaciones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plan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concedido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promueva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entorno </a:t>
            </a:r>
            <a:r>
              <a:rPr sz="1200" dirty="0">
                <a:latin typeface="Times New Roman"/>
                <a:cs typeface="Times New Roman"/>
              </a:rPr>
              <a:t>familiar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determinante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socialización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hijos,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valorativas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transmisión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creencias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actitudes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personalidad.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9275" y="8232885"/>
            <a:ext cx="4215765" cy="716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Participación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Percepción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Padres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Representantes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las</a:t>
            </a:r>
            <a:endParaRPr sz="1200">
              <a:latin typeface="Times New Roman"/>
              <a:cs typeface="Times New Roman"/>
            </a:endParaRPr>
          </a:p>
          <a:p>
            <a:pPr marL="3175" algn="ctr">
              <a:lnSpc>
                <a:spcPct val="100000"/>
              </a:lnSpc>
              <a:spcBef>
                <a:spcPts val="720"/>
              </a:spcBef>
            </a:pPr>
            <a:r>
              <a:rPr sz="1200" b="1" dirty="0">
                <a:latin typeface="Times New Roman"/>
                <a:cs typeface="Times New Roman"/>
              </a:rPr>
              <a:t>Actividades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Educativas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05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Lisbening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Álvarez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794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35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76D2AEB5-D948-4B0A-6E52-9346232145AA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66E50139-6A23-76DF-ACFF-B4DFA75497CD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20C26C5E-B601-E558-69F9-9FCBD6222DE5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969232E5-3726-CD2B-8BE1-A31D2789A605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776AA14E-5E0D-8105-95B0-4F368E8088D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E254925F-C51B-893D-7ACE-DEB4D951AFF9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B32F5ED3-A7D7-9B0E-2842-B148C3267F4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15516DAB-0873-3F86-332D-B72670DE1D69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7F01AF7D-0008-826C-0D4D-10F4DB685D38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  <p:pic>
        <p:nvPicPr>
          <p:cNvPr id="29" name="object 17">
            <a:extLst>
              <a:ext uri="{FF2B5EF4-FFF2-40B4-BE49-F238E27FC236}">
                <a16:creationId xmlns:a16="http://schemas.microsoft.com/office/drawing/2014/main" id="{A249C55E-027E-1E6C-AE3A-83F0EA1DE771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pic>
        <p:nvPicPr>
          <p:cNvPr id="30" name="object 17">
            <a:extLst>
              <a:ext uri="{FF2B5EF4-FFF2-40B4-BE49-F238E27FC236}">
                <a16:creationId xmlns:a16="http://schemas.microsoft.com/office/drawing/2014/main" id="{F5059A0A-42DE-4E44-E557-83A8F0075DDE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583299" y="8232885"/>
            <a:ext cx="1092708" cy="848868"/>
          </a:xfrm>
          <a:prstGeom prst="rect">
            <a:avLst/>
          </a:prstGeom>
        </p:spPr>
      </p:pic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bject 16"/>
          <p:cNvSpPr txBox="1"/>
          <p:nvPr/>
        </p:nvSpPr>
        <p:spPr>
          <a:xfrm>
            <a:off x="287782" y="1452912"/>
            <a:ext cx="6273165" cy="526041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REFERENCIAS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BIBLIOGRAFICAS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Albornoz,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(1984).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Familia</a:t>
            </a:r>
            <a:r>
              <a:rPr sz="1200" i="1" spc="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Educación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6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Venezolano</a:t>
            </a:r>
            <a:r>
              <a:rPr sz="1200" spc="-10" dirty="0">
                <a:latin typeface="Times New Roman"/>
                <a:cs typeface="Times New Roman"/>
              </a:rPr>
              <a:t>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Venezuela.</a:t>
            </a:r>
            <a:endParaRPr sz="1200" dirty="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Carcas,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Venezuela:</a:t>
            </a:r>
            <a:r>
              <a:rPr sz="1200" dirty="0">
                <a:latin typeface="Times New Roman"/>
                <a:cs typeface="Times New Roman"/>
              </a:rPr>
              <a:t> Ediciones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Biblioteca.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Altuve,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(1996).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0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Participación</a:t>
            </a:r>
            <a:r>
              <a:rPr sz="1200" i="1" spc="12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Comunitaria</a:t>
            </a:r>
            <a:r>
              <a:rPr sz="1200" i="1" spc="11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114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1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Educación</a:t>
            </a:r>
            <a:r>
              <a:rPr sz="1200" i="1" spc="12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Venezolana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publicado.</a:t>
            </a:r>
            <a:r>
              <a:rPr sz="1200" spc="-20" dirty="0">
                <a:latin typeface="Times New Roman"/>
                <a:cs typeface="Times New Roman"/>
              </a:rPr>
              <a:t> U.P.E.L.</a:t>
            </a:r>
            <a:r>
              <a:rPr sz="1200" spc="-10" dirty="0">
                <a:latin typeface="Times New Roman"/>
                <a:cs typeface="Times New Roman"/>
              </a:rPr>
              <a:t> Barquisimeto-Venezuela.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Álvarez,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(2001).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Innovación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educativa Nº</a:t>
            </a:r>
            <a:r>
              <a:rPr sz="1200" i="1" spc="-40" dirty="0">
                <a:latin typeface="Times New Roman"/>
                <a:cs typeface="Times New Roman"/>
              </a:rPr>
              <a:t> </a:t>
            </a:r>
            <a:r>
              <a:rPr sz="1200" i="1" spc="-20" dirty="0">
                <a:latin typeface="Times New Roman"/>
                <a:cs typeface="Times New Roman"/>
              </a:rPr>
              <a:t>11</a:t>
            </a:r>
            <a:r>
              <a:rPr sz="1200" spc="-20" dirty="0">
                <a:latin typeface="Times New Roman"/>
                <a:cs typeface="Times New Roman"/>
              </a:rPr>
              <a:t>.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Santiago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Compostela,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España.</a:t>
            </a:r>
            <a:endParaRPr sz="1200" dirty="0">
              <a:latin typeface="Times New Roman"/>
              <a:cs typeface="Times New Roman"/>
            </a:endParaRPr>
          </a:p>
          <a:p>
            <a:pPr marL="12700" marR="453390">
              <a:lnSpc>
                <a:spcPct val="200000"/>
              </a:lnSpc>
            </a:pPr>
            <a:r>
              <a:rPr sz="1200" dirty="0">
                <a:latin typeface="Times New Roman"/>
                <a:cs typeface="Times New Roman"/>
              </a:rPr>
              <a:t>Arias,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35" dirty="0">
                <a:latin typeface="Times New Roman"/>
                <a:cs typeface="Times New Roman"/>
              </a:rPr>
              <a:t>F.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Introducción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técnicas de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Investigación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Social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10" dirty="0">
                <a:latin typeface="Times New Roman"/>
                <a:cs typeface="Times New Roman"/>
              </a:rPr>
              <a:t> Buenos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Aires.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Argentina. Cárdenas,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(1995).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Educación que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necesitamos Investigación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Posgrado</a:t>
            </a:r>
            <a:r>
              <a:rPr sz="1200" b="1" i="1" spc="-10" dirty="0">
                <a:latin typeface="Times New Roman"/>
                <a:cs typeface="Times New Roman"/>
              </a:rPr>
              <a:t>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CORDIPLAN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(1995).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IX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Plan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Nación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Caracas-Venezuela.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GUERRA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(1991).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Estudio</a:t>
            </a:r>
            <a:r>
              <a:rPr sz="1200" i="1" spc="11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Comparativo</a:t>
            </a:r>
            <a:r>
              <a:rPr sz="1200" i="1" spc="12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10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determinar</a:t>
            </a:r>
            <a:r>
              <a:rPr sz="1200" i="1" spc="12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1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participación</a:t>
            </a:r>
            <a:r>
              <a:rPr sz="1200" i="1" spc="12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1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114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Padres</a:t>
            </a:r>
            <a:r>
              <a:rPr sz="1200" i="1" spc="120" dirty="0">
                <a:latin typeface="Times New Roman"/>
                <a:cs typeface="Times New Roman"/>
              </a:rPr>
              <a:t>  </a:t>
            </a:r>
            <a:r>
              <a:rPr sz="1200" i="1" spc="-50" dirty="0">
                <a:latin typeface="Times New Roman"/>
                <a:cs typeface="Times New Roman"/>
              </a:rPr>
              <a:t>y </a:t>
            </a:r>
            <a:r>
              <a:rPr sz="1200" i="1" dirty="0">
                <a:latin typeface="Times New Roman"/>
                <a:cs typeface="Times New Roman"/>
              </a:rPr>
              <a:t>Representantes</a:t>
            </a:r>
            <a:r>
              <a:rPr sz="1200" i="1" spc="3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3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3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comunidades</a:t>
            </a:r>
            <a:r>
              <a:rPr sz="1200" i="1" spc="3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educativas</a:t>
            </a:r>
            <a:r>
              <a:rPr sz="1200" i="1" spc="3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3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3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escuelas</a:t>
            </a:r>
            <a:r>
              <a:rPr sz="1200" i="1" spc="3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básicas</a:t>
            </a:r>
            <a:r>
              <a:rPr sz="1200" i="1" spc="37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Andrés</a:t>
            </a:r>
            <a:r>
              <a:rPr sz="1200" i="1" spc="3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Bello</a:t>
            </a:r>
            <a:r>
              <a:rPr sz="1200" i="1" spc="370" dirty="0">
                <a:latin typeface="Times New Roman"/>
                <a:cs typeface="Times New Roman"/>
              </a:rPr>
              <a:t> </a:t>
            </a:r>
            <a:r>
              <a:rPr sz="1200" i="1" spc="-50" dirty="0">
                <a:latin typeface="Times New Roman"/>
                <a:cs typeface="Times New Roman"/>
              </a:rPr>
              <a:t>y </a:t>
            </a:r>
            <a:r>
              <a:rPr sz="1200" i="1" dirty="0">
                <a:latin typeface="Times New Roman"/>
                <a:cs typeface="Times New Roman"/>
              </a:rPr>
              <a:t>Salesiano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Pio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XII</a:t>
            </a:r>
            <a:r>
              <a:rPr sz="1200" b="1" i="1" dirty="0">
                <a:latin typeface="Times New Roman"/>
                <a:cs typeface="Times New Roman"/>
              </a:rPr>
              <a:t>.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Puerto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Cruz,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Estado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Anzoátegui</a:t>
            </a:r>
            <a:r>
              <a:rPr sz="1200" i="1" spc="-10" dirty="0">
                <a:latin typeface="Times New Roman"/>
                <a:cs typeface="Times New Roman"/>
              </a:rPr>
              <a:t>.</a:t>
            </a:r>
            <a:endParaRPr sz="1200" dirty="0">
              <a:latin typeface="Times New Roman"/>
              <a:cs typeface="Times New Roman"/>
            </a:endParaRPr>
          </a:p>
          <a:p>
            <a:pPr marL="12700" marR="48260" algn="just">
              <a:lnSpc>
                <a:spcPct val="200000"/>
              </a:lnSpc>
            </a:pPr>
            <a:r>
              <a:rPr sz="1200" dirty="0">
                <a:latin typeface="Times New Roman"/>
                <a:cs typeface="Times New Roman"/>
              </a:rPr>
              <a:t>Hernández,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I. (1998).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Programa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comunicación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Integración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Escuela</a:t>
            </a:r>
            <a:r>
              <a:rPr sz="1200" i="1" spc="2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Comunidad.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UNESR. </a:t>
            </a:r>
            <a:r>
              <a:rPr sz="1200" dirty="0">
                <a:latin typeface="Times New Roman"/>
                <a:cs typeface="Times New Roman"/>
              </a:rPr>
              <a:t>Hinojo,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35" dirty="0">
                <a:latin typeface="Times New Roman"/>
                <a:cs typeface="Times New Roman"/>
              </a:rPr>
              <a:t>F. </a:t>
            </a:r>
            <a:r>
              <a:rPr sz="1200" dirty="0">
                <a:latin typeface="Times New Roman"/>
                <a:cs typeface="Times New Roman"/>
              </a:rPr>
              <a:t>(2002</a:t>
            </a:r>
            <a:r>
              <a:rPr sz="1200" b="1" i="1" dirty="0">
                <a:latin typeface="Times New Roman"/>
                <a:cs typeface="Times New Roman"/>
              </a:rPr>
              <a:t>).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Padres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Maestros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Nº</a:t>
            </a:r>
            <a:r>
              <a:rPr sz="1200" i="1" spc="-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267</a:t>
            </a:r>
            <a:r>
              <a:rPr sz="1200" b="1" i="1" dirty="0">
                <a:latin typeface="Times New Roman"/>
                <a:cs typeface="Times New Roman"/>
              </a:rPr>
              <a:t>.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Barcelona,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España.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Maza,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A.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(1999).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Programa</a:t>
            </a:r>
            <a:r>
              <a:rPr sz="1200" i="1" spc="1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1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participación</a:t>
            </a:r>
            <a:r>
              <a:rPr sz="1200" i="1" spc="1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1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padres</a:t>
            </a:r>
            <a:r>
              <a:rPr sz="1200" i="1" spc="1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1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representantes</a:t>
            </a:r>
            <a:r>
              <a:rPr sz="1200" i="1" spc="2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19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20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proceso </a:t>
            </a:r>
            <a:r>
              <a:rPr sz="1200" i="1" dirty="0">
                <a:latin typeface="Times New Roman"/>
                <a:cs typeface="Times New Roman"/>
              </a:rPr>
              <a:t>formativo</a:t>
            </a:r>
            <a:r>
              <a:rPr sz="1200" i="1" spc="2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29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2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alumnos</a:t>
            </a:r>
            <a:r>
              <a:rPr sz="1200" i="1" spc="2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cursantes</a:t>
            </a:r>
            <a:r>
              <a:rPr sz="1200" i="1" spc="2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</a:t>
            </a:r>
            <a:r>
              <a:rPr sz="1200" i="1" spc="2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etapa</a:t>
            </a:r>
            <a:r>
              <a:rPr sz="1200" i="1" spc="2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Educación</a:t>
            </a:r>
            <a:r>
              <a:rPr sz="1200" i="1" spc="2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Básica</a:t>
            </a:r>
            <a:r>
              <a:rPr sz="1200" i="1" spc="2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dirigida</a:t>
            </a:r>
            <a:r>
              <a:rPr sz="1200" i="1" spc="2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al</a:t>
            </a:r>
            <a:r>
              <a:rPr sz="1200" i="1" spc="23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Grupo </a:t>
            </a:r>
            <a:r>
              <a:rPr sz="1200" i="1" dirty="0">
                <a:latin typeface="Times New Roman"/>
                <a:cs typeface="Times New Roman"/>
              </a:rPr>
              <a:t>Escolar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FRONCONAL</a:t>
            </a:r>
            <a:r>
              <a:rPr sz="1200" i="1" spc="-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II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Barcelona,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Anzoátegui</a:t>
            </a:r>
            <a:r>
              <a:rPr sz="1200" spc="-10" dirty="0">
                <a:latin typeface="Times New Roman"/>
                <a:cs typeface="Times New Roman"/>
              </a:rPr>
              <a:t> Venezuela.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19275" y="8232885"/>
            <a:ext cx="4215765" cy="716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Participación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Percepción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Padres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Representantes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las</a:t>
            </a:r>
            <a:endParaRPr sz="1200">
              <a:latin typeface="Times New Roman"/>
              <a:cs typeface="Times New Roman"/>
            </a:endParaRPr>
          </a:p>
          <a:p>
            <a:pPr marL="3175" algn="ctr">
              <a:lnSpc>
                <a:spcPct val="100000"/>
              </a:lnSpc>
              <a:spcBef>
                <a:spcPts val="720"/>
              </a:spcBef>
            </a:pPr>
            <a:r>
              <a:rPr sz="1200" b="1" dirty="0">
                <a:latin typeface="Times New Roman"/>
                <a:cs typeface="Times New Roman"/>
              </a:rPr>
              <a:t>Actividades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Educativas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05"/>
              </a:spcBef>
            </a:pPr>
            <a:r>
              <a:rPr sz="1200" b="1" dirty="0">
                <a:latin typeface="Times New Roman"/>
                <a:cs typeface="Times New Roman"/>
              </a:rPr>
              <a:t>MSc.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Lisbening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Caridad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Torres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Álvarez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7940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36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17790A0C-516E-D845-3E6E-C75C7404968E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C1FFFFD9-FAEA-1E6E-2AC7-7905E594D04A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2787FAF1-AC7C-D827-858B-3B2CAA429F70}"/>
                  </a:ext>
                </a:extLst>
              </p:cNvPr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9410FFCD-4CB6-975D-4550-3AF2CFF39998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6A0F095A-BBAA-C179-9687-A2ECF8628BFF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86EE1FF4-0E1F-2258-9644-9985538F3F2F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6D35991A-5E17-1946-4E23-D32AC6BB2EDD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3F1E5FBD-DB2C-92DC-6036-4337155F5493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B53E8803-856C-00F2-4A57-DB838483D0BC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  <p:pic>
        <p:nvPicPr>
          <p:cNvPr id="29" name="object 3">
            <a:extLst>
              <a:ext uri="{FF2B5EF4-FFF2-40B4-BE49-F238E27FC236}">
                <a16:creationId xmlns:a16="http://schemas.microsoft.com/office/drawing/2014/main" id="{19124E89-B2FD-21DD-50D9-A629718B81B8}"/>
              </a:ext>
            </a:extLst>
          </p:cNvPr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04216" y="8651747"/>
            <a:ext cx="6518148" cy="158496"/>
          </a:xfrm>
          <a:prstGeom prst="rect">
            <a:avLst/>
          </a:prstGeom>
        </p:spPr>
      </p:pic>
      <p:pic>
        <p:nvPicPr>
          <p:cNvPr id="30" name="object 17">
            <a:extLst>
              <a:ext uri="{FF2B5EF4-FFF2-40B4-BE49-F238E27FC236}">
                <a16:creationId xmlns:a16="http://schemas.microsoft.com/office/drawing/2014/main" id="{541030BE-EB8F-A907-28E4-5E24F552179E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pic>
        <p:nvPicPr>
          <p:cNvPr id="31" name="object 17">
            <a:extLst>
              <a:ext uri="{FF2B5EF4-FFF2-40B4-BE49-F238E27FC236}">
                <a16:creationId xmlns:a16="http://schemas.microsoft.com/office/drawing/2014/main" id="{E351C6BA-9B48-ECA5-5E17-F8C8EFD7D7AB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558170" y="8168546"/>
            <a:ext cx="1092708" cy="848868"/>
          </a:xfrm>
          <a:prstGeom prst="rect">
            <a:avLst/>
          </a:prstGeom>
        </p:spPr>
      </p:pic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68935" y="1550923"/>
            <a:ext cx="6372225" cy="724813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31115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PhD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Rudy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Roraima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Galindo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Barrios</a:t>
            </a:r>
            <a:endParaRPr sz="1200" dirty="0">
              <a:latin typeface="Times New Roman"/>
              <a:cs typeface="Times New Roman"/>
            </a:endParaRPr>
          </a:p>
          <a:p>
            <a:pPr marR="34925"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(Venezuela)</a:t>
            </a:r>
            <a:endParaRPr sz="1200" dirty="0">
              <a:latin typeface="Times New Roman"/>
              <a:cs typeface="Times New Roman"/>
            </a:endParaRPr>
          </a:p>
          <a:p>
            <a:pPr marR="31750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Correo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Electrónico: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rudy.galindo.b@gmail.com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56210" marR="187325">
              <a:lnSpc>
                <a:spcPct val="100000"/>
              </a:lnSpc>
              <a:spcBef>
                <a:spcPts val="420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1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</a:t>
            </a:r>
            <a:r>
              <a:rPr sz="1100" b="1" spc="1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este</a:t>
            </a:r>
            <a:r>
              <a:rPr sz="1100" b="1" spc="1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artículo:</a:t>
            </a:r>
            <a:r>
              <a:rPr sz="1100" b="1" spc="1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Roraima</a:t>
            </a:r>
            <a:r>
              <a:rPr sz="1100" b="1" spc="1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G.</a:t>
            </a:r>
            <a:r>
              <a:rPr sz="1100" b="1" spc="1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Barrios</a:t>
            </a:r>
            <a:r>
              <a:rPr sz="1100" b="1" spc="1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1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“La</a:t>
            </a:r>
            <a:r>
              <a:rPr sz="1100" b="1" spc="1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Axiología:</a:t>
            </a:r>
            <a:r>
              <a:rPr sz="1100" b="1" spc="1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Una</a:t>
            </a:r>
            <a:r>
              <a:rPr sz="1100" b="1" spc="1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Aproximación</a:t>
            </a:r>
            <a:r>
              <a:rPr sz="1100" b="1" spc="18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Teórica </a:t>
            </a:r>
            <a:r>
              <a:rPr sz="1100" b="1" dirty="0">
                <a:latin typeface="Times New Roman"/>
                <a:cs typeface="Times New Roman"/>
              </a:rPr>
              <a:t>desde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Perspectiva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Calidad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Social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en la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Universidad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Venezolana”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(1-</a:t>
            </a:r>
            <a:r>
              <a:rPr sz="1100" b="1" spc="-25" dirty="0">
                <a:latin typeface="Times New Roman"/>
                <a:cs typeface="Times New Roman"/>
              </a:rPr>
              <a:t>13)</a:t>
            </a:r>
            <a:endParaRPr sz="1100" dirty="0">
              <a:latin typeface="Times New Roman"/>
              <a:cs typeface="Times New Roman"/>
            </a:endParaRPr>
          </a:p>
          <a:p>
            <a:pPr marL="249872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-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Agosto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49110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Agosto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49999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Septiembre</a:t>
            </a:r>
            <a:r>
              <a:rPr sz="1100" b="1" spc="-5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78130" marR="313690" algn="ctr">
              <a:lnSpc>
                <a:spcPct val="100000"/>
              </a:lnSpc>
              <a:spcBef>
                <a:spcPts val="1050"/>
              </a:spcBef>
            </a:pPr>
            <a:r>
              <a:rPr sz="1200" b="1" dirty="0">
                <a:latin typeface="Times New Roman"/>
                <a:cs typeface="Times New Roman"/>
              </a:rPr>
              <a:t>“La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Axiología: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Aproximación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Perspectiva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Universidad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Venezolana”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Resumen</a:t>
            </a: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tuvo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epistemológicos,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contribuyan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redefinir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axiología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Venezolana,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-10" dirty="0">
                <a:latin typeface="Times New Roman"/>
                <a:cs typeface="Times New Roman"/>
              </a:rPr>
              <a:t> “Rómulo </a:t>
            </a:r>
            <a:r>
              <a:rPr sz="1200" dirty="0">
                <a:latin typeface="Times New Roman"/>
                <a:cs typeface="Times New Roman"/>
              </a:rPr>
              <a:t>Gallegos”,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metodológicamente,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matriz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epistémica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 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positivista con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discurso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expone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fenomenológico,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empleando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método </a:t>
            </a:r>
            <a:r>
              <a:rPr sz="1200" dirty="0">
                <a:latin typeface="Times New Roman"/>
                <a:cs typeface="Times New Roman"/>
              </a:rPr>
              <a:t>fenomenológico-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hermenéutico,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estuvo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representado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antes </a:t>
            </a:r>
            <a:r>
              <a:rPr sz="1200" dirty="0">
                <a:latin typeface="Times New Roman"/>
                <a:cs typeface="Times New Roman"/>
              </a:rPr>
              <a:t>señalada,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considerando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distintas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contaban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credenciales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suficientes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rol,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empleando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efecto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semi- </a:t>
            </a:r>
            <a:r>
              <a:rPr sz="1200" dirty="0">
                <a:latin typeface="Times New Roman"/>
                <a:cs typeface="Times New Roman"/>
              </a:rPr>
              <a:t>estructuradas;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hallazgos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analizados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categorización,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estructuración, </a:t>
            </a:r>
            <a:r>
              <a:rPr sz="1200" dirty="0">
                <a:latin typeface="Times New Roman"/>
                <a:cs typeface="Times New Roman"/>
              </a:rPr>
              <a:t>contrastación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triangulación,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develando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construida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convivencia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vivir,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encaminada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explotar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talentos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actor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humanística,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aportar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egresado, 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Conllevando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teorizar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axiología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generándose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componentes </a:t>
            </a:r>
            <a:r>
              <a:rPr sz="1200" dirty="0">
                <a:latin typeface="Times New Roman"/>
                <a:cs typeface="Times New Roman"/>
              </a:rPr>
              <a:t>políticos,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ontológicos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cuerpo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Ecoaxiológica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Social,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articulante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Social, </a:t>
            </a:r>
            <a:r>
              <a:rPr sz="1200" dirty="0">
                <a:latin typeface="Times New Roman"/>
                <a:cs typeface="Times New Roman"/>
              </a:rPr>
              <a:t>permeada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quehacer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considerando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instituciones </a:t>
            </a:r>
            <a:r>
              <a:rPr sz="1200" dirty="0">
                <a:latin typeface="Times New Roman"/>
                <a:cs typeface="Times New Roman"/>
              </a:rPr>
              <a:t>fundamentales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 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quehacer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universitario.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Descriptores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Elementos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Axiológicos,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 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Universidad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Venezolana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762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Reseña</a:t>
            </a:r>
            <a:r>
              <a:rPr sz="1200" b="1" spc="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Biográfica:</a:t>
            </a:r>
            <a:r>
              <a:rPr sz="1200" b="1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pregrado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UNERG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postgrado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nacionales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internacionales.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Tutora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postgrado. </a:t>
            </a:r>
            <a:r>
              <a:rPr sz="1200" dirty="0">
                <a:latin typeface="Times New Roman"/>
                <a:cs typeface="Times New Roman"/>
              </a:rPr>
              <a:t>Contralora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actualmente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Jefe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Departamento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Morfológicas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Fisiológicas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Radiodiagnóstico.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32" name="object 3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09118" rIns="0" bIns="0" rtlCol="0">
            <a:spAutoFit/>
          </a:bodyPr>
          <a:lstStyle/>
          <a:p>
            <a:pPr marL="208279">
              <a:lnSpc>
                <a:spcPts val="1410"/>
              </a:lnSpc>
            </a:pPr>
            <a:fld id="{81D60167-4931-47E6-BA6A-407CBD079E47}" type="slidenum">
              <a:rPr spc="-25" dirty="0"/>
              <a:t>37</a:t>
            </a:fld>
            <a:endParaRPr spc="-25" dirty="0"/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C5C4D7F6-807D-43C0-3189-3E2CF6DAD588}"/>
              </a:ext>
            </a:extLst>
          </p:cNvPr>
          <p:cNvGrpSpPr/>
          <p:nvPr/>
        </p:nvGrpSpPr>
        <p:grpSpPr>
          <a:xfrm>
            <a:off x="261036" y="128018"/>
            <a:ext cx="6472351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AB6B85F2-2B8E-AEAA-AE59-78D6D2E1B936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736B721D-796E-9C68-FF4C-011E38711DBD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17F31D4B-5501-C2F1-C19B-A642349CD7B7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6E5A4A0A-A7C3-D0A7-D2BF-023E36CCEAB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2A1F59B0-9C54-5D7D-3C14-8ED6F6D9FE06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7B9A59B9-8457-CD36-E311-4ACA1801120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59BF8540-DB7B-8BBA-4D7B-FB3527B4DDEF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3974258B-E7BD-8B3E-DF10-4E693F3CA055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30" name="object 30"/>
          <p:cNvSpPr txBox="1"/>
          <p:nvPr/>
        </p:nvSpPr>
        <p:spPr>
          <a:xfrm>
            <a:off x="268935" y="1550923"/>
            <a:ext cx="6370955" cy="7260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31750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PhD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Rudy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Roraima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Galindo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Barrios</a:t>
            </a:r>
            <a:endParaRPr sz="1200" dirty="0">
              <a:latin typeface="Times New Roman"/>
              <a:cs typeface="Times New Roman"/>
            </a:endParaRPr>
          </a:p>
          <a:p>
            <a:pPr marR="29845"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Experimental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University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of</a:t>
            </a:r>
            <a:r>
              <a:rPr sz="1200" spc="-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the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Central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Plains</a:t>
            </a:r>
            <a:r>
              <a:rPr sz="1200" spc="-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(Venezuela)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R="31115" algn="ctr">
              <a:lnSpc>
                <a:spcPct val="100000"/>
              </a:lnSpc>
            </a:pP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Email:</a:t>
            </a:r>
            <a:r>
              <a:rPr sz="1200" b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b="1" spc="-10" dirty="0">
                <a:solidFill>
                  <a:schemeClr val="tx1"/>
                </a:solidFill>
                <a:latin typeface="Times New Roman"/>
                <a:cs typeface="Times New Roman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rudy.galindo.b@gmail.com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56210" marR="184785">
              <a:lnSpc>
                <a:spcPct val="100000"/>
              </a:lnSpc>
              <a:spcBef>
                <a:spcPts val="420"/>
              </a:spcBef>
            </a:pPr>
            <a:r>
              <a:rPr sz="1100" b="1" dirty="0">
                <a:latin typeface="Times New Roman"/>
                <a:cs typeface="Times New Roman"/>
              </a:rPr>
              <a:t>How</a:t>
            </a:r>
            <a:r>
              <a:rPr sz="1100" b="1" spc="9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cite</a:t>
            </a:r>
            <a:r>
              <a:rPr sz="1100" b="1" spc="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this</a:t>
            </a:r>
            <a:r>
              <a:rPr sz="1100" b="1" spc="9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article:</a:t>
            </a:r>
            <a:r>
              <a:rPr sz="1100" b="1" spc="9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Roraima</a:t>
            </a:r>
            <a:r>
              <a:rPr sz="1100" b="1" spc="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G.</a:t>
            </a:r>
            <a:r>
              <a:rPr sz="1100" b="1" spc="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Barrios</a:t>
            </a:r>
            <a:r>
              <a:rPr sz="1100" b="1" spc="9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(2020),</a:t>
            </a:r>
            <a:r>
              <a:rPr sz="1100" b="1" spc="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"The</a:t>
            </a:r>
            <a:r>
              <a:rPr sz="1100" b="1" spc="10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Axiology:</a:t>
            </a:r>
            <a:r>
              <a:rPr sz="1100" b="1" spc="10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</a:t>
            </a:r>
            <a:r>
              <a:rPr sz="1100" b="1" spc="9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Theoretical</a:t>
            </a:r>
            <a:r>
              <a:rPr sz="1100" b="1" spc="10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Approach</a:t>
            </a:r>
            <a:r>
              <a:rPr sz="1100" b="1" spc="9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from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Perspective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Social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Quality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Venezuelan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University"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 (1-</a:t>
            </a:r>
            <a:r>
              <a:rPr sz="1100" b="1" spc="-25" dirty="0">
                <a:latin typeface="Times New Roman"/>
                <a:cs typeface="Times New Roman"/>
              </a:rPr>
              <a:t>13)</a:t>
            </a:r>
            <a:endParaRPr sz="1100" dirty="0">
              <a:latin typeface="Times New Roman"/>
              <a:cs typeface="Times New Roman"/>
            </a:endParaRPr>
          </a:p>
          <a:p>
            <a:pPr marL="248666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August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2158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August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0952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September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173990" marR="210820" algn="ctr">
              <a:lnSpc>
                <a:spcPct val="100000"/>
              </a:lnSpc>
              <a:spcBef>
                <a:spcPts val="1050"/>
              </a:spcBef>
            </a:pPr>
            <a:r>
              <a:rPr sz="1200" b="1" spc="-10" dirty="0">
                <a:latin typeface="Times New Roman"/>
                <a:cs typeface="Times New Roman"/>
              </a:rPr>
              <a:t>“Axiology: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9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Theoretical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Approach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from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Perspective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Quality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Venezuelan University”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ABSTRACT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purpose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epistemological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theoretical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foundations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to </a:t>
            </a:r>
            <a:r>
              <a:rPr sz="1200" dirty="0">
                <a:latin typeface="Times New Roman"/>
                <a:cs typeface="Times New Roman"/>
              </a:rPr>
              <a:t>redefining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 role of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axiology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 search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quality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 the </a:t>
            </a:r>
            <a:r>
              <a:rPr sz="1200" spc="-10" dirty="0">
                <a:latin typeface="Times New Roman"/>
                <a:cs typeface="Times New Roman"/>
              </a:rPr>
              <a:t>Venezuelan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taking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case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study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“Rómulo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Gallegos”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Plains, </a:t>
            </a:r>
            <a:r>
              <a:rPr sz="1200" dirty="0">
                <a:latin typeface="Times New Roman"/>
                <a:cs typeface="Times New Roman"/>
              </a:rPr>
              <a:t>methodologically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epistemic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matrix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post-</a:t>
            </a:r>
            <a:r>
              <a:rPr sz="1200" dirty="0">
                <a:latin typeface="Times New Roman"/>
                <a:cs typeface="Times New Roman"/>
              </a:rPr>
              <a:t>positivist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qualitative </a:t>
            </a:r>
            <a:r>
              <a:rPr sz="1200" dirty="0">
                <a:latin typeface="Times New Roman"/>
                <a:cs typeface="Times New Roman"/>
              </a:rPr>
              <a:t>discourse,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likewise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phenomenological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approach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exposed,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using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phenomenological- </a:t>
            </a:r>
            <a:r>
              <a:rPr sz="1200" dirty="0">
                <a:latin typeface="Times New Roman"/>
                <a:cs typeface="Times New Roman"/>
              </a:rPr>
              <a:t>hermeneutical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scene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represented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aforementioned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house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studies, </a:t>
            </a:r>
            <a:r>
              <a:rPr sz="1200" dirty="0">
                <a:latin typeface="Times New Roman"/>
                <a:cs typeface="Times New Roman"/>
              </a:rPr>
              <a:t>considering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different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university,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had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sufficient </a:t>
            </a:r>
            <a:r>
              <a:rPr sz="1200" dirty="0">
                <a:latin typeface="Times New Roman"/>
                <a:cs typeface="Times New Roman"/>
              </a:rPr>
              <a:t>credentials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role,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using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semi-</a:t>
            </a:r>
            <a:r>
              <a:rPr sz="1200" dirty="0">
                <a:latin typeface="Times New Roman"/>
                <a:cs typeface="Times New Roman"/>
              </a:rPr>
              <a:t>structured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interviews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purpose;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main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findings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were </a:t>
            </a:r>
            <a:r>
              <a:rPr sz="1200" dirty="0">
                <a:latin typeface="Times New Roman"/>
                <a:cs typeface="Times New Roman"/>
              </a:rPr>
              <a:t>analyzed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through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categorization,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structuring,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contrasting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triangulation,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revealing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must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built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environment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coexistence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oriented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good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living,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aimed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exploiting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talents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capacities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each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context.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humanistic </a:t>
            </a:r>
            <a:r>
              <a:rPr sz="1200" dirty="0">
                <a:latin typeface="Times New Roman"/>
                <a:cs typeface="Times New Roman"/>
              </a:rPr>
              <a:t>training,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addition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contributing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construction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quality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graduate,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integral </a:t>
            </a:r>
            <a:r>
              <a:rPr sz="1200" dirty="0">
                <a:latin typeface="Times New Roman"/>
                <a:cs typeface="Times New Roman"/>
              </a:rPr>
              <a:t>human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being.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leads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theorizing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about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axiology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level, </a:t>
            </a:r>
            <a:r>
              <a:rPr sz="1200" dirty="0">
                <a:latin typeface="Times New Roman"/>
                <a:cs typeface="Times New Roman"/>
              </a:rPr>
              <a:t>generating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framework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political,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ontological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methodological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components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give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body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Ecoaxiological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Quality,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ethics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articulating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between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Quality,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permeated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individual's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life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project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practical </a:t>
            </a:r>
            <a:r>
              <a:rPr sz="1200" dirty="0">
                <a:latin typeface="Times New Roman"/>
                <a:cs typeface="Times New Roman"/>
              </a:rPr>
              <a:t>reason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teaching,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considering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key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institution,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society,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as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institutions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new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vision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work.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Descriptors: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Axiological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quality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Venezuelan</a:t>
            </a:r>
            <a:r>
              <a:rPr sz="1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university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635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11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Review:</a:t>
            </a:r>
            <a:r>
              <a:rPr sz="1200" b="1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professor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Health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undergraduate </a:t>
            </a:r>
            <a:r>
              <a:rPr sz="1200" dirty="0">
                <a:latin typeface="Times New Roman"/>
                <a:cs typeface="Times New Roman"/>
              </a:rPr>
              <a:t>studies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UNERG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postgraduate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studies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international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universities.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Undergraduate </a:t>
            </a:r>
            <a:r>
              <a:rPr sz="1200" dirty="0">
                <a:latin typeface="Times New Roman"/>
                <a:cs typeface="Times New Roman"/>
              </a:rPr>
              <a:t>and graduate</a:t>
            </a:r>
            <a:r>
              <a:rPr sz="1200" spc="-10" dirty="0">
                <a:latin typeface="Times New Roman"/>
                <a:cs typeface="Times New Roman"/>
              </a:rPr>
              <a:t> tutor.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Academic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Comptroller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currently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Department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Morphological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dirty="0">
                <a:latin typeface="Times New Roman"/>
                <a:cs typeface="Times New Roman"/>
              </a:rPr>
              <a:t>Physiological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Radiodiagnostic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Program.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32" name="object 3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203835">
              <a:lnSpc>
                <a:spcPts val="1410"/>
              </a:lnSpc>
            </a:pPr>
            <a:fld id="{81D60167-4931-47E6-BA6A-407CBD079E47}" type="slidenum">
              <a:rPr spc="-25" dirty="0"/>
              <a:t>38</a:t>
            </a:fld>
            <a:endParaRPr spc="-25" dirty="0"/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E595B4AA-406D-9BB5-C6AC-01496DA296F1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0EB8580B-0421-ADF2-4938-9567579548CA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2413AB19-9859-342C-C289-E9B813B59BCD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B857F065-6894-7169-2DED-98384C11D74D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FF505F4B-825F-C996-3989-BC2E61ED9CF0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945D5ECA-D160-F5F1-BD43-9B07EE409E4F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F9DAE565-BE1F-A6C0-E7DD-C86FFAAA41B5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6C1ED4BF-5A90-CFA8-4384-226E8FA20057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0D1BC60A-95AB-26EB-C238-3504FC2BDA20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object 3">
            <a:extLst>
              <a:ext uri="{FF2B5EF4-FFF2-40B4-BE49-F238E27FC236}">
                <a16:creationId xmlns:a16="http://schemas.microsoft.com/office/drawing/2014/main" id="{A5B2C932-A0A1-EBD6-5275-5516D09D95C7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2294" y="8603077"/>
            <a:ext cx="6516624" cy="160020"/>
          </a:xfrm>
          <a:prstGeom prst="rect">
            <a:avLst/>
          </a:prstGeom>
        </p:spPr>
      </p:pic>
      <p:sp>
        <p:nvSpPr>
          <p:cNvPr id="16" name="object 16"/>
          <p:cNvSpPr txBox="1"/>
          <p:nvPr/>
        </p:nvSpPr>
        <p:spPr>
          <a:xfrm>
            <a:off x="268732" y="1533756"/>
            <a:ext cx="6418580" cy="65146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3430" indent="-431800">
              <a:lnSpc>
                <a:spcPct val="100000"/>
              </a:lnSpc>
              <a:spcBef>
                <a:spcPts val="100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INTRODUCCIÓN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889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transformaciones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experimentando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operado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político,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económico,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socio-</a:t>
            </a:r>
            <a:r>
              <a:rPr sz="1200" dirty="0">
                <a:latin typeface="Times New Roman"/>
                <a:cs typeface="Times New Roman"/>
              </a:rPr>
              <a:t>cultural,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obliga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conducta </a:t>
            </a:r>
            <a:r>
              <a:rPr sz="1200" dirty="0">
                <a:latin typeface="Times New Roman"/>
                <a:cs typeface="Times New Roman"/>
              </a:rPr>
              <a:t>axiológica,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demuestra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teóricamente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vínculo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tendencias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filosóficas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relacionadas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eje </a:t>
            </a:r>
            <a:r>
              <a:rPr sz="1200" dirty="0">
                <a:latin typeface="Times New Roman"/>
                <a:cs typeface="Times New Roman"/>
              </a:rPr>
              <a:t>transversal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Venezolana.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ACERCAMIENTO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FENÓMENO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ESTUDIO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reforzando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estimulando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progreso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obliga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reconsiderar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misión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camino </a:t>
            </a:r>
            <a:r>
              <a:rPr sz="1200" dirty="0">
                <a:latin typeface="Times New Roman"/>
                <a:cs typeface="Times New Roman"/>
              </a:rPr>
              <a:t>conjunto,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necesidades.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profundiza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críticos,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reflexivos,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sensibles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comprometidos,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éticamente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creación, </a:t>
            </a:r>
            <a:r>
              <a:rPr sz="1200" dirty="0">
                <a:latin typeface="Times New Roman"/>
                <a:cs typeface="Times New Roman"/>
              </a:rPr>
              <a:t>difusión,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socialización,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producción,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conservación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sociedad,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estímulo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intelectual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formas.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auspiciar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permanente </a:t>
            </a:r>
            <a:r>
              <a:rPr sz="1200" dirty="0">
                <a:latin typeface="Times New Roman"/>
                <a:cs typeface="Times New Roman"/>
              </a:rPr>
              <a:t>actualización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mejoramiento,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sólidos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humanístico,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soporte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progreso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autónomo,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independiente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soberano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encaminada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no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transmisión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imbuida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alto </a:t>
            </a:r>
            <a:r>
              <a:rPr sz="1200" dirty="0">
                <a:latin typeface="Times New Roman"/>
                <a:cs typeface="Times New Roman"/>
              </a:rPr>
              <a:t>contenido axiológico que haga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sensible 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educando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ejercer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fuertes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contribuyan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profesión.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limitarse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conocimientos </a:t>
            </a:r>
            <a:r>
              <a:rPr sz="1200" dirty="0">
                <a:latin typeface="Times New Roman"/>
                <a:cs typeface="Times New Roman"/>
              </a:rPr>
              <a:t>disciplinares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habilidades.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amplio,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enseñar,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fomentar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requeridos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sociedad.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asumida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comienza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sobre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gradual,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indagar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cuales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vías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formar,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afianzar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potenciar 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presentando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 </a:t>
            </a:r>
            <a:r>
              <a:rPr sz="1200" spc="-10" dirty="0">
                <a:latin typeface="Times New Roman"/>
                <a:cs typeface="Times New Roman"/>
              </a:rPr>
              <a:t>profesional.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194612" y="8261840"/>
            <a:ext cx="4467860" cy="61404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“La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Axiología: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Aproximación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Perspectiva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 en la </a:t>
            </a:r>
            <a:r>
              <a:rPr sz="1200" b="1" spc="-10" dirty="0">
                <a:latin typeface="Times New Roman"/>
                <a:cs typeface="Times New Roman"/>
              </a:rPr>
              <a:t>Universidad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Venezolana”</a:t>
            </a:r>
            <a:endParaRPr sz="1200">
              <a:latin typeface="Times New Roman"/>
              <a:cs typeface="Times New Roman"/>
            </a:endParaRPr>
          </a:p>
          <a:p>
            <a:pPr marR="290830" algn="ctr">
              <a:lnSpc>
                <a:spcPct val="100000"/>
              </a:lnSpc>
              <a:spcBef>
                <a:spcPts val="375"/>
              </a:spcBef>
            </a:pPr>
            <a:r>
              <a:rPr sz="1200" b="1" dirty="0">
                <a:latin typeface="Times New Roman"/>
                <a:cs typeface="Times New Roman"/>
              </a:rPr>
              <a:t>Autora: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PhD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Rudy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Roraima Galindo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Barrios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80035">
              <a:lnSpc>
                <a:spcPts val="1410"/>
              </a:lnSpc>
            </a:pPr>
            <a:fld id="{81D60167-4931-47E6-BA6A-407CBD079E47}" type="slidenum">
              <a:rPr spc="-25" dirty="0"/>
              <a:t>39</a:t>
            </a:fld>
            <a:endParaRPr spc="-25" dirty="0"/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BBF181A6-37F4-71ED-C958-AD3C4980C77F}"/>
              </a:ext>
            </a:extLst>
          </p:cNvPr>
          <p:cNvGrpSpPr/>
          <p:nvPr/>
        </p:nvGrpSpPr>
        <p:grpSpPr>
          <a:xfrm>
            <a:off x="192024" y="75034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48DD9C2D-F76E-21E2-2CBD-5E27240BCC4F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2D32D53E-8973-4C9D-B356-872354D434E4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7973FFE8-F389-E30D-F11F-7E657CA395A0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1446BF6B-43D7-C924-73E6-394DB01FE06D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E1DBE098-85E0-7E9F-792F-D3F6A28A900D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199F5F9A-10C7-0F19-C999-BC18E561DC59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B780F6B2-915A-379D-F431-A4B0A3A1AC93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826569E2-51E7-A19D-261E-229BEA85E873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  <p:pic>
        <p:nvPicPr>
          <p:cNvPr id="30" name="object 15">
            <a:extLst>
              <a:ext uri="{FF2B5EF4-FFF2-40B4-BE49-F238E27FC236}">
                <a16:creationId xmlns:a16="http://schemas.microsoft.com/office/drawing/2014/main" id="{65676BC7-C4B4-4158-18AA-0B4300DD1750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606149" y="8201207"/>
            <a:ext cx="1092707" cy="848868"/>
          </a:xfrm>
          <a:prstGeom prst="rect">
            <a:avLst/>
          </a:prstGeom>
        </p:spPr>
      </p:pic>
      <p:pic>
        <p:nvPicPr>
          <p:cNvPr id="31" name="object 16">
            <a:extLst>
              <a:ext uri="{FF2B5EF4-FFF2-40B4-BE49-F238E27FC236}">
                <a16:creationId xmlns:a16="http://schemas.microsoft.com/office/drawing/2014/main" id="{02B26C1E-9FCE-9622-B77B-C8C54FF7E1BA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09082" y="8201207"/>
            <a:ext cx="1092708" cy="848868"/>
          </a:xfrm>
          <a:prstGeom prst="rect">
            <a:avLst/>
          </a:prstGeom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-4762" y="-4762"/>
            <a:ext cx="6867525" cy="9153525"/>
            <a:chOff x="-4762" y="-4762"/>
            <a:chExt cx="6867525" cy="915352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0"/>
              <a:ext cx="6858000" cy="9144000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0" y="0"/>
              <a:ext cx="6858000" cy="9144000"/>
            </a:xfrm>
            <a:custGeom>
              <a:avLst/>
              <a:gdLst/>
              <a:ahLst/>
              <a:cxnLst/>
              <a:rect l="l" t="t" r="r" b="b"/>
              <a:pathLst>
                <a:path w="6858000" h="9144000">
                  <a:moveTo>
                    <a:pt x="0" y="0"/>
                  </a:moveTo>
                  <a:lnTo>
                    <a:pt x="0" y="9144000"/>
                  </a:lnTo>
                  <a:lnTo>
                    <a:pt x="6858000" y="9144000"/>
                  </a:lnTo>
                  <a:lnTo>
                    <a:pt x="6858000" y="0"/>
                  </a:lnTo>
                </a:path>
              </a:pathLst>
            </a:custGeom>
            <a:ln w="9524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5" name="object 5"/>
            <p:cNvSpPr/>
            <p:nvPr/>
          </p:nvSpPr>
          <p:spPr>
            <a:xfrm>
              <a:off x="116631" y="1979663"/>
              <a:ext cx="6685280" cy="6793230"/>
            </a:xfrm>
            <a:custGeom>
              <a:avLst/>
              <a:gdLst/>
              <a:ahLst/>
              <a:cxnLst/>
              <a:rect l="l" t="t" r="r" b="b"/>
              <a:pathLst>
                <a:path w="6685280" h="6793230">
                  <a:moveTo>
                    <a:pt x="0" y="6792976"/>
                  </a:moveTo>
                  <a:lnTo>
                    <a:pt x="6684772" y="6792976"/>
                  </a:lnTo>
                  <a:lnTo>
                    <a:pt x="6684772" y="0"/>
                  </a:lnTo>
                  <a:lnTo>
                    <a:pt x="0" y="0"/>
                  </a:lnTo>
                  <a:lnTo>
                    <a:pt x="0" y="6792976"/>
                  </a:lnTo>
                  <a:close/>
                </a:path>
              </a:pathLst>
            </a:custGeom>
            <a:ln w="9360">
              <a:solidFill>
                <a:srgbClr val="FFC000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51760" y="1952244"/>
              <a:ext cx="1700784" cy="54864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9728" y="102107"/>
              <a:ext cx="6667500" cy="1880616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7137" y="129286"/>
              <a:ext cx="6572211" cy="1785874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57137" y="129286"/>
              <a:ext cx="6572250" cy="1786255"/>
            </a:xfrm>
            <a:custGeom>
              <a:avLst/>
              <a:gdLst/>
              <a:ahLst/>
              <a:cxnLst/>
              <a:rect l="l" t="t" r="r" b="b"/>
              <a:pathLst>
                <a:path w="6572250" h="1786255">
                  <a:moveTo>
                    <a:pt x="0" y="297561"/>
                  </a:moveTo>
                  <a:lnTo>
                    <a:pt x="3895" y="249295"/>
                  </a:lnTo>
                  <a:lnTo>
                    <a:pt x="15174" y="203508"/>
                  </a:lnTo>
                  <a:lnTo>
                    <a:pt x="33222" y="160814"/>
                  </a:lnTo>
                  <a:lnTo>
                    <a:pt x="57428" y="121825"/>
                  </a:lnTo>
                  <a:lnTo>
                    <a:pt x="87179" y="87153"/>
                  </a:lnTo>
                  <a:lnTo>
                    <a:pt x="121861" y="57412"/>
                  </a:lnTo>
                  <a:lnTo>
                    <a:pt x="160862" y="33213"/>
                  </a:lnTo>
                  <a:lnTo>
                    <a:pt x="203569" y="15169"/>
                  </a:lnTo>
                  <a:lnTo>
                    <a:pt x="249369" y="3894"/>
                  </a:lnTo>
                  <a:lnTo>
                    <a:pt x="297649" y="0"/>
                  </a:lnTo>
                  <a:lnTo>
                    <a:pt x="6274650" y="0"/>
                  </a:lnTo>
                  <a:lnTo>
                    <a:pt x="6322916" y="3894"/>
                  </a:lnTo>
                  <a:lnTo>
                    <a:pt x="6368703" y="15169"/>
                  </a:lnTo>
                  <a:lnTo>
                    <a:pt x="6411397" y="33213"/>
                  </a:lnTo>
                  <a:lnTo>
                    <a:pt x="6450386" y="57412"/>
                  </a:lnTo>
                  <a:lnTo>
                    <a:pt x="6485058" y="87153"/>
                  </a:lnTo>
                  <a:lnTo>
                    <a:pt x="6514799" y="121825"/>
                  </a:lnTo>
                  <a:lnTo>
                    <a:pt x="6538998" y="160814"/>
                  </a:lnTo>
                  <a:lnTo>
                    <a:pt x="6557042" y="203508"/>
                  </a:lnTo>
                  <a:lnTo>
                    <a:pt x="6568317" y="249295"/>
                  </a:lnTo>
                  <a:lnTo>
                    <a:pt x="6572211" y="297561"/>
                  </a:lnTo>
                  <a:lnTo>
                    <a:pt x="6572211" y="1488186"/>
                  </a:lnTo>
                  <a:lnTo>
                    <a:pt x="6568317" y="1536486"/>
                  </a:lnTo>
                  <a:lnTo>
                    <a:pt x="6557042" y="1582300"/>
                  </a:lnTo>
                  <a:lnTo>
                    <a:pt x="6538998" y="1625015"/>
                  </a:lnTo>
                  <a:lnTo>
                    <a:pt x="6514799" y="1664021"/>
                  </a:lnTo>
                  <a:lnTo>
                    <a:pt x="6485058" y="1698704"/>
                  </a:lnTo>
                  <a:lnTo>
                    <a:pt x="6450386" y="1728453"/>
                  </a:lnTo>
                  <a:lnTo>
                    <a:pt x="6411397" y="1752657"/>
                  </a:lnTo>
                  <a:lnTo>
                    <a:pt x="6368703" y="1770703"/>
                  </a:lnTo>
                  <a:lnTo>
                    <a:pt x="6322916" y="1781979"/>
                  </a:lnTo>
                  <a:lnTo>
                    <a:pt x="6274650" y="1785874"/>
                  </a:lnTo>
                  <a:lnTo>
                    <a:pt x="297649" y="1785874"/>
                  </a:lnTo>
                  <a:lnTo>
                    <a:pt x="249369" y="1781979"/>
                  </a:lnTo>
                  <a:lnTo>
                    <a:pt x="203569" y="1770703"/>
                  </a:lnTo>
                  <a:lnTo>
                    <a:pt x="160862" y="1752657"/>
                  </a:lnTo>
                  <a:lnTo>
                    <a:pt x="121861" y="1728453"/>
                  </a:lnTo>
                  <a:lnTo>
                    <a:pt x="87179" y="1698704"/>
                  </a:lnTo>
                  <a:lnTo>
                    <a:pt x="57428" y="1664021"/>
                  </a:lnTo>
                  <a:lnTo>
                    <a:pt x="33222" y="1625015"/>
                  </a:lnTo>
                  <a:lnTo>
                    <a:pt x="15174" y="1582300"/>
                  </a:lnTo>
                  <a:lnTo>
                    <a:pt x="3895" y="1536486"/>
                  </a:lnTo>
                  <a:lnTo>
                    <a:pt x="0" y="1488186"/>
                  </a:lnTo>
                  <a:lnTo>
                    <a:pt x="0" y="297561"/>
                  </a:lnTo>
                  <a:close/>
                </a:path>
              </a:pathLst>
            </a:custGeom>
            <a:ln w="9524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514600" y="343458"/>
              <a:ext cx="1714500" cy="1144346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38627" y="1450847"/>
              <a:ext cx="1897379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1" y="1450847"/>
              <a:ext cx="1577339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169920" y="1633727"/>
              <a:ext cx="1546859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82084" y="1633727"/>
              <a:ext cx="284988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572000" y="1633727"/>
              <a:ext cx="1013460" cy="371855"/>
            </a:xfrm>
            <a:prstGeom prst="rect">
              <a:avLst/>
            </a:prstGeom>
          </p:spPr>
        </p:pic>
      </p:grpSp>
      <p:grpSp>
        <p:nvGrpSpPr>
          <p:cNvPr id="17" name="object 17"/>
          <p:cNvGrpSpPr/>
          <p:nvPr/>
        </p:nvGrpSpPr>
        <p:grpSpPr>
          <a:xfrm>
            <a:off x="324611" y="202437"/>
            <a:ext cx="6212205" cy="1605280"/>
            <a:chOff x="324611" y="202437"/>
            <a:chExt cx="6212205" cy="1605280"/>
          </a:xfrm>
        </p:grpSpPr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24611" y="234695"/>
              <a:ext cx="1863852" cy="1572768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26203" y="202437"/>
              <a:ext cx="2110231" cy="1297685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236016" y="2399156"/>
            <a:ext cx="6475095" cy="62445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75285" marR="5715" indent="-363220" algn="just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pandemia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Covid-</a:t>
            </a:r>
            <a:r>
              <a:rPr sz="1200" dirty="0">
                <a:latin typeface="Times New Roman"/>
                <a:cs typeface="Times New Roman"/>
              </a:rPr>
              <a:t>19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mundial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inmenso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humanidad,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especial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sido </a:t>
            </a:r>
            <a:r>
              <a:rPr sz="1200" dirty="0">
                <a:latin typeface="Times New Roman"/>
                <a:cs typeface="Times New Roman"/>
              </a:rPr>
              <a:t>distinto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pesar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compartir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geográficos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organizaciones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comunes.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caso </a:t>
            </a:r>
            <a:r>
              <a:rPr sz="1200" dirty="0">
                <a:latin typeface="Times New Roman"/>
                <a:cs typeface="Times New Roman"/>
              </a:rPr>
              <a:t>Latinoamericano,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gobiernos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sociedades,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convierte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“Un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ideal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social”.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Repensar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mecanismos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hacen </a:t>
            </a:r>
            <a:r>
              <a:rPr sz="1200" dirty="0">
                <a:latin typeface="Times New Roman"/>
                <a:cs typeface="Times New Roman"/>
              </a:rPr>
              <a:t>pertinentes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función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dichas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realidades,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perder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mundial,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caer </a:t>
            </a:r>
            <a:r>
              <a:rPr sz="1200" dirty="0">
                <a:latin typeface="Times New Roman"/>
                <a:cs typeface="Times New Roman"/>
              </a:rPr>
              <a:t>sucumbidos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éstas.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Oscar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Varsavsky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ilustra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señalando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“cada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estilo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prioritarios,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criterios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prácticos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verdad”,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allí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nuestra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Revista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Científica </a:t>
            </a:r>
            <a:r>
              <a:rPr sz="1200" dirty="0">
                <a:latin typeface="Times New Roman"/>
                <a:cs typeface="Times New Roman"/>
              </a:rPr>
              <a:t>CIENCIAEDUC,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planteado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ediciones,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investigaciones </a:t>
            </a:r>
            <a:r>
              <a:rPr sz="1200" dirty="0">
                <a:latin typeface="Times New Roman"/>
                <a:cs typeface="Times New Roman"/>
              </a:rPr>
              <a:t>basadas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problemáticas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 </a:t>
            </a:r>
            <a:r>
              <a:rPr sz="1200" dirty="0">
                <a:latin typeface="Times New Roman"/>
                <a:cs typeface="Times New Roman"/>
              </a:rPr>
              <a:t>real,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ligadas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nacionales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incasable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dar </a:t>
            </a:r>
            <a:r>
              <a:rPr sz="1200" dirty="0">
                <a:latin typeface="Times New Roman"/>
                <a:cs typeface="Times New Roman"/>
              </a:rPr>
              <a:t>respuesta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sociedades.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Revista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CIENCIAEDUC,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refundar,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ciencia; </a:t>
            </a:r>
            <a:r>
              <a:rPr sz="1200" dirty="0">
                <a:latin typeface="Times New Roman"/>
                <a:cs typeface="Times New Roman"/>
              </a:rPr>
              <a:t>abrir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puerta 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nuestras</a:t>
            </a:r>
            <a:r>
              <a:rPr sz="1200" spc="-10" dirty="0">
                <a:latin typeface="Times New Roman"/>
                <a:cs typeface="Times New Roman"/>
              </a:rPr>
              <a:t> universidades,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continente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naciones.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compartimos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orgullo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convicción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esfuerzo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investigativo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acercarnos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requerimientos,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protagonistas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pueblos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sociedades,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ligados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similares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interactúan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ven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afectado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decisión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sociedad.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Consejo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Directivo,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Editorial,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evaluadores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externos,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usted,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consiga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reflejado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aproximaciones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búsqueda </a:t>
            </a:r>
            <a:r>
              <a:rPr sz="1200" dirty="0">
                <a:latin typeface="Times New Roman"/>
                <a:cs typeface="Times New Roman"/>
              </a:rPr>
              <a:t>infinita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nacionales,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locales.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asumimos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asumiremos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ediciones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Científica </a:t>
            </a:r>
            <a:r>
              <a:rPr sz="1200" spc="-10" dirty="0">
                <a:latin typeface="Times New Roman"/>
                <a:cs typeface="Times New Roman"/>
              </a:rPr>
              <a:t>CIENCIAEDUC.</a:t>
            </a: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Gallegos </a:t>
            </a:r>
            <a:r>
              <a:rPr sz="1200" dirty="0">
                <a:latin typeface="Times New Roman"/>
                <a:cs typeface="Times New Roman"/>
              </a:rPr>
              <a:t>(UNERG),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autoridades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rectorales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Lideradas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Rector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José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Luis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Berroterán </a:t>
            </a:r>
            <a:r>
              <a:rPr sz="1200" dirty="0">
                <a:latin typeface="Times New Roman"/>
                <a:cs typeface="Times New Roman"/>
              </a:rPr>
              <a:t>Núñez,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ratificamos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Revista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CIENCIAEDUC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nació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estilo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ligada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ventana </a:t>
            </a:r>
            <a:r>
              <a:rPr sz="1200" dirty="0">
                <a:latin typeface="Times New Roman"/>
                <a:cs typeface="Times New Roman"/>
              </a:rPr>
              <a:t>real,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tangible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sociedades.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¡Agradecemos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usted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aquí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spc="-10" dirty="0">
                <a:latin typeface="Times New Roman"/>
                <a:cs typeface="Times New Roman"/>
              </a:rPr>
              <a:t>nosotros!!!</a:t>
            </a:r>
            <a:endParaRPr sz="1200" dirty="0">
              <a:latin typeface="Times New Roman"/>
              <a:cs typeface="Times New Roman"/>
            </a:endParaRPr>
          </a:p>
          <a:p>
            <a:pPr marL="3722370" marR="8890" indent="1554480" algn="just">
              <a:lnSpc>
                <a:spcPct val="100000"/>
              </a:lnSpc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Miguel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Tirado </a:t>
            </a:r>
            <a:r>
              <a:rPr sz="1200" b="1" dirty="0">
                <a:latin typeface="Times New Roman"/>
                <a:cs typeface="Times New Roman"/>
              </a:rPr>
              <a:t>Decano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Área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Ciencias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Educación</a:t>
            </a:r>
            <a:endParaRPr sz="1200" dirty="0">
              <a:latin typeface="Times New Roman"/>
              <a:cs typeface="Times New Roman"/>
            </a:endParaRPr>
          </a:p>
          <a:p>
            <a:pPr marL="2432685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Miembro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Consejo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Editorial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Revista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CIENCIAEDUC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330200">
              <a:lnSpc>
                <a:spcPts val="1410"/>
              </a:lnSpc>
            </a:pPr>
            <a:r>
              <a:rPr b="1" spc="-50" dirty="0">
                <a:latin typeface="Times New Roman"/>
                <a:cs typeface="Times New Roman"/>
              </a:rPr>
              <a:t>5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218D4B68-9E3C-17C0-9590-C049D6AB142C}"/>
              </a:ext>
            </a:extLst>
          </p:cNvPr>
          <p:cNvSpPr/>
          <p:nvPr/>
        </p:nvSpPr>
        <p:spPr>
          <a:xfrm>
            <a:off x="2252978" y="1543304"/>
            <a:ext cx="3630167" cy="371855"/>
          </a:xfrm>
          <a:prstGeom prst="rect">
            <a:avLst/>
          </a:prstGeom>
          <a:solidFill>
            <a:srgbClr val="99FFCC"/>
          </a:solidFill>
          <a:ln>
            <a:noFill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s-ES" dirty="0"/>
          </a:p>
        </p:txBody>
      </p:sp>
      <p:sp>
        <p:nvSpPr>
          <p:cNvPr id="16" name="object 16"/>
          <p:cNvSpPr txBox="1"/>
          <p:nvPr/>
        </p:nvSpPr>
        <p:spPr>
          <a:xfrm>
            <a:off x="2481074" y="1530986"/>
            <a:ext cx="3029585" cy="3917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lang="es-ES" sz="1200" b="1" dirty="0">
                <a:latin typeface="Arial"/>
                <a:cs typeface="Arial"/>
              </a:rPr>
              <a:t>Volumen 4,  Número 1  Enero a Julio 2021</a:t>
            </a:r>
          </a:p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lang="es-ES" sz="1200" b="1" dirty="0">
                <a:latin typeface="Arial"/>
                <a:cs typeface="Arial"/>
              </a:rPr>
              <a:t>Revista Semestral. Venezuela</a:t>
            </a:r>
            <a:endParaRPr sz="1200" dirty="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9082" y="259771"/>
            <a:ext cx="6639836" cy="8790304"/>
            <a:chOff x="109728" y="251586"/>
            <a:chExt cx="6639836" cy="8790304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2940" y="8719781"/>
              <a:ext cx="6516624" cy="160020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57750" y="251586"/>
              <a:ext cx="2214626" cy="788289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56859" y="1461843"/>
            <a:ext cx="6346825" cy="371896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Hilacha,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(2003),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armónico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equipo,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especialistas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ramas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diversidad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problema”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(p.60),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egresados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preparados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equipos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debate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acertada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decisiones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favorezcan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bienestar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 económico,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mujeres 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integran.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panorama,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Rómulo </a:t>
            </a:r>
            <a:r>
              <a:rPr sz="1200" dirty="0">
                <a:latin typeface="Times New Roman"/>
                <a:cs typeface="Times New Roman"/>
              </a:rPr>
              <a:t>Gallegos,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situada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Morros,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Guárico,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escasa </a:t>
            </a:r>
            <a:r>
              <a:rPr sz="1200" dirty="0">
                <a:latin typeface="Times New Roman"/>
                <a:cs typeface="Times New Roman"/>
              </a:rPr>
              <a:t>articulación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inmersa,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lazo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unión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ambas,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sustento,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promover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social, </a:t>
            </a:r>
            <a:r>
              <a:rPr sz="1200" dirty="0">
                <a:latin typeface="Times New Roman"/>
                <a:cs typeface="Times New Roman"/>
              </a:rPr>
              <a:t>cultural,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armónico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sustentable.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denota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educativos </a:t>
            </a:r>
            <a:r>
              <a:rPr sz="1200" dirty="0">
                <a:latin typeface="Times New Roman"/>
                <a:cs typeface="Times New Roman"/>
              </a:rPr>
              <a:t>involucrados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garantice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equidad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inclusión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concebido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brindar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educativa.</a:t>
            </a:r>
            <a:endParaRPr sz="1200" dirty="0">
              <a:latin typeface="Times New Roman"/>
              <a:cs typeface="Times New Roman"/>
            </a:endParaRPr>
          </a:p>
          <a:p>
            <a:pPr marL="375285" marR="952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esté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dilucidar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perspectiva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partiendo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supuesto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soporte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oportunidades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opciones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autodesarrollo.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Propósitos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Investigación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201790" y="8345800"/>
            <a:ext cx="4467860" cy="61404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“La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Axiología: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Aproximación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Perspectiva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 en la </a:t>
            </a:r>
            <a:r>
              <a:rPr sz="1200" b="1" spc="-10" dirty="0">
                <a:latin typeface="Times New Roman"/>
                <a:cs typeface="Times New Roman"/>
              </a:rPr>
              <a:t>Universidad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Venezolana”</a:t>
            </a:r>
            <a:endParaRPr sz="1200" dirty="0">
              <a:latin typeface="Times New Roman"/>
              <a:cs typeface="Times New Roman"/>
            </a:endParaRPr>
          </a:p>
          <a:p>
            <a:pPr marR="290830" algn="ctr">
              <a:lnSpc>
                <a:spcPct val="100000"/>
              </a:lnSpc>
              <a:spcBef>
                <a:spcPts val="375"/>
              </a:spcBef>
            </a:pPr>
            <a:r>
              <a:rPr sz="1200" b="1" dirty="0">
                <a:latin typeface="Times New Roman"/>
                <a:cs typeface="Times New Roman"/>
              </a:rPr>
              <a:t>Autora: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PhD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Rudy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Roraima Galindo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Barrios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80035">
              <a:lnSpc>
                <a:spcPts val="1410"/>
              </a:lnSpc>
            </a:pPr>
            <a:fld id="{81D60167-4931-47E6-BA6A-407CBD079E47}" type="slidenum">
              <a:rPr spc="-25" dirty="0"/>
              <a:t>40</a:t>
            </a:fld>
            <a:endParaRPr spc="-25" dirty="0"/>
          </a:p>
        </p:txBody>
      </p:sp>
      <p:sp>
        <p:nvSpPr>
          <p:cNvPr id="18" name="object 18"/>
          <p:cNvSpPr txBox="1"/>
          <p:nvPr/>
        </p:nvSpPr>
        <p:spPr>
          <a:xfrm>
            <a:off x="221691" y="5855334"/>
            <a:ext cx="7620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spc="-50" dirty="0">
                <a:latin typeface="Times New Roman"/>
                <a:cs typeface="Times New Roman"/>
              </a:rPr>
              <a:t>-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21691" y="6221348"/>
            <a:ext cx="7620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spc="-50" dirty="0">
                <a:latin typeface="Times New Roman"/>
                <a:cs typeface="Times New Roman"/>
              </a:rPr>
              <a:t>-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21691" y="6769989"/>
            <a:ext cx="7620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spc="-50" dirty="0">
                <a:latin typeface="Times New Roman"/>
                <a:cs typeface="Times New Roman"/>
              </a:rPr>
              <a:t>-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21691" y="5306695"/>
            <a:ext cx="6346190" cy="203771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75285" marR="6350" indent="-363220" algn="just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490" dirty="0">
                <a:latin typeface="Times New Roman"/>
                <a:cs typeface="Times New Roman"/>
              </a:rPr>
              <a:t>  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obtenidas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Llanos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 Gallegos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 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promoción 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</a:t>
            </a:r>
            <a:endParaRPr sz="120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promoción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</a:t>
            </a:r>
            <a:endParaRPr sz="1200">
              <a:latin typeface="Times New Roman"/>
              <a:cs typeface="Times New Roman"/>
            </a:endParaRPr>
          </a:p>
          <a:p>
            <a:pPr marL="375285" marR="508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egresado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universitario. </a:t>
            </a:r>
            <a:r>
              <a:rPr sz="1200" dirty="0">
                <a:latin typeface="Times New Roman"/>
                <a:cs typeface="Times New Roman"/>
              </a:rPr>
              <a:t>Mostrar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dominio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cognoscitivo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rescate,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preservación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-10" dirty="0">
                <a:latin typeface="Times New Roman"/>
                <a:cs typeface="Times New Roman"/>
              </a:rPr>
              <a:t> universitaria.</a:t>
            </a:r>
            <a:endParaRPr sz="1200">
              <a:latin typeface="Times New Roman"/>
              <a:cs typeface="Times New Roman"/>
            </a:endParaRPr>
          </a:p>
          <a:p>
            <a:pPr marL="375285" marR="635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fundamentos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epistemológicos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contribuyan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redefinir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axiología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Gallegos.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24" name="Grupo 23">
            <a:extLst>
              <a:ext uri="{FF2B5EF4-FFF2-40B4-BE49-F238E27FC236}">
                <a16:creationId xmlns:a16="http://schemas.microsoft.com/office/drawing/2014/main" id="{EBD85D25-4BFA-701D-8B93-7920D48F0968}"/>
              </a:ext>
            </a:extLst>
          </p:cNvPr>
          <p:cNvGrpSpPr/>
          <p:nvPr/>
        </p:nvGrpSpPr>
        <p:grpSpPr>
          <a:xfrm>
            <a:off x="192024" y="75034"/>
            <a:ext cx="6665976" cy="1452626"/>
            <a:chOff x="470065" y="1951410"/>
            <a:chExt cx="6665976" cy="1452626"/>
          </a:xfrm>
        </p:grpSpPr>
        <p:grpSp>
          <p:nvGrpSpPr>
            <p:cNvPr id="25" name="object 12">
              <a:extLst>
                <a:ext uri="{FF2B5EF4-FFF2-40B4-BE49-F238E27FC236}">
                  <a16:creationId xmlns:a16="http://schemas.microsoft.com/office/drawing/2014/main" id="{3E2041DF-050B-D592-9B01-3FE1296D9663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9" name="object 13">
                <a:extLst>
                  <a:ext uri="{FF2B5EF4-FFF2-40B4-BE49-F238E27FC236}">
                    <a16:creationId xmlns:a16="http://schemas.microsoft.com/office/drawing/2014/main" id="{19D90C31-7C6E-3FF6-319A-A96BE62BE48E}"/>
                  </a:ext>
                </a:extLst>
              </p:cNvPr>
              <p:cNvPicPr/>
              <p:nvPr/>
            </p:nvPicPr>
            <p:blipFill>
              <a:blip r:embed="rId10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0" name="object 14">
                <a:extLst>
                  <a:ext uri="{FF2B5EF4-FFF2-40B4-BE49-F238E27FC236}">
                    <a16:creationId xmlns:a16="http://schemas.microsoft.com/office/drawing/2014/main" id="{B9759726-395E-1187-E837-53C8C1EB0C18}"/>
                  </a:ext>
                </a:extLst>
              </p:cNvPr>
              <p:cNvPicPr/>
              <p:nvPr/>
            </p:nvPicPr>
            <p:blipFill>
              <a:blip r:embed="rId11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1" name="object 15">
                <a:extLst>
                  <a:ext uri="{FF2B5EF4-FFF2-40B4-BE49-F238E27FC236}">
                    <a16:creationId xmlns:a16="http://schemas.microsoft.com/office/drawing/2014/main" id="{232596B4-2E31-3F74-7A34-06B1734A117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2" name="object 16">
                <a:extLst>
                  <a:ext uri="{FF2B5EF4-FFF2-40B4-BE49-F238E27FC236}">
                    <a16:creationId xmlns:a16="http://schemas.microsoft.com/office/drawing/2014/main" id="{77A3A6A1-6B0E-0B18-5921-84593414BF25}"/>
                  </a:ext>
                </a:extLst>
              </p:cNvPr>
              <p:cNvPicPr/>
              <p:nvPr/>
            </p:nvPicPr>
            <p:blipFill>
              <a:blip r:embed="rId12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6" name="object 16">
              <a:extLst>
                <a:ext uri="{FF2B5EF4-FFF2-40B4-BE49-F238E27FC236}">
                  <a16:creationId xmlns:a16="http://schemas.microsoft.com/office/drawing/2014/main" id="{5F40BCCC-EDCE-27FE-EDCB-4C5ECC2E6EBE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7" name="object 25">
              <a:extLst>
                <a:ext uri="{FF2B5EF4-FFF2-40B4-BE49-F238E27FC236}">
                  <a16:creationId xmlns:a16="http://schemas.microsoft.com/office/drawing/2014/main" id="{FA3182EE-3DCF-652F-BFEE-221A530771F3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8" name="object 31">
              <a:extLst>
                <a:ext uri="{FF2B5EF4-FFF2-40B4-BE49-F238E27FC236}">
                  <a16:creationId xmlns:a16="http://schemas.microsoft.com/office/drawing/2014/main" id="{9384AAF2-A945-4D72-C6BE-3572DE3297AC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0688" y="8551164"/>
              <a:ext cx="6516624" cy="1600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46825" cy="713272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734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Planteamiento</a:t>
            </a:r>
            <a:r>
              <a:rPr sz="1200" b="1" i="1" spc="-6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Justificante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potencial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mentales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acción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sistemática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cualidades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implícitas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individuo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vienen </a:t>
            </a:r>
            <a:r>
              <a:rPr sz="1200" dirty="0">
                <a:latin typeface="Times New Roman"/>
                <a:cs typeface="Times New Roman"/>
              </a:rPr>
              <a:t>constituyendo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arma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competitiva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siglo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XXI,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especializadas,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única </a:t>
            </a:r>
            <a:r>
              <a:rPr sz="1200" dirty="0">
                <a:latin typeface="Times New Roman"/>
                <a:cs typeface="Times New Roman"/>
              </a:rPr>
              <a:t>ventaja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perdurable.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axiológica,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agote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proveerle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bagaje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intelectual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mutaciones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resultado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reproducción,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filosofías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implícitas,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demandan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aptitudes,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facilitando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esta </a:t>
            </a:r>
            <a:r>
              <a:rPr sz="1200" dirty="0">
                <a:latin typeface="Times New Roman"/>
                <a:cs typeface="Times New Roman"/>
              </a:rPr>
              <a:t>manera,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movilidad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conceptualización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revalorizar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estudiantado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reconocerlas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inherente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regional.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podría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considerarse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formulación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capacitación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específica,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tendientes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dotar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profesionales </a:t>
            </a:r>
            <a:r>
              <a:rPr sz="1200" dirty="0">
                <a:latin typeface="Times New Roman"/>
                <a:cs typeface="Times New Roman"/>
              </a:rPr>
              <a:t>universitarios,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connotación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abierta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mejoramiento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exigencias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científico-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contemporáneo.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ABORDAJE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EPISTÉMICO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i="1" spc="-10" dirty="0">
                <a:latin typeface="Times New Roman"/>
                <a:cs typeface="Times New Roman"/>
              </a:rPr>
              <a:t>Teorías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que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fundamentan</a:t>
            </a:r>
            <a:r>
              <a:rPr sz="1200" b="1" i="1" spc="-4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investigación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b="1" i="1" spc="-20" dirty="0">
                <a:latin typeface="Times New Roman"/>
                <a:cs typeface="Times New Roman"/>
              </a:rPr>
              <a:t>Teoría</a:t>
            </a:r>
            <a:r>
              <a:rPr sz="1200" b="1" i="1" spc="4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Socio-humanista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Paván,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(2005)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concibe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humanismo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reivindicación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corporeidad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explicación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verdadera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humana.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humanismo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filosófica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ideológica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más </a:t>
            </a:r>
            <a:r>
              <a:rPr sz="1200" dirty="0">
                <a:latin typeface="Times New Roman"/>
                <a:cs typeface="Times New Roman"/>
              </a:rPr>
              <a:t>integrador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 ética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 del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moral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configuraciones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intrínsecas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todo </a:t>
            </a:r>
            <a:r>
              <a:rPr sz="1200" dirty="0">
                <a:latin typeface="Times New Roman"/>
                <a:cs typeface="Times New Roman"/>
              </a:rPr>
              <a:t>único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orgánico 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irrepetible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conjunto.</a:t>
            </a: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Kurtz,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humanismo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vanguardia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tal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humanismo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óptica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basada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-10" dirty="0">
                <a:latin typeface="Times New Roman"/>
                <a:cs typeface="Times New Roman"/>
              </a:rPr>
              <a:t> comunes.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194612" y="8261840"/>
            <a:ext cx="4467860" cy="61404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“La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Axiología: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Aproximación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Perspectiva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 en la </a:t>
            </a:r>
            <a:r>
              <a:rPr sz="1200" b="1" spc="-10" dirty="0">
                <a:latin typeface="Times New Roman"/>
                <a:cs typeface="Times New Roman"/>
              </a:rPr>
              <a:t>Universidad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Venezolana”</a:t>
            </a:r>
            <a:endParaRPr sz="1200">
              <a:latin typeface="Times New Roman"/>
              <a:cs typeface="Times New Roman"/>
            </a:endParaRPr>
          </a:p>
          <a:p>
            <a:pPr marR="290830" algn="ctr">
              <a:lnSpc>
                <a:spcPct val="100000"/>
              </a:lnSpc>
              <a:spcBef>
                <a:spcPts val="375"/>
              </a:spcBef>
            </a:pPr>
            <a:r>
              <a:rPr sz="1200" b="1" dirty="0">
                <a:latin typeface="Times New Roman"/>
                <a:cs typeface="Times New Roman"/>
              </a:rPr>
              <a:t>Autora: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PhD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Rudy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Roraima Galindo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Barrios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80035">
              <a:lnSpc>
                <a:spcPts val="1410"/>
              </a:lnSpc>
            </a:pPr>
            <a:fld id="{81D60167-4931-47E6-BA6A-407CBD079E47}" type="slidenum">
              <a:rPr spc="-25" dirty="0"/>
              <a:t>41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AE650985-38F8-7636-6C64-156EEB2D532D}"/>
              </a:ext>
            </a:extLst>
          </p:cNvPr>
          <p:cNvGrpSpPr/>
          <p:nvPr/>
        </p:nvGrpSpPr>
        <p:grpSpPr>
          <a:xfrm>
            <a:off x="95554" y="102110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2A61D782-EE73-7B8C-D8ED-77382083A37E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D3004A58-A42B-C659-AA35-CC0C8196A6D6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0275A47D-5BAD-EE94-61F0-3C040503519B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EC551FDE-FBB1-CA58-91EC-87CD30A11225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32AE9C0D-AA92-BFE3-8716-522BF3B896A9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9A28A283-E42B-22A9-C5EA-A0983862B571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9A26F91B-3462-75F0-2A49-494C8949025A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E49FFE87-2B3A-2EE5-1BAC-93D7B45119D4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0688" y="8551164"/>
              <a:ext cx="6516624" cy="1600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7310" cy="705064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990"/>
              </a:spcBef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humanista,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éxito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vínculo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práctica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adquiere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eficiencia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estudiante.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consiguiente,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vital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vínculo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crecimiento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interacción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spc="-10" dirty="0">
                <a:latin typeface="Times New Roman"/>
                <a:cs typeface="Times New Roman"/>
              </a:rPr>
              <a:t>Teoría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Construcción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Social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Realidad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construccionismo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construidos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socialmente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ser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cotidianeidad,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gente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(Bergen,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Luckman,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1968).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constitutivos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realidad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procesos </a:t>
            </a:r>
            <a:r>
              <a:rPr sz="1200" dirty="0">
                <a:latin typeface="Times New Roman"/>
                <a:cs typeface="Times New Roman"/>
              </a:rPr>
              <a:t>dialecticos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ontológicos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constitución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spc="-10" dirty="0">
                <a:latin typeface="Times New Roman"/>
                <a:cs typeface="Times New Roman"/>
              </a:rPr>
              <a:t>sociedad.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spc="-20" dirty="0">
                <a:latin typeface="Times New Roman"/>
                <a:cs typeface="Times New Roman"/>
              </a:rPr>
              <a:t>Teoría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6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Acción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Comunicativa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comunicativa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Habermas,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(1984),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creador,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positivo,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reflexivo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denomina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“acción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comunicativa”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verdad,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un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consenso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solucionar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algún </a:t>
            </a:r>
            <a:r>
              <a:rPr sz="1200" dirty="0">
                <a:latin typeface="Times New Roman"/>
                <a:cs typeface="Times New Roman"/>
              </a:rPr>
              <a:t>problema.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rigor,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excelencia,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docentes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intervenciones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correspondan.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lenguaje,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diálogo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podemos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éstos,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 las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transformaciones educativas 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requieren.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spc="-10" dirty="0">
                <a:latin typeface="Times New Roman"/>
                <a:cs typeface="Times New Roman"/>
              </a:rPr>
              <a:t>Teoría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Gerencia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Organización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gerencia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supuesto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dado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abordadas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implementadas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ejecutadas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grupal.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organizaciones,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universitarias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entendidas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entidades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propone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florecimiento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creatividad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toma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decisiones,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exigencias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cambiante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desenvuelven.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194612" y="8261840"/>
            <a:ext cx="4467860" cy="61404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“La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Axiología: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Aproximación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Perspectiva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 en la </a:t>
            </a:r>
            <a:r>
              <a:rPr sz="1200" b="1" spc="-10" dirty="0">
                <a:latin typeface="Times New Roman"/>
                <a:cs typeface="Times New Roman"/>
              </a:rPr>
              <a:t>Universidad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Venezolana”</a:t>
            </a:r>
            <a:endParaRPr sz="1200">
              <a:latin typeface="Times New Roman"/>
              <a:cs typeface="Times New Roman"/>
            </a:endParaRPr>
          </a:p>
          <a:p>
            <a:pPr marR="290830" algn="ctr">
              <a:lnSpc>
                <a:spcPct val="100000"/>
              </a:lnSpc>
              <a:spcBef>
                <a:spcPts val="375"/>
              </a:spcBef>
            </a:pPr>
            <a:r>
              <a:rPr sz="1200" b="1" dirty="0">
                <a:latin typeface="Times New Roman"/>
                <a:cs typeface="Times New Roman"/>
              </a:rPr>
              <a:t>Autora: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PhD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Rudy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Roraima Galindo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Barrios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80035">
              <a:lnSpc>
                <a:spcPts val="1410"/>
              </a:lnSpc>
            </a:pPr>
            <a:fld id="{81D60167-4931-47E6-BA6A-407CBD079E47}" type="slidenum">
              <a:rPr spc="-25" dirty="0"/>
              <a:t>42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A589A645-E0CE-041A-8279-A6C8E2243897}"/>
              </a:ext>
            </a:extLst>
          </p:cNvPr>
          <p:cNvGrpSpPr/>
          <p:nvPr/>
        </p:nvGrpSpPr>
        <p:grpSpPr>
          <a:xfrm>
            <a:off x="109728" y="13716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50A9DC74-EBBC-AE5B-BF23-66694E99E87F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ACA39943-125F-E34C-2161-757F9E4EBA79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8DDAB519-1CA8-D917-F747-B2C025A87A56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BB4D6953-D8B2-CB81-1E0D-5E2BDC4FA5C2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92D3A2AC-DDF7-2376-4186-9707B008CE17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4D72596C-8FC3-5753-E0B3-796E40051015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4411732D-1A23-60D4-36D8-9868146C87E4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82CD6396-6224-5F2E-5212-3688F3773171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0688" y="8551164"/>
              <a:ext cx="6516624" cy="1600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274435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0040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Bennis,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naturales,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aprendidas,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vistas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cualidades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valioso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organizaciones.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Becker,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(2007),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capital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capacidades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productivas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adquiere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acumulación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conocimientos </a:t>
            </a:r>
            <a:r>
              <a:rPr sz="1200" dirty="0">
                <a:latin typeface="Times New Roman"/>
                <a:cs typeface="Times New Roman"/>
              </a:rPr>
              <a:t>generales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específicos”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82).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b="1" i="1" spc="-10" dirty="0">
                <a:latin typeface="Times New Roman"/>
                <a:cs typeface="Times New Roman"/>
              </a:rPr>
              <a:t>Teoría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Educación</a:t>
            </a:r>
            <a:r>
              <a:rPr sz="1200" b="1" i="1" spc="-4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Permanente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presencia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largo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humana;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total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subsistemas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rigor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metodológico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reclama;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implícito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sistemático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formal.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Es,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Soler,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(citado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Gore,2007),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aprender,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desaprender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reaprender.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principio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rector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incluyen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bienestar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económico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países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competitividad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realización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cohesión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Referentes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Conceptuales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Investigación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apartado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señalan un conjunto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referentes conceptuales 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subyacentes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problemática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Axiología,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axiología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cognitivo,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afectivo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conductual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Abordaje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Epistémico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Metodológico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paradigma</a:t>
            </a:r>
            <a:r>
              <a:rPr sz="1200" b="1" spc="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interpretativo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centró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significados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social;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referido,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pretendió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orientaciones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interpretativas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centradas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e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única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estudiada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axiología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luz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consecuencia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dinámica, </a:t>
            </a:r>
            <a:r>
              <a:rPr sz="1200" dirty="0">
                <a:latin typeface="Times New Roman"/>
                <a:cs typeface="Times New Roman"/>
              </a:rPr>
              <a:t>múltiple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holística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venezolana.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194612" y="8261840"/>
            <a:ext cx="4467860" cy="61404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“La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Axiología: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Aproximación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Perspectiva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 en la </a:t>
            </a:r>
            <a:r>
              <a:rPr sz="1200" b="1" spc="-10" dirty="0">
                <a:latin typeface="Times New Roman"/>
                <a:cs typeface="Times New Roman"/>
              </a:rPr>
              <a:t>Universidad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Venezolana”</a:t>
            </a:r>
            <a:endParaRPr sz="1200">
              <a:latin typeface="Times New Roman"/>
              <a:cs typeface="Times New Roman"/>
            </a:endParaRPr>
          </a:p>
          <a:p>
            <a:pPr marR="290830" algn="ctr">
              <a:lnSpc>
                <a:spcPct val="100000"/>
              </a:lnSpc>
              <a:spcBef>
                <a:spcPts val="375"/>
              </a:spcBef>
            </a:pPr>
            <a:r>
              <a:rPr sz="1200" b="1" dirty="0">
                <a:latin typeface="Times New Roman"/>
                <a:cs typeface="Times New Roman"/>
              </a:rPr>
              <a:t>Autora: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PhD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Rudy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Roraima Galindo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Barrios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80035">
              <a:lnSpc>
                <a:spcPts val="1410"/>
              </a:lnSpc>
            </a:pPr>
            <a:fld id="{81D60167-4931-47E6-BA6A-407CBD079E47}" type="slidenum">
              <a:rPr spc="-25" dirty="0"/>
              <a:t>43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FF07F05-E176-6E23-5A3F-17F23104C63C}"/>
              </a:ext>
            </a:extLst>
          </p:cNvPr>
          <p:cNvGrpSpPr/>
          <p:nvPr/>
        </p:nvGrpSpPr>
        <p:grpSpPr>
          <a:xfrm>
            <a:off x="95554" y="99460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2A480944-1978-D92B-EA90-BAAD12D4531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843642B1-9B80-FB78-4FDE-C199C71D84FD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249C4FC8-5749-E2F4-BF62-98D8F8DF0E91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FE96E242-C98B-3319-93BB-FD46687B0E05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E81EE998-123C-6190-A5E2-3835DADF5995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59D33790-67C3-1707-FF60-1E1A196A545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029A22D5-0318-E6D7-EE85-727A7134B5D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06D4274B-621E-7936-8503-34EA80A0671C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0688" y="8551164"/>
              <a:ext cx="6516624" cy="1600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195478" y="1068451"/>
            <a:ext cx="6346825" cy="70078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89910" marR="67564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partió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enfoque</a:t>
            </a:r>
            <a:r>
              <a:rPr sz="1200" b="1" spc="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fenomenológico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abordaje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corte </a:t>
            </a:r>
            <a:r>
              <a:rPr sz="1200" dirty="0">
                <a:latin typeface="Times New Roman"/>
                <a:cs typeface="Times New Roman"/>
              </a:rPr>
              <a:t>cualitativo,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apoyado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fenomenológicos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investigación.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Martínez,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método</a:t>
            </a:r>
            <a:r>
              <a:rPr sz="1200" b="1" spc="2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hermenéutico</a:t>
            </a:r>
            <a:r>
              <a:rPr sz="1200" spc="-10" dirty="0">
                <a:latin typeface="Times New Roman"/>
                <a:cs typeface="Times New Roman"/>
              </a:rPr>
              <a:t>,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conocemos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vida…es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descubrir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cosas,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comportamiento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verbales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conducta,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sistemas </a:t>
            </a:r>
            <a:r>
              <a:rPr sz="1200" dirty="0">
                <a:latin typeface="Times New Roman"/>
                <a:cs typeface="Times New Roman"/>
              </a:rPr>
              <a:t>culturales,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filosóficos”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(p. </a:t>
            </a:r>
            <a:r>
              <a:rPr sz="1200" spc="-10" dirty="0">
                <a:latin typeface="Times New Roman"/>
                <a:cs typeface="Times New Roman"/>
              </a:rPr>
              <a:t>118).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Además,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orientó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fenomenológico,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Martínez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(ob.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cit.),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señala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fenomenología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“estudia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realidades cuya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naturaleza,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captada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descripción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conducta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humana”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170).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aplicada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fue </a:t>
            </a:r>
            <a:r>
              <a:rPr sz="1200" dirty="0">
                <a:latin typeface="Times New Roman"/>
                <a:cs typeface="Times New Roman"/>
              </a:rPr>
              <a:t>esencial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investigadora </a:t>
            </a:r>
            <a:r>
              <a:rPr sz="1200" spc="-10" dirty="0">
                <a:latin typeface="Times New Roman"/>
                <a:cs typeface="Times New Roman"/>
              </a:rPr>
              <a:t>comprender,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 ejemplo,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 Fenomenología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naturaleza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—pedagógico,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caso—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práctica.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sustrato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Fenomenología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Hermenéutica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comprendidas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asumidas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relación,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escenario</a:t>
            </a:r>
            <a:r>
              <a:rPr sz="1200" b="1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físico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desarrolló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investigación.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modo,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Nacional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“Rómulo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Gallegos”.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Asimismo,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asumió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Hurtado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“se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refiere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contexto,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entidad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poseedores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características,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eventos,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cualidad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desean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estudiar,</a:t>
            </a:r>
            <a:r>
              <a:rPr sz="1200" dirty="0">
                <a:latin typeface="Times New Roman"/>
                <a:cs typeface="Times New Roman"/>
              </a:rPr>
              <a:t> una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 de estudio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grupo, una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extensión </a:t>
            </a:r>
            <a:r>
              <a:rPr sz="1200" dirty="0">
                <a:latin typeface="Times New Roman"/>
                <a:cs typeface="Times New Roman"/>
              </a:rPr>
              <a:t>geográfica,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institución”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(p.151).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considerar,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unidades</a:t>
            </a:r>
            <a:r>
              <a:rPr sz="1200" b="1" spc="1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1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estudio</a:t>
            </a:r>
            <a:r>
              <a:rPr sz="1200" b="1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quedaron </a:t>
            </a:r>
            <a:r>
              <a:rPr sz="1200" dirty="0">
                <a:latin typeface="Times New Roman"/>
                <a:cs typeface="Times New Roman"/>
              </a:rPr>
              <a:t>conformadas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(3)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Llanos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“Rómulo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Gallegos”.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lado,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patrones</a:t>
            </a:r>
            <a:r>
              <a:rPr sz="1200" b="1" spc="1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1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estudios</a:t>
            </a:r>
            <a:r>
              <a:rPr sz="1200" b="1" spc="1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1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transitar</a:t>
            </a:r>
            <a:r>
              <a:rPr sz="1200" b="1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asumió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semi-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estructurada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observación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participante.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manera,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trató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encontrar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interaccionan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significados, </a:t>
            </a:r>
            <a:r>
              <a:rPr sz="1200" dirty="0">
                <a:latin typeface="Times New Roman"/>
                <a:cs typeface="Times New Roman"/>
              </a:rPr>
              <a:t>perspectivas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interpretaciones,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conciben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Esto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semi-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estructurada fue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principalmente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individual, holística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directiva.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entendimiento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fruto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transitado,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adaptarse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categorización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información.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efecto,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codificación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tabulación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matrices 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subcategorías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 realizó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exigencias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fenomenológica.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utilizó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interpretación.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194612" y="8261840"/>
            <a:ext cx="4467860" cy="61404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“La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Axiología: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Aproximación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Perspectiva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 en la </a:t>
            </a:r>
            <a:r>
              <a:rPr sz="1200" b="1" spc="-10" dirty="0">
                <a:latin typeface="Times New Roman"/>
                <a:cs typeface="Times New Roman"/>
              </a:rPr>
              <a:t>Universidad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Venezolana”</a:t>
            </a:r>
            <a:endParaRPr sz="1200">
              <a:latin typeface="Times New Roman"/>
              <a:cs typeface="Times New Roman"/>
            </a:endParaRPr>
          </a:p>
          <a:p>
            <a:pPr marR="290830" algn="ctr">
              <a:lnSpc>
                <a:spcPct val="100000"/>
              </a:lnSpc>
              <a:spcBef>
                <a:spcPts val="375"/>
              </a:spcBef>
            </a:pPr>
            <a:r>
              <a:rPr sz="1200" b="1" dirty="0">
                <a:latin typeface="Times New Roman"/>
                <a:cs typeface="Times New Roman"/>
              </a:rPr>
              <a:t>Autora: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PhD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Rudy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Roraima Galindo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Barrios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80035">
              <a:lnSpc>
                <a:spcPts val="1410"/>
              </a:lnSpc>
            </a:pPr>
            <a:fld id="{81D60167-4931-47E6-BA6A-407CBD079E47}" type="slidenum">
              <a:rPr spc="-25" dirty="0"/>
              <a:t>44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36C77E18-8432-3E98-8495-551C61339C6F}"/>
              </a:ext>
            </a:extLst>
          </p:cNvPr>
          <p:cNvGrpSpPr/>
          <p:nvPr/>
        </p:nvGrpSpPr>
        <p:grpSpPr>
          <a:xfrm>
            <a:off x="89916" y="10179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6D2A68D3-FB0C-DCA7-46C5-D5A06FD6A0A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DE195693-68B4-4B71-AD0B-00E1477FCE41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D097734F-B255-208C-7D47-3FF6A2830F08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CDC69828-C5D7-8EFC-31F2-8E61EAF51A17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6E47756C-5A74-2FF2-BE1B-FB379B65CCF5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524ABA37-D98D-9D35-2668-90CDA3BBAD38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B530E24F-C9D2-44AB-2D73-87A1E74A472B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766BD721-8E26-16A1-C48B-2756A44D6A6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0688" y="8551164"/>
              <a:ext cx="6516624" cy="1600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275070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0167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Finalmente,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importantes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hallazgos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categorías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estudiadas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fueron </a:t>
            </a:r>
            <a:r>
              <a:rPr sz="1200" dirty="0">
                <a:latin typeface="Times New Roman"/>
                <a:cs typeface="Times New Roman"/>
              </a:rPr>
              <a:t>interpretados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luz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contextuales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fines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discusión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teorética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 parte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investigadora,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contrastación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pensar,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reconstruir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promoción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conducta </a:t>
            </a:r>
            <a:r>
              <a:rPr sz="1200" dirty="0">
                <a:latin typeface="Times New Roman"/>
                <a:cs typeface="Times New Roman"/>
              </a:rPr>
              <a:t>axiológica 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 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 social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10" dirty="0">
                <a:latin typeface="Times New Roman"/>
                <a:cs typeface="Times New Roman"/>
              </a:rPr>
              <a:t> venezolana.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spc="-10" dirty="0">
                <a:latin typeface="Times New Roman"/>
                <a:cs typeface="Times New Roman"/>
              </a:rPr>
              <a:t>INTERPRETACIÓN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HALLAZGOS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suministrada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fuentes </a:t>
            </a:r>
            <a:r>
              <a:rPr sz="1200" dirty="0">
                <a:latin typeface="Times New Roman"/>
                <a:cs typeface="Times New Roman"/>
              </a:rPr>
              <a:t>principales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ambiente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convivencia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vivir,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contribuir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solidaridad,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disfrute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institución.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dirigida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explotar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talentos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personalidad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finalidad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sociedad.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evidencio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siente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confianza,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empatía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retroalimentación </a:t>
            </a:r>
            <a:r>
              <a:rPr sz="1200" dirty="0">
                <a:latin typeface="Times New Roman"/>
                <a:cs typeface="Times New Roman"/>
              </a:rPr>
              <a:t>(vertical,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horizontal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cruzada),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autoridades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divulgan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eficaz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relacionada con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decisiones</a:t>
            </a:r>
            <a:r>
              <a:rPr sz="1200" spc="-10" dirty="0">
                <a:latin typeface="Times New Roman"/>
                <a:cs typeface="Times New Roman"/>
              </a:rPr>
              <a:t> importantes.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Asimismo,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encontró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exiguo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capacidades,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reflexivo,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cooperativo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humanista.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imperante,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prevalezca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igualdad,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solidaridad,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derivan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medida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cualidad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personas.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debe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produzca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comportamiento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personas,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realce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bienestar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potencial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eleven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solidaridad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dominio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demostró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enfocado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formación,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preparación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académica,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curriculares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distintos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discusión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fortalecer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democrática,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comunidad,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éticos,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igualdad, </a:t>
            </a:r>
            <a:r>
              <a:rPr sz="1200" dirty="0">
                <a:latin typeface="Times New Roman"/>
                <a:cs typeface="Times New Roman"/>
              </a:rPr>
              <a:t>equidad,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inclusión,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acordes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social, </a:t>
            </a:r>
            <a:r>
              <a:rPr sz="1200" dirty="0">
                <a:latin typeface="Times New Roman"/>
                <a:cs typeface="Times New Roman"/>
              </a:rPr>
              <a:t>vislumbrándose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formador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actuar 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promotor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eje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194612" y="8261840"/>
            <a:ext cx="4467860" cy="61404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“La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Axiología: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Aproximación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Perspectiva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 en la </a:t>
            </a:r>
            <a:r>
              <a:rPr sz="1200" b="1" spc="-10" dirty="0">
                <a:latin typeface="Times New Roman"/>
                <a:cs typeface="Times New Roman"/>
              </a:rPr>
              <a:t>Universidad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Venezolana”</a:t>
            </a:r>
            <a:endParaRPr sz="1200">
              <a:latin typeface="Times New Roman"/>
              <a:cs typeface="Times New Roman"/>
            </a:endParaRPr>
          </a:p>
          <a:p>
            <a:pPr marR="290830" algn="ctr">
              <a:lnSpc>
                <a:spcPct val="100000"/>
              </a:lnSpc>
              <a:spcBef>
                <a:spcPts val="375"/>
              </a:spcBef>
            </a:pPr>
            <a:r>
              <a:rPr sz="1200" b="1" dirty="0">
                <a:latin typeface="Times New Roman"/>
                <a:cs typeface="Times New Roman"/>
              </a:rPr>
              <a:t>Autora: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PhD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Rudy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Roraima Galindo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Barrios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80035">
              <a:lnSpc>
                <a:spcPts val="1410"/>
              </a:lnSpc>
            </a:pPr>
            <a:fld id="{81D60167-4931-47E6-BA6A-407CBD079E47}" type="slidenum">
              <a:rPr spc="-25" dirty="0"/>
              <a:t>45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AA35065E-A90A-0945-14F1-10CBBA378043}"/>
              </a:ext>
            </a:extLst>
          </p:cNvPr>
          <p:cNvGrpSpPr/>
          <p:nvPr/>
        </p:nvGrpSpPr>
        <p:grpSpPr>
          <a:xfrm>
            <a:off x="109728" y="102110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16999740-6BE4-A301-4E92-1B1FBEF7698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EA79EB6C-1272-2011-F65E-E6EB86F52654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B2A02882-B8F6-4B18-9002-73828A9F063E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48C8BD87-CC4B-327B-8E2E-78C0B6BD7CD8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1A06ADFD-ACA9-BC39-723E-BD40B351872F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F1BFE263-5B1F-88BB-616E-A21D7897F507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910B70BF-8802-4ACC-B440-29B28699C374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468E135C-3CBF-FD9C-C67E-241287B18D52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0688" y="8551164"/>
              <a:ext cx="6516624" cy="1600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46190" cy="698652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755"/>
              </a:spcBef>
            </a:pPr>
            <a:r>
              <a:rPr sz="1200" dirty="0">
                <a:latin typeface="Times New Roman"/>
                <a:cs typeface="Times New Roman"/>
              </a:rPr>
              <a:t>socializador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excelencia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spc="-10" dirty="0">
                <a:latin typeface="Times New Roman"/>
                <a:cs typeface="Times New Roman"/>
              </a:rPr>
              <a:t>construcción.</a:t>
            </a: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finalizar,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egresado,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debe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esfuerzo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actualizar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estudios,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cónsonos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realidad </a:t>
            </a:r>
            <a:r>
              <a:rPr sz="1200" dirty="0">
                <a:latin typeface="Times New Roman"/>
                <a:cs typeface="Times New Roman"/>
              </a:rPr>
              <a:t>venezolana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articulándose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públicas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institucionales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terreno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docencia,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extensión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investigación.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ir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avanzando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obtención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instrumentos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deberán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legislar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especialmente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universitaria.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Materia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Emergente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spc="-10" dirty="0">
                <a:latin typeface="Times New Roman"/>
                <a:cs typeface="Times New Roman"/>
              </a:rPr>
              <a:t>Teoría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Ecoaxiológica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Calidad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Social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Universitaria-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spc="-20" dirty="0">
                <a:latin typeface="Times New Roman"/>
                <a:cs typeface="Times New Roman"/>
              </a:rPr>
              <a:t>ECAS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emergente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sensible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inserta,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teniendo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surgido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pertinencia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formativos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institucional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transversal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institución </a:t>
            </a:r>
            <a:r>
              <a:rPr sz="1200" dirty="0">
                <a:latin typeface="Times New Roman"/>
                <a:cs typeface="Times New Roman"/>
              </a:rPr>
              <a:t>universitaria.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eficaz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sensibilización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óptica </a:t>
            </a:r>
            <a:r>
              <a:rPr sz="1200" dirty="0">
                <a:latin typeface="Times New Roman"/>
                <a:cs typeface="Times New Roman"/>
              </a:rPr>
              <a:t>ontológica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visualiza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externa.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quehacer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educativo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tiene </a:t>
            </a:r>
            <a:r>
              <a:rPr sz="1200" dirty="0">
                <a:latin typeface="Times New Roman"/>
                <a:cs typeface="Times New Roman"/>
              </a:rPr>
              <a:t>consecuencias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incalculables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ontológica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saber.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 podría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definirse como un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cooperativa </a:t>
            </a:r>
            <a:r>
              <a:rPr sz="1200" dirty="0">
                <a:latin typeface="Times New Roman"/>
                <a:cs typeface="Times New Roman"/>
              </a:rPr>
              <a:t>permanente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responder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coherentemente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les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tocado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vivir,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sostenible, </a:t>
            </a:r>
            <a:r>
              <a:rPr sz="1200" dirty="0">
                <a:latin typeface="Times New Roman"/>
                <a:cs typeface="Times New Roman"/>
              </a:rPr>
              <a:t>teniendo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transversal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quehacer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tecnológico,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extensión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entonces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constituirse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responsabilidad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efecto,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deberán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propiciar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circunstancias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estén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orgullosos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laboran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sepan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valora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contribución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logro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propósitos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académicos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spc="-50" dirty="0">
                <a:latin typeface="Times New Roman"/>
                <a:cs typeface="Times New Roman"/>
              </a:rPr>
              <a:t>e </a:t>
            </a:r>
            <a:r>
              <a:rPr sz="1200" spc="-10" dirty="0">
                <a:latin typeface="Times New Roman"/>
                <a:cs typeface="Times New Roman"/>
              </a:rPr>
              <a:t>institucionales.</a:t>
            </a:r>
            <a:endParaRPr sz="1200" dirty="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Ecoaxiológica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Universitaria-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ECAS,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propende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intervención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conformadora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determinantes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194612" y="8261840"/>
            <a:ext cx="4467860" cy="61404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“La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Axiología: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Aproximación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Perspectiva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 en la </a:t>
            </a:r>
            <a:r>
              <a:rPr sz="1200" b="1" spc="-10" dirty="0">
                <a:latin typeface="Times New Roman"/>
                <a:cs typeface="Times New Roman"/>
              </a:rPr>
              <a:t>Universidad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Venezolana”</a:t>
            </a:r>
            <a:endParaRPr sz="1200">
              <a:latin typeface="Times New Roman"/>
              <a:cs typeface="Times New Roman"/>
            </a:endParaRPr>
          </a:p>
          <a:p>
            <a:pPr marR="290830" algn="ctr">
              <a:lnSpc>
                <a:spcPct val="100000"/>
              </a:lnSpc>
              <a:spcBef>
                <a:spcPts val="375"/>
              </a:spcBef>
            </a:pPr>
            <a:r>
              <a:rPr sz="1200" b="1" dirty="0">
                <a:latin typeface="Times New Roman"/>
                <a:cs typeface="Times New Roman"/>
              </a:rPr>
              <a:t>Autora: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PhD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Rudy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Roraima Galindo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Barrios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80035">
              <a:lnSpc>
                <a:spcPts val="1410"/>
              </a:lnSpc>
            </a:pPr>
            <a:fld id="{81D60167-4931-47E6-BA6A-407CBD079E47}" type="slidenum">
              <a:rPr spc="-25" dirty="0"/>
              <a:t>46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A03709C0-F493-CD19-2BB5-2C5A601BA4C1}"/>
              </a:ext>
            </a:extLst>
          </p:cNvPr>
          <p:cNvGrpSpPr/>
          <p:nvPr/>
        </p:nvGrpSpPr>
        <p:grpSpPr>
          <a:xfrm>
            <a:off x="95554" y="72516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1C33B134-3484-1D8C-0C10-A23CB35FBC5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5EBCF983-3D3B-3B11-F941-3FB3036FF7D9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A99951E2-2465-0F5A-06EC-E3C02839E1C6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F2EAF9DD-7DA9-E32E-BB39-4F8076F874CB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C72A00C0-B8E7-9D85-1655-792164F52D9A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A60350CE-5373-7EC0-7D95-A2843ECFE718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7F6D1AAD-DF07-0D5C-94A3-BE90FB36C3E8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033CFCEE-011B-F796-B748-9BB85169620E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0688" y="8551164"/>
              <a:ext cx="6516624" cy="1600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274435" cy="14097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0104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69"/>
              </a:spcBef>
            </a:pPr>
            <a:endParaRPr sz="120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concibe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consolidación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generando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consolidación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Social.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137160" y="2699766"/>
            <a:ext cx="5840730" cy="4420870"/>
            <a:chOff x="137160" y="2699766"/>
            <a:chExt cx="5840730" cy="4420870"/>
          </a:xfrm>
        </p:grpSpPr>
        <p:pic>
          <p:nvPicPr>
            <p:cNvPr id="18" name="object 1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80732" y="2699766"/>
              <a:ext cx="5296535" cy="2926079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37160" y="6772656"/>
              <a:ext cx="792480" cy="347472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69619" y="6772656"/>
              <a:ext cx="701040" cy="347472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221691" y="5655309"/>
            <a:ext cx="6417945" cy="22745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Gráfico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1.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Holográfica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Ecoaxiología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 –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ECAS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Galindo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(2018)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 sentido,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 pone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relieve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componentes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articulantes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llamado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cuatro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observaciones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concepto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 </a:t>
            </a:r>
            <a:r>
              <a:rPr sz="1200" spc="-10" dirty="0">
                <a:latin typeface="Times New Roman"/>
                <a:cs typeface="Times New Roman"/>
              </a:rPr>
              <a:t>social:</a:t>
            </a: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Carácter</a:t>
            </a:r>
            <a:r>
              <a:rPr sz="1200" b="1" spc="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Político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énfasis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democráticas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modernas,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sin </a:t>
            </a:r>
            <a:r>
              <a:rPr sz="1200" dirty="0">
                <a:latin typeface="Times New Roman"/>
                <a:cs typeface="Times New Roman"/>
              </a:rPr>
              <a:t>duda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 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sociedad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civil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propiciar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preparar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desarrollo.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educacional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enriquecida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Evidentemente,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socialmente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organizada </a:t>
            </a:r>
            <a:r>
              <a:rPr sz="1200" dirty="0">
                <a:latin typeface="Times New Roman"/>
                <a:cs typeface="Times New Roman"/>
              </a:rPr>
              <a:t>basada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 ser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humano,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22" name="object 22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23" name="object 23"/>
          <p:cNvSpPr txBox="1"/>
          <p:nvPr/>
        </p:nvSpPr>
        <p:spPr>
          <a:xfrm>
            <a:off x="1194612" y="8261840"/>
            <a:ext cx="4467860" cy="61404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“La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Axiología: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Aproximación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Perspectiva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 en la </a:t>
            </a:r>
            <a:r>
              <a:rPr sz="1200" b="1" spc="-10" dirty="0">
                <a:latin typeface="Times New Roman"/>
                <a:cs typeface="Times New Roman"/>
              </a:rPr>
              <a:t>Universidad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Venezolana”</a:t>
            </a:r>
            <a:endParaRPr sz="1200">
              <a:latin typeface="Times New Roman"/>
              <a:cs typeface="Times New Roman"/>
            </a:endParaRPr>
          </a:p>
          <a:p>
            <a:pPr marR="290830" algn="ctr">
              <a:lnSpc>
                <a:spcPct val="100000"/>
              </a:lnSpc>
              <a:spcBef>
                <a:spcPts val="375"/>
              </a:spcBef>
            </a:pPr>
            <a:r>
              <a:rPr sz="1200" b="1" dirty="0">
                <a:latin typeface="Times New Roman"/>
                <a:cs typeface="Times New Roman"/>
              </a:rPr>
              <a:t>Autora: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PhD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Rudy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Roraima Galindo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Barrios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80035">
              <a:lnSpc>
                <a:spcPts val="1410"/>
              </a:lnSpc>
            </a:pPr>
            <a:fld id="{81D60167-4931-47E6-BA6A-407CBD079E47}" type="slidenum">
              <a:rPr spc="-25" dirty="0"/>
              <a:t>47</a:t>
            </a:fld>
            <a:endParaRPr spc="-25" dirty="0"/>
          </a:p>
        </p:txBody>
      </p:sp>
      <p:grpSp>
        <p:nvGrpSpPr>
          <p:cNvPr id="25" name="Grupo 24">
            <a:extLst>
              <a:ext uri="{FF2B5EF4-FFF2-40B4-BE49-F238E27FC236}">
                <a16:creationId xmlns:a16="http://schemas.microsoft.com/office/drawing/2014/main" id="{14328AB2-1158-B5C5-B5DB-6DED48B0DB30}"/>
              </a:ext>
            </a:extLst>
          </p:cNvPr>
          <p:cNvGrpSpPr/>
          <p:nvPr/>
        </p:nvGrpSpPr>
        <p:grpSpPr>
          <a:xfrm>
            <a:off x="78610" y="86359"/>
            <a:ext cx="6665976" cy="1452626"/>
            <a:chOff x="470065" y="1951410"/>
            <a:chExt cx="6665976" cy="1452626"/>
          </a:xfrm>
        </p:grpSpPr>
        <p:grpSp>
          <p:nvGrpSpPr>
            <p:cNvPr id="26" name="object 12">
              <a:extLst>
                <a:ext uri="{FF2B5EF4-FFF2-40B4-BE49-F238E27FC236}">
                  <a16:creationId xmlns:a16="http://schemas.microsoft.com/office/drawing/2014/main" id="{539368F5-8E5F-ADEC-FD7E-763F73757109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0" name="object 13">
                <a:extLst>
                  <a:ext uri="{FF2B5EF4-FFF2-40B4-BE49-F238E27FC236}">
                    <a16:creationId xmlns:a16="http://schemas.microsoft.com/office/drawing/2014/main" id="{B605E2DF-88BF-257E-3110-19BB7FC4762A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1" name="object 14">
                <a:extLst>
                  <a:ext uri="{FF2B5EF4-FFF2-40B4-BE49-F238E27FC236}">
                    <a16:creationId xmlns:a16="http://schemas.microsoft.com/office/drawing/2014/main" id="{F6A39108-74D8-FAF0-37A0-E8E3889A0527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2" name="object 15">
                <a:extLst>
                  <a:ext uri="{FF2B5EF4-FFF2-40B4-BE49-F238E27FC236}">
                    <a16:creationId xmlns:a16="http://schemas.microsoft.com/office/drawing/2014/main" id="{F10B7862-9754-AF32-74C5-0C1425EBF79B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3" name="object 16">
                <a:extLst>
                  <a:ext uri="{FF2B5EF4-FFF2-40B4-BE49-F238E27FC236}">
                    <a16:creationId xmlns:a16="http://schemas.microsoft.com/office/drawing/2014/main" id="{ED660243-DF4F-4A04-8BA6-F91DC3401FEC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7" name="object 16">
              <a:extLst>
                <a:ext uri="{FF2B5EF4-FFF2-40B4-BE49-F238E27FC236}">
                  <a16:creationId xmlns:a16="http://schemas.microsoft.com/office/drawing/2014/main" id="{037650C5-76C8-EC1E-1CF9-DCF7A690DFCD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8" name="object 25">
              <a:extLst>
                <a:ext uri="{FF2B5EF4-FFF2-40B4-BE49-F238E27FC236}">
                  <a16:creationId xmlns:a16="http://schemas.microsoft.com/office/drawing/2014/main" id="{873C0C44-670B-1E2C-F57D-9AC50962B16E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9" name="object 31">
              <a:extLst>
                <a:ext uri="{FF2B5EF4-FFF2-40B4-BE49-F238E27FC236}">
                  <a16:creationId xmlns:a16="http://schemas.microsoft.com/office/drawing/2014/main" id="{FA82DEAA-B08A-AE9E-0086-1778C8843CAB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0688" y="8551164"/>
              <a:ext cx="6516624" cy="1600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45555" cy="70078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7152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axiológico.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Carácter</a:t>
            </a:r>
            <a:r>
              <a:rPr sz="1200" b="1" i="1" spc="4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ontológico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especifica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luz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posmodernidad,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entender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procura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elevar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condición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ayudar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personalidad;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pensar,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actuar.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fortalece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conducta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 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estudiante;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estamos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obligados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vocación, </a:t>
            </a:r>
            <a:r>
              <a:rPr sz="1200" dirty="0">
                <a:latin typeface="Times New Roman"/>
                <a:cs typeface="Times New Roman"/>
              </a:rPr>
              <a:t>amor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 ética,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 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raíz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esas reglas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practica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socializa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adaptarse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 sobre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 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cotidiana.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Ética:</a:t>
            </a:r>
            <a:r>
              <a:rPr sz="1200" b="1" i="1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altura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tiempos.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urgente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volver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ser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filosófica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sobre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obra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tiempo.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trascendencia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ideales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10" dirty="0">
                <a:latin typeface="Times New Roman"/>
                <a:cs typeface="Times New Roman"/>
              </a:rPr>
              <a:t> educarse.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Cuestión</a:t>
            </a:r>
            <a:r>
              <a:rPr sz="1200" b="1" i="1" spc="17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metodológica:</a:t>
            </a:r>
            <a:r>
              <a:rPr sz="1200" b="1" i="1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identificar,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apoyados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qué </a:t>
            </a:r>
            <a:r>
              <a:rPr sz="1200" dirty="0">
                <a:latin typeface="Times New Roman"/>
                <a:cs typeface="Times New Roman"/>
              </a:rPr>
              <a:t>instrumentos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útiles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recinto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interviene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técnicos,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carácter </a:t>
            </a:r>
            <a:r>
              <a:rPr sz="1200" dirty="0">
                <a:latin typeface="Times New Roman"/>
                <a:cs typeface="Times New Roman"/>
              </a:rPr>
              <a:t>dinámico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subjetivo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sociales.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imperante,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currículo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dé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ser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recintos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educación,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impregna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fines,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Reflexiones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Finales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componente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afirmar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inexorable,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elegir,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capacitar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elegir,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debido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ser </a:t>
            </a:r>
            <a:r>
              <a:rPr sz="1200" dirty="0">
                <a:latin typeface="Times New Roman"/>
                <a:cs typeface="Times New Roman"/>
              </a:rPr>
              <a:t>abierto,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encaminado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horizonte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extraordinario.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conjuntamente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valores, </a:t>
            </a:r>
            <a:r>
              <a:rPr sz="1200" dirty="0">
                <a:latin typeface="Times New Roman"/>
                <a:cs typeface="Times New Roman"/>
              </a:rPr>
              <a:t>conllevando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axiológicamente 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 esencial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Ergo,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ineludible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debemos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abordar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encuentro,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spc="-10" dirty="0">
                <a:latin typeface="Times New Roman"/>
                <a:cs typeface="Times New Roman"/>
              </a:rPr>
              <a:t>personal.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valer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condición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sana </a:t>
            </a:r>
            <a:r>
              <a:rPr sz="1200" dirty="0">
                <a:latin typeface="Times New Roman"/>
                <a:cs typeface="Times New Roman"/>
              </a:rPr>
              <a:t>convivencia,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deseable,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integrantes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promueven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valores,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impulsar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colaborativo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semejantes.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estar </a:t>
            </a:r>
            <a:r>
              <a:rPr sz="1200" dirty="0">
                <a:latin typeface="Times New Roman"/>
                <a:cs typeface="Times New Roman"/>
              </a:rPr>
              <a:t>impregnada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axiológicamente,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apuntala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más </a:t>
            </a:r>
            <a:r>
              <a:rPr sz="1200" dirty="0">
                <a:latin typeface="Times New Roman"/>
                <a:cs typeface="Times New Roman"/>
              </a:rPr>
              <a:t>profundo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</a:t>
            </a:r>
            <a:r>
              <a:rPr sz="1200" spc="-10" dirty="0">
                <a:latin typeface="Times New Roman"/>
                <a:cs typeface="Times New Roman"/>
              </a:rPr>
              <a:t> axiológica.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194612" y="8261840"/>
            <a:ext cx="4467860" cy="61404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“La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Axiología: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Aproximación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Perspectiva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 en la </a:t>
            </a:r>
            <a:r>
              <a:rPr sz="1200" b="1" spc="-10" dirty="0">
                <a:latin typeface="Times New Roman"/>
                <a:cs typeface="Times New Roman"/>
              </a:rPr>
              <a:t>Universidad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Venezolana”</a:t>
            </a:r>
            <a:endParaRPr sz="1200">
              <a:latin typeface="Times New Roman"/>
              <a:cs typeface="Times New Roman"/>
            </a:endParaRPr>
          </a:p>
          <a:p>
            <a:pPr marR="290830" algn="ctr">
              <a:lnSpc>
                <a:spcPct val="100000"/>
              </a:lnSpc>
              <a:spcBef>
                <a:spcPts val="375"/>
              </a:spcBef>
            </a:pPr>
            <a:r>
              <a:rPr sz="1200" b="1" dirty="0">
                <a:latin typeface="Times New Roman"/>
                <a:cs typeface="Times New Roman"/>
              </a:rPr>
              <a:t>Autora: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PhD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Rudy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Roraima Galindo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Barrios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80035">
              <a:lnSpc>
                <a:spcPts val="1410"/>
              </a:lnSpc>
            </a:pPr>
            <a:fld id="{81D60167-4931-47E6-BA6A-407CBD079E47}" type="slidenum">
              <a:rPr spc="-25" dirty="0"/>
              <a:t>48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8474A3FC-0D69-85F8-FB9A-20EFEF7CB240}"/>
              </a:ext>
            </a:extLst>
          </p:cNvPr>
          <p:cNvGrpSpPr/>
          <p:nvPr/>
        </p:nvGrpSpPr>
        <p:grpSpPr>
          <a:xfrm>
            <a:off x="109728" y="102110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473C73BF-73B4-9DD7-B39C-270286450DF8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F505FCCF-923F-4D1C-637F-83D50980E26F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37E92591-40E2-F116-B6E1-7F29F61B71BA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8D6AD419-2059-F2F5-33E5-32E3B19960EB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5ED56AB3-3EBA-30FE-ADF6-1660B6D8C3EA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9001E27E-B51B-4FED-8530-3D5B85C24D4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86C59824-9800-5E4D-ADE7-6C0529AB5F7E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8C560BD6-9B99-6AA6-FD3C-7D47C1DCBEE5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0688" y="8551164"/>
              <a:ext cx="6516624" cy="1600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43015" cy="500649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6898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69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Referencias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Bibliográficas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>
              <a:lnSpc>
                <a:spcPct val="100000"/>
              </a:lnSpc>
              <a:tabLst>
                <a:tab pos="1841500" algn="l"/>
              </a:tabLst>
            </a:pPr>
            <a:r>
              <a:rPr sz="1200" dirty="0">
                <a:latin typeface="Times New Roman"/>
                <a:cs typeface="Times New Roman"/>
              </a:rPr>
              <a:t>Becker,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G.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(2007).</a:t>
            </a:r>
            <a:r>
              <a:rPr sz="1200" dirty="0">
                <a:latin typeface="Times New Roman"/>
                <a:cs typeface="Times New Roman"/>
              </a:rPr>
              <a:t>	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10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Capital</a:t>
            </a:r>
            <a:r>
              <a:rPr sz="1200" i="1" spc="11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Humano</a:t>
            </a:r>
            <a:r>
              <a:rPr sz="1200" i="1" spc="11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10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0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Distribución</a:t>
            </a:r>
            <a:r>
              <a:rPr sz="1200" i="1" spc="11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11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Ingreso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Michigan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Press,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Michigan.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>
              <a:lnSpc>
                <a:spcPct val="100000"/>
              </a:lnSpc>
              <a:tabLst>
                <a:tab pos="633095" algn="l"/>
                <a:tab pos="960755" algn="l"/>
                <a:tab pos="1560830" algn="l"/>
                <a:tab pos="2439035" algn="l"/>
                <a:tab pos="2740660" algn="l"/>
                <a:tab pos="3269615" algn="l"/>
                <a:tab pos="3823335" algn="l"/>
                <a:tab pos="4124960" algn="l"/>
                <a:tab pos="4836795" algn="l"/>
                <a:tab pos="5659755" algn="l"/>
              </a:tabLst>
            </a:pPr>
            <a:r>
              <a:rPr sz="1200" spc="-10" dirty="0">
                <a:latin typeface="Times New Roman"/>
                <a:cs typeface="Times New Roman"/>
              </a:rPr>
              <a:t>Bennis,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W.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(2008).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Convertirse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Líder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Libros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Gerencia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resumidos.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Disponible en: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http://www.resumido.com/es/libro.php?cod=164.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 marR="283845">
              <a:lnSpc>
                <a:spcPct val="2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Bergen,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70" dirty="0">
                <a:solidFill>
                  <a:schemeClr val="tx1"/>
                </a:solidFill>
                <a:latin typeface="Times New Roman"/>
                <a:cs typeface="Times New Roman"/>
              </a:rPr>
              <a:t>P.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Luckman,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T.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(1968).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Construcción</a:t>
            </a:r>
            <a:r>
              <a:rPr sz="1200" i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Social</a:t>
            </a:r>
            <a:r>
              <a:rPr sz="1200" i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Realidad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-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Amorrortu,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Madrid.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España. Gore,</a:t>
            </a:r>
            <a:r>
              <a:rPr sz="1200" spc="-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A.</a:t>
            </a:r>
            <a:r>
              <a:rPr sz="1200" spc="-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(2007).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Una</a:t>
            </a:r>
            <a:r>
              <a:rPr sz="1200" i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verdad</a:t>
            </a:r>
            <a:r>
              <a:rPr sz="1200" i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incómoda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Barcelona:</a:t>
            </a:r>
            <a:r>
              <a:rPr sz="1200" spc="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Gedisa.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Habermas,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J.</a:t>
            </a:r>
            <a:r>
              <a:rPr sz="1200" spc="-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(1984).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Teoría</a:t>
            </a:r>
            <a:r>
              <a:rPr sz="1200" i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acción</a:t>
            </a:r>
            <a:r>
              <a:rPr sz="1200" i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comunicativa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México:</a:t>
            </a:r>
            <a:r>
              <a:rPr sz="1200" spc="-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Taurus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Humanidades.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 marR="378460">
              <a:lnSpc>
                <a:spcPct val="2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Hilacha,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D.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(2003).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Vanguardia:</a:t>
            </a:r>
            <a:r>
              <a:rPr sz="1200" i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Conflictos,</a:t>
            </a:r>
            <a:r>
              <a:rPr sz="1200" i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Encuentros,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Fronteras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Barcelona: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Gili. </a:t>
            </a:r>
            <a:r>
              <a:rPr sz="1200" dirty="0">
                <a:latin typeface="Times New Roman"/>
                <a:cs typeface="Times New Roman"/>
              </a:rPr>
              <a:t>Hurtado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B.,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Proyecto de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Investigación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Editorial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Sypal. Caracas –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Kurtz,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Contemporary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Marketing.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Ohio/USA: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Thomson</a:t>
            </a:r>
            <a:r>
              <a:rPr sz="1200" i="1" spc="-4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Learning.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Martínez,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Ciencia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Arte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Metodología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Cualitativa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Editorial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Trillas.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México.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Paván,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80" dirty="0">
                <a:latin typeface="Times New Roman"/>
                <a:cs typeface="Times New Roman"/>
              </a:rPr>
              <a:t>V.</a:t>
            </a:r>
            <a:r>
              <a:rPr sz="1200" dirty="0">
                <a:latin typeface="Times New Roman"/>
                <a:cs typeface="Times New Roman"/>
              </a:rPr>
              <a:t> (2005).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Familia,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una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perspectiva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histórica.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Novedades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educativas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17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177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28-</a:t>
            </a:r>
            <a:r>
              <a:rPr sz="1200" spc="-25" dirty="0">
                <a:latin typeface="Times New Roman"/>
                <a:cs typeface="Times New Roman"/>
              </a:rPr>
              <a:t>30.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194612" y="8261840"/>
            <a:ext cx="4467860" cy="614045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 algn="ctr">
              <a:lnSpc>
                <a:spcPts val="1440"/>
              </a:lnSpc>
              <a:spcBef>
                <a:spcPts val="15"/>
              </a:spcBef>
            </a:pPr>
            <a:r>
              <a:rPr sz="1200" b="1" dirty="0">
                <a:latin typeface="Times New Roman"/>
                <a:cs typeface="Times New Roman"/>
              </a:rPr>
              <a:t>“La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Axiología: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Aproximación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Teórica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Perspectiva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 en la </a:t>
            </a:r>
            <a:r>
              <a:rPr sz="1200" b="1" spc="-10" dirty="0">
                <a:latin typeface="Times New Roman"/>
                <a:cs typeface="Times New Roman"/>
              </a:rPr>
              <a:t>Universidad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Venezolana”</a:t>
            </a:r>
            <a:endParaRPr sz="1200">
              <a:latin typeface="Times New Roman"/>
              <a:cs typeface="Times New Roman"/>
            </a:endParaRPr>
          </a:p>
          <a:p>
            <a:pPr marR="290830" algn="ctr">
              <a:lnSpc>
                <a:spcPct val="100000"/>
              </a:lnSpc>
              <a:spcBef>
                <a:spcPts val="375"/>
              </a:spcBef>
            </a:pPr>
            <a:r>
              <a:rPr sz="1200" b="1" dirty="0">
                <a:latin typeface="Times New Roman"/>
                <a:cs typeface="Times New Roman"/>
              </a:rPr>
              <a:t>Autora: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PhD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Rudy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Roraima Galindo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Barrios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80035">
              <a:lnSpc>
                <a:spcPts val="1410"/>
              </a:lnSpc>
            </a:pPr>
            <a:fld id="{81D60167-4931-47E6-BA6A-407CBD079E47}" type="slidenum">
              <a:rPr spc="-25" dirty="0"/>
              <a:t>49</a:t>
            </a:fld>
            <a:endParaRPr spc="-25" dirty="0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7D807987-05DA-2481-9C3C-ED24D2A71509}"/>
              </a:ext>
            </a:extLst>
          </p:cNvPr>
          <p:cNvGrpSpPr/>
          <p:nvPr/>
        </p:nvGrpSpPr>
        <p:grpSpPr>
          <a:xfrm>
            <a:off x="122096" y="96900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90C0D8F2-3817-B5C2-3B89-8645D69DCE6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9701F68F-01F0-9B03-7C21-DBA0FBC2928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79E0E4B5-CFB2-9478-EC95-0548F487DF4A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724C8AC9-F06E-A739-11AA-B6E8086BBFF8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10C8A623-28C7-A129-29E3-D933D93E75A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6A166E5B-DBFA-AB42-9B7F-23CCBCAA958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31A47E5D-557F-C531-FFAC-5043DB8B45D3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307424FE-0738-5CA7-D411-356A94CD3FCB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-4762" y="-4762"/>
            <a:ext cx="6867525" cy="9153525"/>
            <a:chOff x="-4762" y="-4762"/>
            <a:chExt cx="6867525" cy="915352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0"/>
              <a:ext cx="6858000" cy="9144000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0" y="0"/>
              <a:ext cx="6858000" cy="9144000"/>
            </a:xfrm>
            <a:custGeom>
              <a:avLst/>
              <a:gdLst/>
              <a:ahLst/>
              <a:cxnLst/>
              <a:rect l="l" t="t" r="r" b="b"/>
              <a:pathLst>
                <a:path w="6858000" h="9144000">
                  <a:moveTo>
                    <a:pt x="0" y="0"/>
                  </a:moveTo>
                  <a:lnTo>
                    <a:pt x="0" y="9144000"/>
                  </a:lnTo>
                  <a:lnTo>
                    <a:pt x="6858000" y="9144000"/>
                  </a:lnTo>
                  <a:lnTo>
                    <a:pt x="6858000" y="0"/>
                  </a:lnTo>
                </a:path>
              </a:pathLst>
            </a:custGeom>
            <a:ln w="9524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5" name="object 5"/>
            <p:cNvSpPr/>
            <p:nvPr/>
          </p:nvSpPr>
          <p:spPr>
            <a:xfrm>
              <a:off x="116631" y="1979739"/>
              <a:ext cx="6685280" cy="6985000"/>
            </a:xfrm>
            <a:custGeom>
              <a:avLst/>
              <a:gdLst/>
              <a:ahLst/>
              <a:cxnLst/>
              <a:rect l="l" t="t" r="r" b="b"/>
              <a:pathLst>
                <a:path w="6685280" h="6985000">
                  <a:moveTo>
                    <a:pt x="0" y="6984746"/>
                  </a:moveTo>
                  <a:lnTo>
                    <a:pt x="6684772" y="6984746"/>
                  </a:lnTo>
                  <a:lnTo>
                    <a:pt x="6684772" y="0"/>
                  </a:lnTo>
                  <a:lnTo>
                    <a:pt x="0" y="0"/>
                  </a:lnTo>
                  <a:lnTo>
                    <a:pt x="0" y="6984746"/>
                  </a:lnTo>
                  <a:close/>
                </a:path>
              </a:pathLst>
            </a:custGeom>
            <a:ln w="9360">
              <a:solidFill>
                <a:srgbClr val="FFC000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9728" y="102107"/>
              <a:ext cx="6667500" cy="1880616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7137" y="129286"/>
              <a:ext cx="6572211" cy="1785874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157137" y="129286"/>
              <a:ext cx="6572250" cy="1786255"/>
            </a:xfrm>
            <a:custGeom>
              <a:avLst/>
              <a:gdLst/>
              <a:ahLst/>
              <a:cxnLst/>
              <a:rect l="l" t="t" r="r" b="b"/>
              <a:pathLst>
                <a:path w="6572250" h="1786255">
                  <a:moveTo>
                    <a:pt x="0" y="297561"/>
                  </a:moveTo>
                  <a:lnTo>
                    <a:pt x="3895" y="249295"/>
                  </a:lnTo>
                  <a:lnTo>
                    <a:pt x="15174" y="203508"/>
                  </a:lnTo>
                  <a:lnTo>
                    <a:pt x="33222" y="160814"/>
                  </a:lnTo>
                  <a:lnTo>
                    <a:pt x="57428" y="121825"/>
                  </a:lnTo>
                  <a:lnTo>
                    <a:pt x="87179" y="87153"/>
                  </a:lnTo>
                  <a:lnTo>
                    <a:pt x="121861" y="57412"/>
                  </a:lnTo>
                  <a:lnTo>
                    <a:pt x="160862" y="33213"/>
                  </a:lnTo>
                  <a:lnTo>
                    <a:pt x="203569" y="15169"/>
                  </a:lnTo>
                  <a:lnTo>
                    <a:pt x="249369" y="3894"/>
                  </a:lnTo>
                  <a:lnTo>
                    <a:pt x="297649" y="0"/>
                  </a:lnTo>
                  <a:lnTo>
                    <a:pt x="6274650" y="0"/>
                  </a:lnTo>
                  <a:lnTo>
                    <a:pt x="6322916" y="3894"/>
                  </a:lnTo>
                  <a:lnTo>
                    <a:pt x="6368703" y="15169"/>
                  </a:lnTo>
                  <a:lnTo>
                    <a:pt x="6411397" y="33213"/>
                  </a:lnTo>
                  <a:lnTo>
                    <a:pt x="6450386" y="57412"/>
                  </a:lnTo>
                  <a:lnTo>
                    <a:pt x="6485058" y="87153"/>
                  </a:lnTo>
                  <a:lnTo>
                    <a:pt x="6514799" y="121825"/>
                  </a:lnTo>
                  <a:lnTo>
                    <a:pt x="6538998" y="160814"/>
                  </a:lnTo>
                  <a:lnTo>
                    <a:pt x="6557042" y="203508"/>
                  </a:lnTo>
                  <a:lnTo>
                    <a:pt x="6568317" y="249295"/>
                  </a:lnTo>
                  <a:lnTo>
                    <a:pt x="6572211" y="297561"/>
                  </a:lnTo>
                  <a:lnTo>
                    <a:pt x="6572211" y="1488186"/>
                  </a:lnTo>
                  <a:lnTo>
                    <a:pt x="6568317" y="1536486"/>
                  </a:lnTo>
                  <a:lnTo>
                    <a:pt x="6557042" y="1582300"/>
                  </a:lnTo>
                  <a:lnTo>
                    <a:pt x="6538998" y="1625015"/>
                  </a:lnTo>
                  <a:lnTo>
                    <a:pt x="6514799" y="1664021"/>
                  </a:lnTo>
                  <a:lnTo>
                    <a:pt x="6485058" y="1698704"/>
                  </a:lnTo>
                  <a:lnTo>
                    <a:pt x="6450386" y="1728453"/>
                  </a:lnTo>
                  <a:lnTo>
                    <a:pt x="6411397" y="1752657"/>
                  </a:lnTo>
                  <a:lnTo>
                    <a:pt x="6368703" y="1770703"/>
                  </a:lnTo>
                  <a:lnTo>
                    <a:pt x="6322916" y="1781979"/>
                  </a:lnTo>
                  <a:lnTo>
                    <a:pt x="6274650" y="1785874"/>
                  </a:lnTo>
                  <a:lnTo>
                    <a:pt x="297649" y="1785874"/>
                  </a:lnTo>
                  <a:lnTo>
                    <a:pt x="249369" y="1781979"/>
                  </a:lnTo>
                  <a:lnTo>
                    <a:pt x="203569" y="1770703"/>
                  </a:lnTo>
                  <a:lnTo>
                    <a:pt x="160862" y="1752657"/>
                  </a:lnTo>
                  <a:lnTo>
                    <a:pt x="121861" y="1728453"/>
                  </a:lnTo>
                  <a:lnTo>
                    <a:pt x="87179" y="1698704"/>
                  </a:lnTo>
                  <a:lnTo>
                    <a:pt x="57428" y="1664021"/>
                  </a:lnTo>
                  <a:lnTo>
                    <a:pt x="33222" y="1625015"/>
                  </a:lnTo>
                  <a:lnTo>
                    <a:pt x="15174" y="1582300"/>
                  </a:lnTo>
                  <a:lnTo>
                    <a:pt x="3895" y="1536486"/>
                  </a:lnTo>
                  <a:lnTo>
                    <a:pt x="0" y="1488186"/>
                  </a:lnTo>
                  <a:lnTo>
                    <a:pt x="0" y="297561"/>
                  </a:lnTo>
                  <a:close/>
                </a:path>
              </a:pathLst>
            </a:custGeom>
            <a:ln w="9524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14600" y="343458"/>
              <a:ext cx="1714500" cy="1144346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7" y="1450847"/>
              <a:ext cx="189737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1" y="1450847"/>
              <a:ext cx="1577339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633727"/>
              <a:ext cx="1546859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4" y="1633727"/>
              <a:ext cx="284988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2000" y="1633727"/>
              <a:ext cx="1013460" cy="371855"/>
            </a:xfrm>
            <a:prstGeom prst="rect">
              <a:avLst/>
            </a:prstGeom>
          </p:spPr>
        </p:pic>
      </p:grpSp>
      <p:grpSp>
        <p:nvGrpSpPr>
          <p:cNvPr id="16" name="object 16"/>
          <p:cNvGrpSpPr/>
          <p:nvPr/>
        </p:nvGrpSpPr>
        <p:grpSpPr>
          <a:xfrm>
            <a:off x="324611" y="202437"/>
            <a:ext cx="6212205" cy="2344420"/>
            <a:chOff x="324611" y="202437"/>
            <a:chExt cx="6212205" cy="2344420"/>
          </a:xfrm>
        </p:grpSpPr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1" y="234695"/>
              <a:ext cx="1863852" cy="157276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26203" y="202437"/>
              <a:ext cx="2110231" cy="129768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905000" y="1883664"/>
              <a:ext cx="3005328" cy="662940"/>
            </a:xfrm>
            <a:prstGeom prst="rect">
              <a:avLst/>
            </a:prstGeom>
          </p:spPr>
        </p:pic>
      </p:grpSp>
      <p:graphicFrame>
        <p:nvGraphicFramePr>
          <p:cNvPr id="20" name="object 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6597049"/>
              </p:ext>
            </p:extLst>
          </p:nvPr>
        </p:nvGraphicFramePr>
        <p:xfrm>
          <a:off x="155697" y="2427434"/>
          <a:ext cx="6486524" cy="63887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108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56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41325">
                <a:tc>
                  <a:txBody>
                    <a:bodyPr/>
                    <a:lstStyle/>
                    <a:p>
                      <a:pPr marL="89535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Descripción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762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 marL="90805" marR="300990">
                        <a:lnSpc>
                          <a:spcPts val="1250"/>
                        </a:lnSpc>
                        <a:spcBef>
                          <a:spcPts val="575"/>
                        </a:spcBef>
                      </a:pPr>
                      <a:r>
                        <a:rPr sz="1200" b="1" spc="-25" dirty="0">
                          <a:latin typeface="Times New Roman"/>
                          <a:cs typeface="Times New Roman"/>
                        </a:rPr>
                        <a:t>Nº. 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pág.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7302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solidFill>
                      <a:srgbClr val="DEF6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592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Autoridades</a:t>
                      </a:r>
                      <a:r>
                        <a:rPr sz="1200" spc="-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Universitarias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1239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1200" spc="-50" dirty="0">
                          <a:latin typeface="Times New Roman"/>
                          <a:cs typeface="Times New Roman"/>
                        </a:rPr>
                        <a:t>2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762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8625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935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Autoridades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Consejo</a:t>
                      </a:r>
                      <a:r>
                        <a:rPr sz="12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Editorial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Revista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CIENCIAEDUC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11874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spc="-50" dirty="0">
                          <a:latin typeface="Times New Roman"/>
                          <a:cs typeface="Times New Roman"/>
                        </a:rPr>
                        <a:t>3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6870">
                <a:tc>
                  <a:txBody>
                    <a:bodyPr/>
                    <a:lstStyle/>
                    <a:p>
                      <a:pPr marL="91440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Editorial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8318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1200" spc="-50" dirty="0">
                          <a:latin typeface="Times New Roman"/>
                          <a:cs typeface="Times New Roman"/>
                        </a:rPr>
                        <a:t>4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762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413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95"/>
                        </a:spcBef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Artículos</a:t>
                      </a:r>
                      <a:r>
                        <a:rPr sz="1200" b="1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Científicos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5016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00075">
                <a:tc>
                  <a:txBody>
                    <a:bodyPr/>
                    <a:lstStyle/>
                    <a:p>
                      <a:pPr marL="89535" marR="80010" algn="just">
                        <a:lnSpc>
                          <a:spcPct val="87100"/>
                        </a:lnSpc>
                        <a:spcBef>
                          <a:spcPts val="565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1.</a:t>
                      </a:r>
                      <a:r>
                        <a:rPr sz="12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Educación</a:t>
                      </a:r>
                      <a:r>
                        <a:rPr sz="1200" spc="1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Universitaria:</a:t>
                      </a:r>
                      <a:r>
                        <a:rPr sz="1200" spc="1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Una</a:t>
                      </a:r>
                      <a:r>
                        <a:rPr sz="12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Hermeneusis</a:t>
                      </a:r>
                      <a:r>
                        <a:rPr sz="1200" spc="1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Fenomenológica</a:t>
                      </a:r>
                      <a:r>
                        <a:rPr sz="1200" spc="1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1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1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Calidad</a:t>
                      </a:r>
                      <a:r>
                        <a:rPr sz="1200" spc="1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Humana</a:t>
                      </a:r>
                      <a:r>
                        <a:rPr sz="12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de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200" spc="22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Egresados</a:t>
                      </a:r>
                      <a:r>
                        <a:rPr sz="1200" spc="22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200" spc="229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Área</a:t>
                      </a:r>
                      <a:r>
                        <a:rPr sz="1200" spc="22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220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Ciencias</a:t>
                      </a:r>
                      <a:r>
                        <a:rPr sz="1200" spc="229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Económicas</a:t>
                      </a:r>
                      <a:r>
                        <a:rPr sz="1200" spc="229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229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22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Universidad</a:t>
                      </a:r>
                      <a:r>
                        <a:rPr sz="1200" spc="23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“Rómulo Gallegos”.</a:t>
                      </a:r>
                      <a:r>
                        <a:rPr sz="1200" spc="-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Autor: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Dr.</a:t>
                      </a:r>
                      <a:r>
                        <a:rPr sz="1200" spc="-2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Rolando</a:t>
                      </a:r>
                      <a:r>
                        <a:rPr sz="1200" spc="-6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Allexer</a:t>
                      </a:r>
                      <a:r>
                        <a:rPr sz="1200" spc="-1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Castillo</a:t>
                      </a:r>
                      <a:r>
                        <a:rPr sz="1200" spc="-3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Villanueva</a:t>
                      </a:r>
                      <a:endParaRPr sz="1200" dirty="0">
                        <a:solidFill>
                          <a:schemeClr val="tx1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spc="-50" dirty="0">
                          <a:latin typeface="Times New Roman"/>
                          <a:cs typeface="Times New Roman"/>
                        </a:rPr>
                        <a:t>8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99745">
                <a:tc>
                  <a:txBody>
                    <a:bodyPr/>
                    <a:lstStyle/>
                    <a:p>
                      <a:pPr marL="89535">
                        <a:lnSpc>
                          <a:spcPts val="1345"/>
                        </a:lnSpc>
                        <a:spcBef>
                          <a:spcPts val="380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2.</a:t>
                      </a:r>
                      <a:r>
                        <a:rPr sz="12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Participación</a:t>
                      </a:r>
                      <a:r>
                        <a:rPr sz="12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Percepción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Padres</a:t>
                      </a:r>
                      <a:r>
                        <a:rPr sz="12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-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Representantes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las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Actividades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Educativas.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marL="89535">
                        <a:lnSpc>
                          <a:spcPts val="1345"/>
                        </a:lnSpc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Autora:</a:t>
                      </a:r>
                      <a:r>
                        <a:rPr sz="12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MSc.</a:t>
                      </a:r>
                      <a:r>
                        <a:rPr sz="1200" spc="-5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Lisbening</a:t>
                      </a:r>
                      <a:r>
                        <a:rPr sz="1200" spc="-1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Caridad</a:t>
                      </a:r>
                      <a:r>
                        <a:rPr sz="1200" spc="-4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Torres</a:t>
                      </a:r>
                      <a:r>
                        <a:rPr sz="1200" spc="-3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Álvarez</a:t>
                      </a:r>
                      <a:endParaRPr sz="1200" dirty="0">
                        <a:solidFill>
                          <a:schemeClr val="tx1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21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41325">
                <a:tc>
                  <a:txBody>
                    <a:bodyPr/>
                    <a:lstStyle/>
                    <a:p>
                      <a:pPr marL="89535" marR="80010">
                        <a:lnSpc>
                          <a:spcPts val="1250"/>
                        </a:lnSpc>
                        <a:spcBef>
                          <a:spcPts val="580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3.</a:t>
                      </a:r>
                      <a:r>
                        <a:rPr sz="12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Axiología: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Una Aproximación</a:t>
                      </a:r>
                      <a:r>
                        <a:rPr sz="12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Teórica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 desde la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Perspectiva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Calidad Social en 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la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Universidad</a:t>
                      </a:r>
                      <a:r>
                        <a:rPr sz="12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Venezolana.</a:t>
                      </a:r>
                      <a:r>
                        <a:rPr sz="1200" spc="-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Autor:</a:t>
                      </a:r>
                      <a:r>
                        <a:rPr sz="12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PhD</a:t>
                      </a:r>
                      <a:r>
                        <a:rPr sz="1200" spc="-3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Rudy</a:t>
                      </a:r>
                      <a:r>
                        <a:rPr sz="1200" spc="-3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Roraima</a:t>
                      </a:r>
                      <a:r>
                        <a:rPr sz="1200" spc="-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Galindo</a:t>
                      </a:r>
                      <a:r>
                        <a:rPr sz="1200" spc="-1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Barrios</a:t>
                      </a:r>
                      <a:endParaRPr sz="1200" dirty="0">
                        <a:solidFill>
                          <a:schemeClr val="tx1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37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600075">
                <a:tc>
                  <a:txBody>
                    <a:bodyPr/>
                    <a:lstStyle/>
                    <a:p>
                      <a:pPr marL="89535" marR="81280" algn="just">
                        <a:lnSpc>
                          <a:spcPct val="87100"/>
                        </a:lnSpc>
                        <a:spcBef>
                          <a:spcPts val="565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4.</a:t>
                      </a:r>
                      <a:r>
                        <a:rPr sz="120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Teoría</a:t>
                      </a:r>
                      <a:r>
                        <a:rPr sz="12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Identidad</a:t>
                      </a:r>
                      <a:r>
                        <a:rPr sz="1200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Nacional</a:t>
                      </a:r>
                      <a:r>
                        <a:rPr sz="1200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200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Nuevo</a:t>
                      </a:r>
                      <a:r>
                        <a:rPr sz="12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Republicano</a:t>
                      </a:r>
                      <a:r>
                        <a:rPr sz="1200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Con</a:t>
                      </a:r>
                      <a:r>
                        <a:rPr sz="12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Implicación</a:t>
                      </a:r>
                      <a:r>
                        <a:rPr sz="1200" spc="1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Corresponsable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4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Familia,</a:t>
                      </a:r>
                      <a:r>
                        <a:rPr sz="1200" spc="48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Escuela</a:t>
                      </a:r>
                      <a:r>
                        <a:rPr sz="1200" spc="4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459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Comunidad.</a:t>
                      </a:r>
                      <a:r>
                        <a:rPr sz="1200" spc="4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Un</a:t>
                      </a:r>
                      <a:r>
                        <a:rPr sz="1200" spc="4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Aporte</a:t>
                      </a:r>
                      <a:r>
                        <a:rPr sz="1200" spc="4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Educativo</a:t>
                      </a:r>
                      <a:r>
                        <a:rPr sz="1200" spc="4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al</a:t>
                      </a:r>
                      <a:r>
                        <a:rPr sz="1200" spc="4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Arraigo</a:t>
                      </a:r>
                      <a:r>
                        <a:rPr sz="1200" spc="475" dirty="0">
                          <a:latin typeface="Times New Roman"/>
                          <a:cs typeface="Times New Roman"/>
                        </a:rPr>
                        <a:t> 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200" spc="4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Sentido Nacionalista.Autor:</a:t>
                      </a:r>
                      <a:r>
                        <a:rPr sz="1200" spc="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Dr</a:t>
                      </a:r>
                      <a:r>
                        <a:rPr sz="1200" spc="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Elías</a:t>
                      </a:r>
                      <a:r>
                        <a:rPr sz="1200" spc="-5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A.</a:t>
                      </a:r>
                      <a:r>
                        <a:rPr sz="1200" spc="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Gil</a:t>
                      </a:r>
                      <a:r>
                        <a:rPr sz="1200" spc="1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sz="1200" spc="-25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.</a:t>
                      </a:r>
                      <a:endParaRPr sz="1200" dirty="0">
                        <a:solidFill>
                          <a:srgbClr val="FF0000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50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41325">
                <a:tc>
                  <a:txBody>
                    <a:bodyPr/>
                    <a:lstStyle/>
                    <a:p>
                      <a:pPr marL="89535" marR="80645">
                        <a:lnSpc>
                          <a:spcPts val="1250"/>
                        </a:lnSpc>
                        <a:spcBef>
                          <a:spcPts val="580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5.</a:t>
                      </a:r>
                      <a:r>
                        <a:rPr sz="1200" spc="1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Destrezas</a:t>
                      </a:r>
                      <a:r>
                        <a:rPr sz="1200" spc="1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Facilitativas</a:t>
                      </a:r>
                      <a:r>
                        <a:rPr sz="1200" spc="1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200" spc="1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Aprendizaje</a:t>
                      </a:r>
                      <a:r>
                        <a:rPr sz="1200" spc="1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1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Praxis</a:t>
                      </a:r>
                      <a:r>
                        <a:rPr sz="1200" spc="1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2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Docente</a:t>
                      </a:r>
                      <a:r>
                        <a:rPr sz="1200" spc="1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Educación</a:t>
                      </a:r>
                      <a:r>
                        <a:rPr sz="1200" spc="1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Básica.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Autora:</a:t>
                      </a:r>
                      <a:r>
                        <a:rPr sz="12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Especialista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Mirian</a:t>
                      </a:r>
                      <a:r>
                        <a:rPr sz="1200" spc="-3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Josefina</a:t>
                      </a:r>
                      <a:r>
                        <a:rPr sz="1200" spc="-3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Milano</a:t>
                      </a:r>
                      <a:endParaRPr sz="1200" dirty="0">
                        <a:solidFill>
                          <a:schemeClr val="tx1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62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41325">
                <a:tc>
                  <a:txBody>
                    <a:bodyPr/>
                    <a:lstStyle/>
                    <a:p>
                      <a:pPr marL="89535" marR="82550">
                        <a:lnSpc>
                          <a:spcPts val="1250"/>
                        </a:lnSpc>
                        <a:spcBef>
                          <a:spcPts val="580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6.</a:t>
                      </a:r>
                      <a:r>
                        <a:rPr sz="12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El</a:t>
                      </a:r>
                      <a:r>
                        <a:rPr sz="1200" spc="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Hacer</a:t>
                      </a:r>
                      <a:r>
                        <a:rPr sz="1200" spc="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200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Servicio</a:t>
                      </a:r>
                      <a:r>
                        <a:rPr sz="120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Comunitario</a:t>
                      </a:r>
                      <a:r>
                        <a:rPr sz="1200" spc="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spc="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Formación</a:t>
                      </a:r>
                      <a:r>
                        <a:rPr sz="1200" spc="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Ética</a:t>
                      </a:r>
                      <a:r>
                        <a:rPr sz="12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Social</a:t>
                      </a:r>
                      <a:r>
                        <a:rPr sz="120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200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Estudiantes</a:t>
                      </a:r>
                      <a:r>
                        <a:rPr sz="1200" spc="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del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Sector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Universitario.</a:t>
                      </a:r>
                      <a:r>
                        <a:rPr sz="1200" spc="-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Autor: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Especialista</a:t>
                      </a:r>
                      <a:r>
                        <a:rPr sz="1200" spc="1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 err="1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Lelis</a:t>
                      </a:r>
                      <a:r>
                        <a:rPr sz="1200" spc="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 err="1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Rondón</a:t>
                      </a:r>
                      <a:endParaRPr sz="1200" dirty="0">
                        <a:solidFill>
                          <a:schemeClr val="tx1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78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441325">
                <a:tc>
                  <a:txBody>
                    <a:bodyPr/>
                    <a:lstStyle/>
                    <a:p>
                      <a:pPr marL="89535" marR="81915">
                        <a:lnSpc>
                          <a:spcPts val="1250"/>
                        </a:lnSpc>
                        <a:spcBef>
                          <a:spcPts val="580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7.</a:t>
                      </a:r>
                      <a:r>
                        <a:rPr sz="120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1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Cultura</a:t>
                      </a:r>
                      <a:r>
                        <a:rPr sz="1200" spc="1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Digital</a:t>
                      </a:r>
                      <a:r>
                        <a:rPr sz="1200" spc="1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Educativa</a:t>
                      </a:r>
                      <a:r>
                        <a:rPr sz="1200" spc="1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Hoy,</a:t>
                      </a:r>
                      <a:r>
                        <a:rPr sz="1200" spc="1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Un</a:t>
                      </a:r>
                      <a:r>
                        <a:rPr sz="1200" spc="1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Análisis</a:t>
                      </a:r>
                      <a:r>
                        <a:rPr sz="1200" spc="1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desde</a:t>
                      </a:r>
                      <a:r>
                        <a:rPr sz="1200" spc="1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1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Teoría</a:t>
                      </a:r>
                      <a:r>
                        <a:rPr sz="1200" spc="1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Crítica.</a:t>
                      </a:r>
                      <a:r>
                        <a:rPr sz="1200" spc="1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Autores:</a:t>
                      </a:r>
                      <a:r>
                        <a:rPr sz="1200" spc="1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Dr.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Miguel</a:t>
                      </a:r>
                      <a:r>
                        <a:rPr sz="1200" spc="-2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Israel</a:t>
                      </a:r>
                      <a:r>
                        <a:rPr sz="1200" spc="-1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Bennasar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García</a:t>
                      </a:r>
                      <a:r>
                        <a:rPr sz="1200" spc="-1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/</a:t>
                      </a:r>
                      <a:r>
                        <a:rPr sz="1200" spc="-4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Dra.</a:t>
                      </a:r>
                      <a:r>
                        <a:rPr sz="1200" spc="-3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Ceferina</a:t>
                      </a:r>
                      <a:r>
                        <a:rPr sz="1200" spc="-1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Cabrera</a:t>
                      </a:r>
                      <a:r>
                        <a:rPr sz="1200" spc="-2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Félix</a:t>
                      </a:r>
                      <a:r>
                        <a:rPr lang="es-ES" sz="1200" spc="-10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. </a:t>
                      </a:r>
                      <a:endParaRPr sz="1200" dirty="0">
                        <a:solidFill>
                          <a:srgbClr val="FF0000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94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639445">
                <a:tc>
                  <a:txBody>
                    <a:bodyPr/>
                    <a:lstStyle/>
                    <a:p>
                      <a:pPr marL="89535" marR="81915">
                        <a:lnSpc>
                          <a:spcPts val="1250"/>
                        </a:lnSpc>
                        <a:spcBef>
                          <a:spcPts val="585"/>
                        </a:spcBef>
                      </a:pP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8.-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Entramado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Teórico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Formación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Andragógica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Docente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Universitario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el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Uso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de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las</a:t>
                      </a:r>
                      <a:r>
                        <a:rPr sz="12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TICS.</a:t>
                      </a:r>
                      <a:r>
                        <a:rPr sz="1200" spc="-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Autora:</a:t>
                      </a:r>
                      <a:r>
                        <a:rPr sz="12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Dra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Mary</a:t>
                      </a:r>
                      <a:r>
                        <a:rPr sz="1200" spc="-1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Martínez.</a:t>
                      </a:r>
                      <a:r>
                        <a:rPr lang="es-ES"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Rondón</a:t>
                      </a:r>
                      <a:endParaRPr sz="1200" dirty="0">
                        <a:solidFill>
                          <a:srgbClr val="FF0000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7429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107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89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71932" rIns="0" bIns="0" rtlCol="0">
            <a:spAutoFit/>
          </a:bodyPr>
          <a:lstStyle/>
          <a:p>
            <a:pPr marL="330200">
              <a:lnSpc>
                <a:spcPts val="1410"/>
              </a:lnSpc>
            </a:pPr>
            <a:r>
              <a:rPr b="1" spc="-50" dirty="0">
                <a:latin typeface="Times New Roman"/>
                <a:cs typeface="Times New Roman"/>
              </a:rPr>
              <a:t>6</a:t>
            </a: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BF4B3167-0533-B55D-61BF-AB5C98BFC0B7}"/>
              </a:ext>
            </a:extLst>
          </p:cNvPr>
          <p:cNvSpPr/>
          <p:nvPr/>
        </p:nvSpPr>
        <p:spPr>
          <a:xfrm>
            <a:off x="2252978" y="1543304"/>
            <a:ext cx="3630167" cy="371855"/>
          </a:xfrm>
          <a:prstGeom prst="rect">
            <a:avLst/>
          </a:prstGeom>
          <a:solidFill>
            <a:srgbClr val="99FFCC"/>
          </a:solidFill>
          <a:ln>
            <a:noFill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s-ES" dirty="0"/>
          </a:p>
        </p:txBody>
      </p:sp>
      <p:sp>
        <p:nvSpPr>
          <p:cNvPr id="23" name="object 16">
            <a:extLst>
              <a:ext uri="{FF2B5EF4-FFF2-40B4-BE49-F238E27FC236}">
                <a16:creationId xmlns:a16="http://schemas.microsoft.com/office/drawing/2014/main" id="{098EFF46-7829-FFAD-441D-22B1579E35B3}"/>
              </a:ext>
            </a:extLst>
          </p:cNvPr>
          <p:cNvSpPr txBox="1"/>
          <p:nvPr/>
        </p:nvSpPr>
        <p:spPr>
          <a:xfrm>
            <a:off x="2481074" y="1530986"/>
            <a:ext cx="3029585" cy="3917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lang="es-ES" sz="1200" b="1" dirty="0">
                <a:latin typeface="Arial"/>
                <a:cs typeface="Arial"/>
              </a:rPr>
              <a:t>Volumen 4,  Número 1  Enero a Julio 2021</a:t>
            </a:r>
          </a:p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lang="es-ES" sz="1200" b="1" dirty="0">
                <a:latin typeface="Arial"/>
                <a:cs typeface="Arial"/>
              </a:rPr>
              <a:t>Revista Semestral. Venezuela</a:t>
            </a:r>
            <a:endParaRPr sz="1200" dirty="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0294" y="3197349"/>
            <a:ext cx="6649720" cy="5681980"/>
            <a:chOff x="50294" y="3197349"/>
            <a:chExt cx="6649720" cy="568198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0294" y="3197349"/>
              <a:ext cx="6649207" cy="568147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8938" y="3216338"/>
              <a:ext cx="6572250" cy="5604129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88938" y="3216338"/>
              <a:ext cx="6572250" cy="5604510"/>
            </a:xfrm>
            <a:custGeom>
              <a:avLst/>
              <a:gdLst/>
              <a:ahLst/>
              <a:cxnLst/>
              <a:rect l="l" t="t" r="r" b="b"/>
              <a:pathLst>
                <a:path w="6572250" h="5604509">
                  <a:moveTo>
                    <a:pt x="0" y="5604129"/>
                  </a:moveTo>
                  <a:lnTo>
                    <a:pt x="6572250" y="5604129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604129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234695"/>
            <a:ext cx="6228715" cy="2994660"/>
            <a:chOff x="320929" y="234695"/>
            <a:chExt cx="6228715" cy="299466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095"/>
              <a:ext cx="6203315" cy="631190"/>
            </a:xfrm>
            <a:custGeom>
              <a:avLst/>
              <a:gdLst/>
              <a:ahLst/>
              <a:cxnLst/>
              <a:rect l="l" t="t" r="r" b="b"/>
              <a:pathLst>
                <a:path w="6203315" h="631189">
                  <a:moveTo>
                    <a:pt x="6202934" y="0"/>
                  </a:moveTo>
                  <a:lnTo>
                    <a:pt x="0" y="0"/>
                  </a:lnTo>
                  <a:lnTo>
                    <a:pt x="0" y="630935"/>
                  </a:lnTo>
                  <a:lnTo>
                    <a:pt x="6202934" y="630935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095"/>
              <a:ext cx="6203315" cy="631190"/>
            </a:xfrm>
            <a:custGeom>
              <a:avLst/>
              <a:gdLst/>
              <a:ahLst/>
              <a:cxnLst/>
              <a:rect l="l" t="t" r="r" b="b"/>
              <a:pathLst>
                <a:path w="6203315" h="631189">
                  <a:moveTo>
                    <a:pt x="0" y="630935"/>
                  </a:moveTo>
                  <a:lnTo>
                    <a:pt x="6202934" y="630935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30935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2123668"/>
              <a:ext cx="6203315" cy="1092835"/>
            </a:xfrm>
            <a:custGeom>
              <a:avLst/>
              <a:gdLst/>
              <a:ahLst/>
              <a:cxnLst/>
              <a:rect l="l" t="t" r="r" b="b"/>
              <a:pathLst>
                <a:path w="6203315" h="1092835">
                  <a:moveTo>
                    <a:pt x="6202934" y="0"/>
                  </a:moveTo>
                  <a:lnTo>
                    <a:pt x="0" y="0"/>
                  </a:lnTo>
                  <a:lnTo>
                    <a:pt x="0" y="1092606"/>
                  </a:lnTo>
                  <a:lnTo>
                    <a:pt x="6202934" y="1092606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668"/>
              <a:ext cx="6203315" cy="1092835"/>
            </a:xfrm>
            <a:custGeom>
              <a:avLst/>
              <a:gdLst/>
              <a:ahLst/>
              <a:cxnLst/>
              <a:rect l="l" t="t" r="r" b="b"/>
              <a:pathLst>
                <a:path w="6203315" h="1092835">
                  <a:moveTo>
                    <a:pt x="0" y="1092606"/>
                  </a:moveTo>
                  <a:lnTo>
                    <a:pt x="6202934" y="1092606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1092606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154635" y="1550923"/>
            <a:ext cx="6459855" cy="65620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2870" algn="ctr">
              <a:lnSpc>
                <a:spcPct val="100000"/>
              </a:lnSpc>
              <a:spcBef>
                <a:spcPts val="100"/>
              </a:spcBef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10" dirty="0">
                <a:latin typeface="Times New Roman"/>
                <a:cs typeface="Times New Roman"/>
              </a:rPr>
              <a:t> Elías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Gil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P.</a:t>
            </a:r>
            <a:endParaRPr sz="1200">
              <a:latin typeface="Times New Roman"/>
              <a:cs typeface="Times New Roman"/>
            </a:endParaRPr>
          </a:p>
          <a:p>
            <a:pPr marL="99695" algn="ctr">
              <a:lnSpc>
                <a:spcPts val="1320"/>
              </a:lnSpc>
              <a:spcBef>
                <a:spcPts val="5"/>
              </a:spcBef>
            </a:pPr>
            <a:r>
              <a:rPr sz="1100" dirty="0">
                <a:latin typeface="Times New Roman"/>
                <a:cs typeface="Times New Roman"/>
              </a:rPr>
              <a:t>Universidad</a:t>
            </a:r>
            <a:r>
              <a:rPr sz="1100" spc="-4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Nacional</a:t>
            </a:r>
            <a:r>
              <a:rPr sz="1100" spc="-4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Experimental</a:t>
            </a:r>
            <a:r>
              <a:rPr sz="1100" spc="-5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de</a:t>
            </a:r>
            <a:r>
              <a:rPr sz="1100" spc="-2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los</a:t>
            </a:r>
            <a:r>
              <a:rPr sz="1100" spc="-3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Llanos</a:t>
            </a:r>
            <a:r>
              <a:rPr sz="1100" spc="-3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Centrales</a:t>
            </a:r>
            <a:r>
              <a:rPr sz="1100" spc="-4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Rómulo</a:t>
            </a:r>
            <a:r>
              <a:rPr sz="1100" spc="-25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Gallegos</a:t>
            </a:r>
            <a:r>
              <a:rPr sz="1100" spc="-3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(UNERG</a:t>
            </a:r>
            <a:r>
              <a:rPr sz="1100" spc="40" dirty="0">
                <a:latin typeface="Times New Roman"/>
                <a:cs typeface="Times New Roman"/>
              </a:rPr>
              <a:t> </a:t>
            </a:r>
            <a:r>
              <a:rPr sz="1100" dirty="0">
                <a:latin typeface="Times New Roman"/>
                <a:cs typeface="Times New Roman"/>
              </a:rPr>
              <a:t>-</a:t>
            </a:r>
            <a:r>
              <a:rPr sz="1100" spc="-20" dirty="0">
                <a:latin typeface="Times New Roman"/>
                <a:cs typeface="Times New Roman"/>
              </a:rPr>
              <a:t> </a:t>
            </a:r>
            <a:r>
              <a:rPr sz="1100" spc="-10" dirty="0">
                <a:latin typeface="Times New Roman"/>
                <a:cs typeface="Times New Roman"/>
              </a:rPr>
              <a:t>Venezuela)</a:t>
            </a:r>
            <a:endParaRPr sz="1100">
              <a:latin typeface="Times New Roman"/>
              <a:cs typeface="Times New Roman"/>
            </a:endParaRPr>
          </a:p>
          <a:p>
            <a:pPr marL="102235" algn="ctr">
              <a:lnSpc>
                <a:spcPts val="1440"/>
              </a:lnSpc>
            </a:pPr>
            <a:r>
              <a:rPr sz="1200" b="1" dirty="0">
                <a:latin typeface="Times New Roman"/>
                <a:cs typeface="Times New Roman"/>
              </a:rPr>
              <a:t>Correo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Electrónico: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  <a:hlinkClick r:id="rId16"/>
              </a:rPr>
              <a:t>egil@unerg.edu.ve</a:t>
            </a:r>
            <a:endParaRPr sz="1200">
              <a:latin typeface="Times New Roman"/>
              <a:cs typeface="Times New Roman"/>
            </a:endParaRPr>
          </a:p>
          <a:p>
            <a:pPr marL="270510" marR="157480" algn="just">
              <a:lnSpc>
                <a:spcPct val="100000"/>
              </a:lnSpc>
              <a:spcBef>
                <a:spcPts val="540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</a:t>
            </a:r>
            <a:r>
              <a:rPr sz="1100" b="1" spc="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este</a:t>
            </a:r>
            <a:r>
              <a:rPr sz="1100" b="1" spc="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artículo:</a:t>
            </a:r>
            <a:r>
              <a:rPr sz="1100" b="1" spc="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Elías</a:t>
            </a:r>
            <a:r>
              <a:rPr sz="1100" b="1" spc="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A.</a:t>
            </a:r>
            <a:r>
              <a:rPr sz="1100" b="1" spc="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Gil</a:t>
            </a:r>
            <a:r>
              <a:rPr sz="1100" b="1" spc="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P.</a:t>
            </a:r>
            <a:r>
              <a:rPr sz="1100" b="1" spc="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</a:t>
            </a:r>
            <a:r>
              <a:rPr sz="1050" b="1" dirty="0">
                <a:latin typeface="Times New Roman"/>
                <a:cs typeface="Times New Roman"/>
              </a:rPr>
              <a:t>Teoría</a:t>
            </a:r>
            <a:r>
              <a:rPr sz="1050" b="1" spc="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Identidad</a:t>
            </a:r>
            <a:r>
              <a:rPr sz="1050" b="1" spc="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Nacional</a:t>
            </a:r>
            <a:r>
              <a:rPr sz="1050" b="1" spc="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del</a:t>
            </a:r>
            <a:r>
              <a:rPr sz="1050" b="1" spc="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Nuevo</a:t>
            </a:r>
            <a:r>
              <a:rPr sz="1050" b="1" spc="3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Republicano </a:t>
            </a:r>
            <a:r>
              <a:rPr sz="1050" b="1" dirty="0">
                <a:latin typeface="Times New Roman"/>
                <a:cs typeface="Times New Roman"/>
              </a:rPr>
              <a:t>Con</a:t>
            </a:r>
            <a:r>
              <a:rPr sz="1050" b="1" spc="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Implicación</a:t>
            </a:r>
            <a:r>
              <a:rPr sz="1050" b="1" spc="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Corresponsable</a:t>
            </a:r>
            <a:r>
              <a:rPr sz="1050" b="1" spc="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Familia,</a:t>
            </a:r>
            <a:r>
              <a:rPr sz="1050" b="1" spc="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Escuela</a:t>
            </a:r>
            <a:r>
              <a:rPr sz="1050" b="1" spc="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y</a:t>
            </a:r>
            <a:r>
              <a:rPr sz="1050" b="1" spc="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Comunidad.</a:t>
            </a:r>
            <a:r>
              <a:rPr sz="1050" b="1" spc="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Un</a:t>
            </a:r>
            <a:r>
              <a:rPr sz="1050" b="1" spc="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Aporte</a:t>
            </a:r>
            <a:r>
              <a:rPr sz="1050" b="1" spc="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Educativo</a:t>
            </a:r>
            <a:r>
              <a:rPr sz="1050" b="1" spc="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al</a:t>
            </a:r>
            <a:r>
              <a:rPr sz="1050" b="1" spc="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Arraigo</a:t>
            </a:r>
            <a:r>
              <a:rPr sz="1050" b="1" spc="300" dirty="0">
                <a:latin typeface="Times New Roman"/>
                <a:cs typeface="Times New Roman"/>
              </a:rPr>
              <a:t> </a:t>
            </a:r>
            <a:r>
              <a:rPr sz="1050" b="1" spc="-25" dirty="0">
                <a:latin typeface="Times New Roman"/>
                <a:cs typeface="Times New Roman"/>
              </a:rPr>
              <a:t>del </a:t>
            </a:r>
            <a:r>
              <a:rPr sz="1050" b="1" dirty="0">
                <a:latin typeface="Times New Roman"/>
                <a:cs typeface="Times New Roman"/>
              </a:rPr>
              <a:t>Sentido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Nacionalista”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</a:t>
            </a:r>
            <a:r>
              <a:rPr sz="1050" b="1" spc="-10" dirty="0">
                <a:latin typeface="Times New Roman"/>
                <a:cs typeface="Times New Roman"/>
              </a:rPr>
              <a:t> (1-</a:t>
            </a:r>
            <a:r>
              <a:rPr sz="1050" b="1" spc="-25" dirty="0">
                <a:latin typeface="Times New Roman"/>
                <a:cs typeface="Times New Roman"/>
              </a:rPr>
              <a:t>12)</a:t>
            </a:r>
            <a:endParaRPr sz="1050">
              <a:latin typeface="Times New Roman"/>
              <a:cs typeface="Times New Roman"/>
            </a:endParaRPr>
          </a:p>
          <a:p>
            <a:pPr marL="35687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2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Septiembre</a:t>
            </a:r>
            <a:r>
              <a:rPr sz="1100" b="1" spc="2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30861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2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2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30988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591820" marR="60960" indent="-579755">
              <a:lnSpc>
                <a:spcPts val="1400"/>
              </a:lnSpc>
              <a:spcBef>
                <a:spcPts val="880"/>
              </a:spcBef>
            </a:pPr>
            <a:r>
              <a:rPr sz="1200" b="1" spc="-20" dirty="0">
                <a:latin typeface="Times New Roman"/>
                <a:cs typeface="Times New Roman"/>
              </a:rPr>
              <a:t>Teoría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Identidad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Nacional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Nuevo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Republicano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Implicación </a:t>
            </a:r>
            <a:r>
              <a:rPr sz="1200" b="1" spc="-10" dirty="0">
                <a:latin typeface="Times New Roman"/>
                <a:cs typeface="Times New Roman"/>
              </a:rPr>
              <a:t>Corresponsable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Familia, </a:t>
            </a:r>
            <a:r>
              <a:rPr sz="1200" b="1" dirty="0">
                <a:latin typeface="Times New Roman"/>
                <a:cs typeface="Times New Roman"/>
              </a:rPr>
              <a:t>Escuela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Comunidad.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Aporte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Arraigo</a:t>
            </a:r>
            <a:r>
              <a:rPr sz="1200" b="1" spc="2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Sentido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Nacionalista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35"/>
              </a:spcBef>
            </a:pPr>
            <a:endParaRPr sz="1200">
              <a:latin typeface="Times New Roman"/>
              <a:cs typeface="Times New Roman"/>
            </a:endParaRPr>
          </a:p>
          <a:p>
            <a:pPr marL="40640"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RESUMEN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55244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republicano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implicación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corresponsable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aporte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arraigo</a:t>
            </a:r>
            <a:r>
              <a:rPr sz="1200" spc="2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nacionalista.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orientó,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fundamentó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etnográfico.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línea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desarrollo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sustentable,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valores.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seleccionado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ubicó,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Vicario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III,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Calabozo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Guárico,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Venezuela.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sustentaron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esta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fueron: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vectores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Chickering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Reisser;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Teoría </a:t>
            </a:r>
            <a:r>
              <a:rPr sz="1200" dirty="0">
                <a:latin typeface="Times New Roman"/>
                <a:cs typeface="Times New Roman"/>
              </a:rPr>
              <a:t>constructivista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Vygotsky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(1978),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Valdés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Urías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(2011)y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ecológico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Bronfenbrenner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(1987).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(01)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(02)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(01)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(01)</a:t>
            </a:r>
            <a:r>
              <a:rPr sz="1200" spc="-10" dirty="0">
                <a:latin typeface="Times New Roman"/>
                <a:cs typeface="Times New Roman"/>
              </a:rPr>
              <a:t> miembro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utilizada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hallazgos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colocaron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apropiadas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influyen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arraigo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identidad </a:t>
            </a:r>
            <a:r>
              <a:rPr sz="1200" dirty="0">
                <a:latin typeface="Times New Roman"/>
                <a:cs typeface="Times New Roman"/>
              </a:rPr>
              <a:t>nacional,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presencia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efectiva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jóvenes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les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ofrecer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innovadoras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sean </a:t>
            </a:r>
            <a:r>
              <a:rPr sz="1200" dirty="0">
                <a:latin typeface="Times New Roman"/>
                <a:cs typeface="Times New Roman"/>
              </a:rPr>
              <a:t>arraigados 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significativa.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55244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Descriptores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republicano,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nacionalista.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55244" marR="508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Reseña</a:t>
            </a:r>
            <a:r>
              <a:rPr sz="1200" b="1" spc="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Biográfica:</a:t>
            </a:r>
            <a:r>
              <a:rPr sz="1200" b="1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Nací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Calabozo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Guárico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1983.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UNERG,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actualmente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jefe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departamento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Área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Humanidades,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Letras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fundación 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2010.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 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560951" y="179514"/>
            <a:ext cx="1805304" cy="893889"/>
          </a:xfrm>
          <a:prstGeom prst="rect">
            <a:avLst/>
          </a:prstGeom>
        </p:spPr>
      </p:pic>
      <p:sp>
        <p:nvSpPr>
          <p:cNvPr id="32" name="object 3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240029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50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97B6E3C2-A8F3-1F67-F926-E97A0350F4B7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95E4BE15-DB0C-3A66-05E6-98A4075F808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88B1DFC3-90FE-8019-70E3-40FBD1A6389C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1EF8747C-5D81-86A8-5939-CF9F8EC242AC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8FB62C2C-323B-7F75-B0F6-F0ACDF14EF07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7A0FCD4D-0414-DA13-E9A9-D756160C9C74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0EFE2F98-2246-7E50-B14D-B7766188977A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2766AFA3-220C-A13D-C82E-5EAB601C74C3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10C52E3A-EB33-732C-B6F3-45F3C73B6B7A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259833"/>
            <a:ext cx="6647815" cy="5690870"/>
            <a:chOff x="105155" y="3259833"/>
            <a:chExt cx="6647815" cy="569087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259833"/>
              <a:ext cx="6647687" cy="56906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278441"/>
              <a:ext cx="6572250" cy="5614035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278441"/>
              <a:ext cx="6572250" cy="5614035"/>
            </a:xfrm>
            <a:custGeom>
              <a:avLst/>
              <a:gdLst/>
              <a:ahLst/>
              <a:cxnLst/>
              <a:rect l="l" t="t" r="r" b="b"/>
              <a:pathLst>
                <a:path w="6572250" h="5614034">
                  <a:moveTo>
                    <a:pt x="0" y="5614035"/>
                  </a:moveTo>
                  <a:lnTo>
                    <a:pt x="6572250" y="5614035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614035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4611" y="234695"/>
            <a:ext cx="6212205" cy="1934210"/>
            <a:chOff x="324611" y="234695"/>
            <a:chExt cx="6212205" cy="193421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8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33629" y="1522069"/>
            <a:ext cx="6203315" cy="601980"/>
          </a:xfrm>
          <a:prstGeom prst="rect">
            <a:avLst/>
          </a:prstGeom>
          <a:solidFill>
            <a:srgbClr val="FFFFFF"/>
          </a:solidFill>
          <a:ln w="25400">
            <a:solidFill>
              <a:srgbClr val="5BD078"/>
            </a:solidFill>
          </a:ln>
        </p:spPr>
        <p:txBody>
          <a:bodyPr vert="horz" wrap="square" lIns="0" tIns="41275" rIns="0" bIns="0" rtlCol="0">
            <a:spAutoFit/>
          </a:bodyPr>
          <a:lstStyle/>
          <a:p>
            <a:pPr marL="635" algn="ctr">
              <a:lnSpc>
                <a:spcPct val="100000"/>
              </a:lnSpc>
              <a:spcBef>
                <a:spcPts val="325"/>
              </a:spcBef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10" dirty="0">
                <a:latin typeface="Times New Roman"/>
                <a:cs typeface="Times New Roman"/>
              </a:rPr>
              <a:t> Elías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Gil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P.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Plains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Venezuela)</a:t>
            </a:r>
            <a:endParaRPr sz="1200" dirty="0">
              <a:latin typeface="Times New Roman"/>
              <a:cs typeface="Times New Roman"/>
            </a:endParaRPr>
          </a:p>
          <a:p>
            <a:pPr marL="1270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Email: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egil@unerg.edu.ve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333629" y="2123770"/>
            <a:ext cx="6203315" cy="1108075"/>
          </a:xfrm>
          <a:custGeom>
            <a:avLst/>
            <a:gdLst/>
            <a:ahLst/>
            <a:cxnLst/>
            <a:rect l="l" t="t" r="r" b="b"/>
            <a:pathLst>
              <a:path w="6203315" h="1108075">
                <a:moveTo>
                  <a:pt x="6202934" y="0"/>
                </a:moveTo>
                <a:lnTo>
                  <a:pt x="0" y="0"/>
                </a:lnTo>
                <a:lnTo>
                  <a:pt x="0" y="1107998"/>
                </a:lnTo>
                <a:lnTo>
                  <a:pt x="6202934" y="1107998"/>
                </a:lnTo>
                <a:lnTo>
                  <a:pt x="620293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333629" y="2123770"/>
            <a:ext cx="6203315" cy="1108075"/>
          </a:xfrm>
          <a:prstGeom prst="rect">
            <a:avLst/>
          </a:prstGeom>
          <a:ln w="25400">
            <a:solidFill>
              <a:srgbClr val="5BD078"/>
            </a:solidFill>
          </a:ln>
        </p:spPr>
        <p:txBody>
          <a:bodyPr vert="horz" wrap="square" lIns="0" tIns="41910" rIns="0" bIns="0" rtlCol="0">
            <a:spAutoFit/>
          </a:bodyPr>
          <a:lstStyle/>
          <a:p>
            <a:pPr marL="91440" marR="81280" algn="just">
              <a:lnSpc>
                <a:spcPct val="100000"/>
              </a:lnSpc>
              <a:spcBef>
                <a:spcPts val="330"/>
              </a:spcBef>
            </a:pPr>
            <a:r>
              <a:rPr sz="1100" b="1" dirty="0">
                <a:latin typeface="Times New Roman"/>
                <a:cs typeface="Times New Roman"/>
              </a:rPr>
              <a:t>How</a:t>
            </a:r>
            <a:r>
              <a:rPr sz="1100" b="1" spc="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5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cite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this</a:t>
            </a:r>
            <a:r>
              <a:rPr sz="1100" b="1" spc="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article: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Elias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A.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Gil</a:t>
            </a:r>
            <a:r>
              <a:rPr sz="1100" b="1" spc="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P.</a:t>
            </a:r>
            <a:r>
              <a:rPr sz="1100" b="1" spc="5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“Theory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National</a:t>
            </a:r>
            <a:r>
              <a:rPr sz="1100" b="1" spc="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Identity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New</a:t>
            </a:r>
            <a:r>
              <a:rPr sz="1100" b="1" spc="8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Republican </a:t>
            </a:r>
            <a:r>
              <a:rPr sz="1100" b="1" dirty="0">
                <a:latin typeface="Times New Roman"/>
                <a:cs typeface="Times New Roman"/>
              </a:rPr>
              <a:t>With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Co-</a:t>
            </a:r>
            <a:r>
              <a:rPr sz="1100" b="1" dirty="0">
                <a:latin typeface="Times New Roman"/>
                <a:cs typeface="Times New Roman"/>
              </a:rPr>
              <a:t>Responsible</a:t>
            </a:r>
            <a:r>
              <a:rPr sz="1100" b="1" spc="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Implication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Family,</a:t>
            </a:r>
            <a:r>
              <a:rPr sz="1100" b="1" spc="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School</a:t>
            </a:r>
            <a:r>
              <a:rPr sz="1100" b="1" spc="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and</a:t>
            </a:r>
            <a:r>
              <a:rPr sz="1100" b="1" spc="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Community.</a:t>
            </a:r>
            <a:r>
              <a:rPr sz="1100" b="1" spc="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An</a:t>
            </a:r>
            <a:r>
              <a:rPr sz="1100" b="1" spc="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Educational</a:t>
            </a:r>
            <a:r>
              <a:rPr sz="1100" b="1" spc="85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Contribution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Rooting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Nationalist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Sense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”I (1-</a:t>
            </a:r>
            <a:r>
              <a:rPr sz="1100" b="1" spc="-25" dirty="0">
                <a:latin typeface="Times New Roman"/>
                <a:cs typeface="Times New Roman"/>
              </a:rPr>
              <a:t>12)</a:t>
            </a:r>
            <a:endParaRPr sz="1100">
              <a:latin typeface="Times New Roman"/>
              <a:cs typeface="Times New Roman"/>
            </a:endParaRPr>
          </a:p>
          <a:p>
            <a:pPr marL="253619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September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54825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50571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63143" y="3419347"/>
            <a:ext cx="6370320" cy="46945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2550" marR="78740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Theory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National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Identity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New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Republican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With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Co-Responsible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Implication of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Family, </a:t>
            </a:r>
            <a:r>
              <a:rPr sz="1200" b="1" dirty="0">
                <a:latin typeface="Times New Roman"/>
                <a:cs typeface="Times New Roman"/>
              </a:rPr>
              <a:t>School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and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Community.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Educational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Contribution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to the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Rooting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Nationalist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Sense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15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ABSTRACT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purpose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promotion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identity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new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republican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joint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responsibility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family,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school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community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educational </a:t>
            </a:r>
            <a:r>
              <a:rPr sz="1200" dirty="0">
                <a:latin typeface="Times New Roman"/>
                <a:cs typeface="Times New Roman"/>
              </a:rPr>
              <a:t>contribution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roots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nationalist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sense.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oriented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qualitative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type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ethnographic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method.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line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sustainable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human </a:t>
            </a:r>
            <a:r>
              <a:rPr sz="1200" dirty="0">
                <a:latin typeface="Times New Roman"/>
                <a:cs typeface="Times New Roman"/>
              </a:rPr>
              <a:t>development,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through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values.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selected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scenario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located,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community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Vicario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III,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Calabozo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Guárico,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Venezuela.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theories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supported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were: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seven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vectors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Chickering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Reisser's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identity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development;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Vygotsky's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Constructivist </a:t>
            </a:r>
            <a:r>
              <a:rPr sz="1200" dirty="0">
                <a:latin typeface="Times New Roman"/>
                <a:cs typeface="Times New Roman"/>
              </a:rPr>
              <a:t>Theory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(1978),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Valdés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Urías's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Participation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(2011)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Bronfenbrenner's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Ecological </a:t>
            </a:r>
            <a:r>
              <a:rPr sz="1200" dirty="0">
                <a:latin typeface="Times New Roman"/>
                <a:cs typeface="Times New Roman"/>
              </a:rPr>
              <a:t>Approach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Development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(1987).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key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were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(01)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student, </a:t>
            </a:r>
            <a:r>
              <a:rPr sz="1200" dirty="0">
                <a:latin typeface="Times New Roman"/>
                <a:cs typeface="Times New Roman"/>
              </a:rPr>
              <a:t>two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(02)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(01)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representative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(01)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member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community.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technique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used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interview.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findings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showed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inappropriate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strategies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by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have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significant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influence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rootedness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identity,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communities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have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 </a:t>
            </a:r>
            <a:r>
              <a:rPr sz="1200" dirty="0">
                <a:latin typeface="Times New Roman"/>
                <a:cs typeface="Times New Roman"/>
              </a:rPr>
              <a:t>effective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presence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spaces,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young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people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should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offered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innovative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educational </a:t>
            </a:r>
            <a:r>
              <a:rPr sz="1200" dirty="0">
                <a:latin typeface="Times New Roman"/>
                <a:cs typeface="Times New Roman"/>
              </a:rPr>
              <a:t>strategies so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 identity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rooted</a:t>
            </a:r>
            <a:r>
              <a:rPr sz="1200" spc="-10" dirty="0">
                <a:latin typeface="Times New Roman"/>
                <a:cs typeface="Times New Roman"/>
              </a:rPr>
              <a:t> significantly.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Descriptors: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identity, </a:t>
            </a:r>
            <a:r>
              <a:rPr sz="1200" dirty="0">
                <a:latin typeface="Times New Roman"/>
                <a:cs typeface="Times New Roman"/>
              </a:rPr>
              <a:t>new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republican,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family, </a:t>
            </a:r>
            <a:r>
              <a:rPr sz="1200" dirty="0">
                <a:latin typeface="Times New Roman"/>
                <a:cs typeface="Times New Roman"/>
              </a:rPr>
              <a:t>school,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community, </a:t>
            </a:r>
            <a:r>
              <a:rPr sz="1200" dirty="0">
                <a:latin typeface="Times New Roman"/>
                <a:cs typeface="Times New Roman"/>
              </a:rPr>
              <a:t>nationalist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sense.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1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Review:</a:t>
            </a:r>
            <a:r>
              <a:rPr sz="1200" b="1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born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Guárico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Calabozo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1983.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professor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at </a:t>
            </a:r>
            <a:r>
              <a:rPr sz="1200" dirty="0">
                <a:latin typeface="Times New Roman"/>
                <a:cs typeface="Times New Roman"/>
              </a:rPr>
              <a:t>UNERG,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currently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work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head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department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professional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practices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Humanities, </a:t>
            </a:r>
            <a:r>
              <a:rPr sz="1200" dirty="0">
                <a:latin typeface="Times New Roman"/>
                <a:cs typeface="Times New Roman"/>
              </a:rPr>
              <a:t>Letters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Arts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since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foundation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2010.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0" dirty="0">
                <a:latin typeface="Times New Roman"/>
                <a:cs typeface="Times New Roman"/>
              </a:rPr>
              <a:t> education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560951" y="179514"/>
            <a:ext cx="1805304" cy="893889"/>
          </a:xfrm>
          <a:prstGeom prst="rect">
            <a:avLst/>
          </a:prstGeom>
        </p:spPr>
      </p:pic>
      <p:sp>
        <p:nvSpPr>
          <p:cNvPr id="32" name="object 3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26352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51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48AE5F0D-01C7-2605-DC63-D36740790428}"/>
              </a:ext>
            </a:extLst>
          </p:cNvPr>
          <p:cNvGrpSpPr/>
          <p:nvPr/>
        </p:nvGrpSpPr>
        <p:grpSpPr>
          <a:xfrm>
            <a:off x="86866" y="87834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9D386C58-397C-5855-A566-30A3655BCB69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8CE9E667-CC4E-7C10-0DC8-95CFB6690F17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2A4B04DA-0C51-97A2-E481-791C40786A30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F633D3F5-835B-DCBF-5D2E-7037463F5B1E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1BB4F370-05BD-84D3-37DF-A9D1DBC55D2F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44E9E90D-8869-CC83-725B-D619162A4CE6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395787B7-AA0B-F768-C345-F5CDE5E519A8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B79B8F5F-EAA7-0502-234C-C4A0FBE49F0B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8135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81750" cy="69737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660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69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INQUIETUD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CIENTÍFICA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fomentada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seno </a:t>
            </a:r>
            <a:r>
              <a:rPr sz="1200" dirty="0">
                <a:latin typeface="Times New Roman"/>
                <a:cs typeface="Times New Roman"/>
              </a:rPr>
              <a:t>familiar,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imperiosa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sucede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escuelas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estará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arando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agua,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esfuerzos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identidad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republicano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serán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accionar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diario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valores.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lang="es-ES" sz="1200" dirty="0">
                <a:latin typeface="Times New Roman"/>
                <a:cs typeface="Times New Roman"/>
              </a:rPr>
              <a:t>consiguiente,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título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generar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republicano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implicación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corresponsable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arraigo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nacionalista.</a:t>
            </a: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remotos 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hablado 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ciudadanía,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Grecia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antigua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comenzó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plantear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tenía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principales,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pertenecía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elite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vínculo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religioso,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está </a:t>
            </a:r>
            <a:r>
              <a:rPr sz="1200" dirty="0">
                <a:latin typeface="Times New Roman"/>
                <a:cs typeface="Times New Roman"/>
              </a:rPr>
              <a:t>sustentado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constitución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Atenas.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diferencia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Grecia,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ciudadanía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Roma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ciudadanía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constituía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comunidad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cerrada,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convirtió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universal, </a:t>
            </a:r>
            <a:r>
              <a:rPr lang="es-ES" sz="1200" dirty="0">
                <a:latin typeface="Times New Roman"/>
                <a:cs typeface="Times New Roman"/>
              </a:rPr>
              <a:t>dado que,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212,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Caracalla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otorgó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libres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0" dirty="0">
                <a:latin typeface="Times New Roman"/>
                <a:cs typeface="Times New Roman"/>
              </a:rPr>
              <a:t> Imperio.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República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incluía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pudiendo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deliberaciones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elecciones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Magistrados.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Imperio,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sustituidos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Cónsules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Emperadores,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desapareció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mantuvieron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garantías.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privilegios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romano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época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Imperio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tenemos,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vívida,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Apóstoles,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narrar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prisión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Pablo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después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confrontación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judíos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Jerusalén.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2015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trasformación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existen </a:t>
            </a:r>
            <a:r>
              <a:rPr sz="1200" dirty="0">
                <a:latin typeface="Times New Roman"/>
                <a:cs typeface="Times New Roman"/>
              </a:rPr>
              <a:t>asignaturas,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garantizar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continuidad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cinco años,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especificando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transversalizados con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cinco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históricos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tejido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interdependiente.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son: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Lenguas, </a:t>
            </a:r>
            <a:r>
              <a:rPr sz="1200" dirty="0">
                <a:latin typeface="Times New Roman"/>
                <a:cs typeface="Times New Roman"/>
              </a:rPr>
              <a:t>Culturas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(LCC),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Memoria,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Territorio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Ciudadanía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(MTC),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Matemática,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Naturales,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Extranjeras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(LE),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(EPT)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Física.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tercer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tendría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seis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(06)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horas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semanales,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Memoria, Territorio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Ciudadanía,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tendría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ocho (08) horas.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cuarto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quinto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Lenguas, Culturas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tendría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cuatro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04)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horas,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Memoria,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Territorio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Ciudadanía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seis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(06)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igual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Lenguas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Extranjeras,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Matemática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Física,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mientras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tendría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cuatro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(04)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horas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(12)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horas.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60951" y="17951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2291" y="8226179"/>
            <a:ext cx="4355465" cy="760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spc="-20" dirty="0">
                <a:latin typeface="Times New Roman"/>
                <a:cs typeface="Times New Roman"/>
              </a:rPr>
              <a:t>Teoría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Identidad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Nacional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Nuevo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Republicano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con</a:t>
            </a:r>
            <a:endParaRPr sz="1200">
              <a:latin typeface="Times New Roman"/>
              <a:cs typeface="Times New Roman"/>
            </a:endParaRPr>
          </a:p>
          <a:p>
            <a:pPr marL="12700" marR="5080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Implicación </a:t>
            </a:r>
            <a:r>
              <a:rPr sz="1200" b="1" spc="-10" dirty="0">
                <a:latin typeface="Times New Roman"/>
                <a:cs typeface="Times New Roman"/>
              </a:rPr>
              <a:t>Corresponsable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Familia,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Escuela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Comunidad.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Un </a:t>
            </a:r>
            <a:r>
              <a:rPr sz="1200" b="1" dirty="0">
                <a:latin typeface="Times New Roman"/>
                <a:cs typeface="Times New Roman"/>
              </a:rPr>
              <a:t>Aporte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Arraigo</a:t>
            </a:r>
            <a:r>
              <a:rPr sz="1200" b="1" spc="28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Sentido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Nacionalista</a:t>
            </a:r>
            <a:endParaRPr sz="1200">
              <a:latin typeface="Times New Roman"/>
              <a:cs typeface="Times New Roman"/>
            </a:endParaRPr>
          </a:p>
          <a:p>
            <a:pPr marL="269240" algn="ctr">
              <a:lnSpc>
                <a:spcPct val="100000"/>
              </a:lnSpc>
              <a:spcBef>
                <a:spcPts val="140"/>
              </a:spcBef>
            </a:pPr>
            <a:r>
              <a:rPr sz="1200" b="1" spc="-25" dirty="0">
                <a:latin typeface="Times New Roman"/>
                <a:cs typeface="Times New Roman"/>
              </a:rPr>
              <a:t>Dr.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Elías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Gil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P.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240029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52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B641788F-FE53-32CD-F5C0-BED35BDBC9EF}"/>
              </a:ext>
            </a:extLst>
          </p:cNvPr>
          <p:cNvGrpSpPr/>
          <p:nvPr/>
        </p:nvGrpSpPr>
        <p:grpSpPr>
          <a:xfrm>
            <a:off x="114298" y="114301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E3BB42B2-50BA-3DB6-214E-B4E07E64EAA6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49697F28-1E90-C337-4EDD-327D99D4E44E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BD13A36E-CD71-7A59-F610-9F56A13261EB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FA74A8F4-79AA-C1B6-F2C6-C71714126D0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F79B43DF-C073-D2F3-AEA9-4734CB920AA1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860F71D8-536E-595B-523C-32BAD20F48A1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EAC4B081-BCB4-1116-806D-707C2CE93783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FFC61DDC-1C18-F3B4-3A67-5025002B3F8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8135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195478" y="1068451"/>
            <a:ext cx="6372860" cy="66414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89910" marR="70167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imprescindible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ciudadanía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imparta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edad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más </a:t>
            </a:r>
            <a:r>
              <a:rPr sz="1200" dirty="0">
                <a:latin typeface="Times New Roman"/>
                <a:cs typeface="Times New Roman"/>
              </a:rPr>
              <a:t>temprana,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esa manera,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ayudar 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convivencia. 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necesita en</a:t>
            </a:r>
            <a:r>
              <a:rPr sz="1200" spc="-10" dirty="0">
                <a:latin typeface="Times New Roman"/>
                <a:cs typeface="Times New Roman"/>
              </a:rPr>
              <a:t> Venezuela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informada,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consciente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obligaciones,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solidaria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sensible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cuide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salud,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rodea;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aprecie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use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escritura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informarse,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conozca,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actúe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conscientemente;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necesitan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seguras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mismas,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confíen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propias </a:t>
            </a:r>
            <a:r>
              <a:rPr sz="1200" dirty="0">
                <a:latin typeface="Times New Roman"/>
                <a:cs typeface="Times New Roman"/>
              </a:rPr>
              <a:t>capacidades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talentos,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sepan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fortalezas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debilidades,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recurran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diálogo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argumentar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propiedad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convirtiéndolos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desafíos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soluciones;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estén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listas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seguir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aprendiendo,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transmitir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ciudadanía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necesita.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primaria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entenderse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esencial,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fundacional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personal,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comunitaria,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satisfacer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todas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(niños,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jóvenes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adultos).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derivan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materiales,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también </a:t>
            </a:r>
            <a:r>
              <a:rPr sz="1200" dirty="0">
                <a:latin typeface="Times New Roman"/>
                <a:cs typeface="Times New Roman"/>
              </a:rPr>
              <a:t>afectivas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espirituales.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verdad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constitutivas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básica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sólida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verdadera.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antes </a:t>
            </a:r>
            <a:r>
              <a:rPr sz="1200" dirty="0">
                <a:latin typeface="Times New Roman"/>
                <a:cs typeface="Times New Roman"/>
              </a:rPr>
              <a:t>expuesto, 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 claro indicio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la inquietud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científica planteada,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 claro aporte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campo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develará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horizonte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pleno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 </a:t>
            </a:r>
            <a:r>
              <a:rPr sz="1200" spc="-10" dirty="0">
                <a:latin typeface="Times New Roman"/>
                <a:cs typeface="Times New Roman"/>
              </a:rPr>
              <a:t>Virgen</a:t>
            </a:r>
            <a:r>
              <a:rPr sz="1200" dirty="0">
                <a:latin typeface="Times New Roman"/>
                <a:cs typeface="Times New Roman"/>
              </a:rPr>
              <a:t> Milagrosa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2008 </a:t>
            </a:r>
            <a:r>
              <a:rPr sz="1200" dirty="0">
                <a:latin typeface="Times New Roman"/>
                <a:cs typeface="Times New Roman"/>
              </a:rPr>
              <a:t>aproximadamente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observando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cívicos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perdiendo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símbolos </a:t>
            </a:r>
            <a:r>
              <a:rPr sz="1200" dirty="0">
                <a:latin typeface="Times New Roman"/>
                <a:cs typeface="Times New Roman"/>
              </a:rPr>
              <a:t>patrios,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constitutivo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generado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investigador </a:t>
            </a:r>
            <a:r>
              <a:rPr sz="1200" dirty="0">
                <a:latin typeface="Times New Roman"/>
                <a:cs typeface="Times New Roman"/>
              </a:rPr>
              <a:t>incertidumbre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ganas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indagar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aspecto.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consultas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diario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Universal,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Diario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Prensa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Llano, </a:t>
            </a:r>
            <a:r>
              <a:rPr sz="1200" dirty="0">
                <a:latin typeface="Times New Roman"/>
                <a:cs typeface="Times New Roman"/>
              </a:rPr>
              <a:t>Diario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meses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2017,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podido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preocupación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país, específicamente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protestas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estudiantiles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crecimiento,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turbulento,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ocasiona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credibilidad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decisiones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realizan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común,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civiles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ocasionando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destrucción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patrimonio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desapego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símbolos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forman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conforman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mencionado,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entiende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esta </a:t>
            </a:r>
            <a:r>
              <a:rPr sz="1200" dirty="0">
                <a:latin typeface="Times New Roman"/>
                <a:cs typeface="Times New Roman"/>
              </a:rPr>
              <a:t>percepción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íntimamente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pertinencia, es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60951" y="17951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2291" y="8226179"/>
            <a:ext cx="4355465" cy="760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spc="-20" dirty="0">
                <a:latin typeface="Times New Roman"/>
                <a:cs typeface="Times New Roman"/>
              </a:rPr>
              <a:t>Teoría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Identidad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Nacional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Nuevo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Republicano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con</a:t>
            </a:r>
            <a:endParaRPr sz="1200">
              <a:latin typeface="Times New Roman"/>
              <a:cs typeface="Times New Roman"/>
            </a:endParaRPr>
          </a:p>
          <a:p>
            <a:pPr marL="12700" marR="5080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Implicación </a:t>
            </a:r>
            <a:r>
              <a:rPr sz="1200" b="1" spc="-10" dirty="0">
                <a:latin typeface="Times New Roman"/>
                <a:cs typeface="Times New Roman"/>
              </a:rPr>
              <a:t>Corresponsable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Familia,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Escuela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Comunidad.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Un </a:t>
            </a:r>
            <a:r>
              <a:rPr sz="1200" b="1" dirty="0">
                <a:latin typeface="Times New Roman"/>
                <a:cs typeface="Times New Roman"/>
              </a:rPr>
              <a:t>Aporte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Arraigo</a:t>
            </a:r>
            <a:r>
              <a:rPr sz="1200" b="1" spc="28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Sentido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Nacionalista</a:t>
            </a:r>
            <a:endParaRPr sz="1200">
              <a:latin typeface="Times New Roman"/>
              <a:cs typeface="Times New Roman"/>
            </a:endParaRPr>
          </a:p>
          <a:p>
            <a:pPr marL="269240" algn="ctr">
              <a:lnSpc>
                <a:spcPct val="100000"/>
              </a:lnSpc>
              <a:spcBef>
                <a:spcPts val="140"/>
              </a:spcBef>
            </a:pPr>
            <a:r>
              <a:rPr sz="1200" b="1" spc="-25" dirty="0">
                <a:latin typeface="Times New Roman"/>
                <a:cs typeface="Times New Roman"/>
              </a:rPr>
              <a:t>Dr.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Elías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Gil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P.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240029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53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83FACE3A-8CCE-E466-FEAB-2EF4199C1079}"/>
              </a:ext>
            </a:extLst>
          </p:cNvPr>
          <p:cNvGrpSpPr/>
          <p:nvPr/>
        </p:nvGrpSpPr>
        <p:grpSpPr>
          <a:xfrm>
            <a:off x="78611" y="108203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2A970075-CF33-AC7B-0513-ACF6C1BC416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5DD9BAE1-70F4-F906-52B8-B945E2CE7A39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6F336BDD-14E6-7CCD-E45B-BE47D1FC2DA5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D7ECCC61-410D-5927-AE21-1CF034DB605B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8C80FA2E-FFD6-F39A-04E6-0B6F16C4A718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42EA8F24-EB5A-3560-3BA7-98059E673A4D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60D329CD-8A64-B4DD-7B18-A80D4C637CD0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C093729D-E9F2-4BF8-3BE1-BF0454C8C539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8135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46825" cy="701217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0167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siente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algo,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originando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amor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afecto,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entonces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acontece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percibe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parte </a:t>
            </a:r>
            <a:r>
              <a:rPr sz="1200" dirty="0">
                <a:latin typeface="Times New Roman"/>
                <a:cs typeface="Times New Roman"/>
              </a:rPr>
              <a:t>importante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sitio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trabajo.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Ahora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momento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mundo,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juega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aun,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puesto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depende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descritos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arraiguen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corazón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garantes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defensa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escenarios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responsabilidades,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involucrada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arraigo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sentimientos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patrios,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pandemia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mundial,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prácticamente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obligante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familia,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actuales,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son </a:t>
            </a:r>
            <a:r>
              <a:rPr sz="1200" dirty="0">
                <a:latin typeface="Times New Roman"/>
                <a:cs typeface="Times New Roman"/>
              </a:rPr>
              <a:t>fortalecidos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familiar,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estarán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pues </a:t>
            </a:r>
            <a:r>
              <a:rPr sz="1200" dirty="0">
                <a:latin typeface="Times New Roman"/>
                <a:cs typeface="Times New Roman"/>
              </a:rPr>
              <a:t>será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corriente.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antes </a:t>
            </a:r>
            <a:r>
              <a:rPr sz="1200" dirty="0">
                <a:latin typeface="Times New Roman"/>
                <a:cs typeface="Times New Roman"/>
              </a:rPr>
              <a:t>mencionados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fortalecimiento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arraigo,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Virgen </a:t>
            </a:r>
            <a:r>
              <a:rPr sz="1200" dirty="0">
                <a:latin typeface="Times New Roman"/>
                <a:cs typeface="Times New Roman"/>
              </a:rPr>
              <a:t>Milagrosa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ajena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2008,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Primaria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podido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constatar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libros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fundación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lang="es-ES" sz="1200" spc="-25" dirty="0">
                <a:latin typeface="Times New Roman"/>
                <a:cs typeface="Times New Roman"/>
              </a:rPr>
              <a:t>que,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inicios,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institucionales,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paz.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Propósitos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 la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Investigación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952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republicano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implicación </a:t>
            </a:r>
            <a:r>
              <a:rPr sz="1200" dirty="0">
                <a:latin typeface="Times New Roman"/>
                <a:cs typeface="Times New Roman"/>
              </a:rPr>
              <a:t>corresponsable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familia,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arraigo</a:t>
            </a:r>
            <a:r>
              <a:rPr sz="1200" spc="445" dirty="0">
                <a:latin typeface="Times New Roman"/>
                <a:cs typeface="Times New Roman"/>
              </a:rPr>
              <a:t>  </a:t>
            </a:r>
            <a:r>
              <a:rPr lang="es-ES" sz="1200" spc="-25" dirty="0">
                <a:latin typeface="Times New Roman"/>
                <a:cs typeface="Times New Roman"/>
              </a:rPr>
              <a:t>de la venezolanidad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nacionalista</a:t>
            </a:r>
            <a:endParaRPr sz="1200" dirty="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Describir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fomentan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republicano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Virgen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Milagrosa</a:t>
            </a:r>
            <a:endParaRPr sz="1200" dirty="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Referir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nacional</a:t>
            </a:r>
            <a:endParaRPr sz="1200" dirty="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incidentes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jóvenes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arraigo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Virgen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Milagrosa</a:t>
            </a:r>
            <a:endParaRPr sz="1200" dirty="0">
              <a:latin typeface="Times New Roman"/>
              <a:cs typeface="Times New Roman"/>
            </a:endParaRPr>
          </a:p>
          <a:p>
            <a:pPr marL="12700" marR="8255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Detallar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Virgen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Milagrosa </a:t>
            </a:r>
            <a:r>
              <a:rPr sz="1200" dirty="0">
                <a:latin typeface="Times New Roman"/>
                <a:cs typeface="Times New Roman"/>
              </a:rPr>
              <a:t>Emerger</a:t>
            </a:r>
            <a:r>
              <a:rPr sz="1200" spc="2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fundamentos</a:t>
            </a:r>
            <a:r>
              <a:rPr sz="1200" spc="21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epistemológicos,</a:t>
            </a:r>
            <a:r>
              <a:rPr sz="1200" spc="2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filosóficos,</a:t>
            </a:r>
            <a:r>
              <a:rPr sz="1200" spc="21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gnoseológicos,</a:t>
            </a:r>
            <a:r>
              <a:rPr sz="1200" spc="2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teleológicos</a:t>
            </a:r>
            <a:r>
              <a:rPr sz="1200" spc="21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1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la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 del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republicano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corresponsable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arraigo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nacionalista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visión etnográfica.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60951" y="17951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2291" y="8226179"/>
            <a:ext cx="4355465" cy="760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spc="-20" dirty="0">
                <a:latin typeface="Times New Roman"/>
                <a:cs typeface="Times New Roman"/>
              </a:rPr>
              <a:t>Teoría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Identidad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Nacional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Nuevo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Republicano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con</a:t>
            </a:r>
            <a:endParaRPr sz="1200">
              <a:latin typeface="Times New Roman"/>
              <a:cs typeface="Times New Roman"/>
            </a:endParaRPr>
          </a:p>
          <a:p>
            <a:pPr marL="12700" marR="5080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Implicación </a:t>
            </a:r>
            <a:r>
              <a:rPr sz="1200" b="1" spc="-10" dirty="0">
                <a:latin typeface="Times New Roman"/>
                <a:cs typeface="Times New Roman"/>
              </a:rPr>
              <a:t>Corresponsable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Familia,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Escuela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Comunidad.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Un </a:t>
            </a:r>
            <a:r>
              <a:rPr sz="1200" b="1" dirty="0">
                <a:latin typeface="Times New Roman"/>
                <a:cs typeface="Times New Roman"/>
              </a:rPr>
              <a:t>Aporte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Arraigo</a:t>
            </a:r>
            <a:r>
              <a:rPr sz="1200" b="1" spc="28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Sentido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Nacionalista</a:t>
            </a:r>
            <a:endParaRPr sz="1200">
              <a:latin typeface="Times New Roman"/>
              <a:cs typeface="Times New Roman"/>
            </a:endParaRPr>
          </a:p>
          <a:p>
            <a:pPr marL="269240" algn="ctr">
              <a:lnSpc>
                <a:spcPct val="100000"/>
              </a:lnSpc>
              <a:spcBef>
                <a:spcPts val="140"/>
              </a:spcBef>
            </a:pPr>
            <a:r>
              <a:rPr sz="1200" b="1" spc="-25" dirty="0">
                <a:latin typeface="Times New Roman"/>
                <a:cs typeface="Times New Roman"/>
              </a:rPr>
              <a:t>Dr.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Elías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Gil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P.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240029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54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97D87F51-A9AA-9E2A-3F43-6C41020CA6EA}"/>
              </a:ext>
            </a:extLst>
          </p:cNvPr>
          <p:cNvGrpSpPr/>
          <p:nvPr/>
        </p:nvGrpSpPr>
        <p:grpSpPr>
          <a:xfrm>
            <a:off x="95998" y="101159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55C80889-2A57-AF90-7BB5-A83EE1B174B4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6A0B4268-2D92-DEAB-B421-3308F8029C17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33596AFA-06C4-B941-815F-B5A32758679E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E26597F4-A0CE-E4F9-2AC5-14F913E73C2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E8D76F94-032E-F40D-3902-5AED507D96B6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D60ADF60-B9C9-4C20-6D91-FCB2B7DC5A66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1ECCC5B4-4096-3092-9945-BE58E131C7DD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3FC4430A-D63B-C799-C39D-AAA9473B890D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8135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08725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353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Teorías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que</a:t>
            </a:r>
            <a:r>
              <a:rPr sz="1200" b="1" spc="-9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Apoyan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Estudio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Los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siete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vectores</a:t>
            </a:r>
            <a:r>
              <a:rPr sz="1200" b="1" i="1" spc="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desarrollo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identidad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Chickering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Reisser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(1993)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Arthur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Chickering,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basándose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Erick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Erickson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(1959-</a:t>
            </a:r>
            <a:r>
              <a:rPr sz="1200" dirty="0">
                <a:latin typeface="Times New Roman"/>
                <a:cs typeface="Times New Roman"/>
              </a:rPr>
              <a:t>1980),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elaboró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1969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teoría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establecimiento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estudiantes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aproximadamente,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18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24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edad.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 estar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trabajando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Goddard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Collage,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1959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1965,</a:t>
            </a:r>
            <a:r>
              <a:rPr sz="1200" spc="-10" dirty="0">
                <a:latin typeface="Times New Roman"/>
                <a:cs typeface="Times New Roman"/>
              </a:rPr>
              <a:t> Chickering </a:t>
            </a:r>
            <a:r>
              <a:rPr sz="1200" dirty="0">
                <a:latin typeface="Times New Roman"/>
                <a:cs typeface="Times New Roman"/>
              </a:rPr>
              <a:t>investigó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sentó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simplemente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denominaría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Vectores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Chickering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Reisser),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psicosocial sobre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 muy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aunque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citada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frecuencia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artículos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escritos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inglés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idiomas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(incluyendo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español).Cada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siete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vectores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contribuye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estudiantes </a:t>
            </a:r>
            <a:r>
              <a:rPr sz="1200" dirty="0">
                <a:latin typeface="Times New Roman"/>
                <a:cs typeface="Times New Roman"/>
              </a:rPr>
              <a:t>universitarios,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 transitan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vectores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ritmos,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pudiéndose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retornen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vector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habían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dejado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atrás,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volver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examinar</a:t>
            </a:r>
            <a:r>
              <a:rPr sz="1200" spc="2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2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relacionados</a:t>
            </a:r>
            <a:r>
              <a:rPr sz="1200" spc="2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éste</a:t>
            </a:r>
            <a:r>
              <a:rPr sz="1200" spc="2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(Evans,</a:t>
            </a:r>
            <a:r>
              <a:rPr sz="1200" spc="2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Forney</a:t>
            </a:r>
            <a:r>
              <a:rPr sz="1200" spc="25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Guido-</a:t>
            </a:r>
            <a:r>
              <a:rPr sz="1200" dirty="0">
                <a:latin typeface="Times New Roman"/>
                <a:cs typeface="Times New Roman"/>
              </a:rPr>
              <a:t>DiBrito,</a:t>
            </a:r>
            <a:r>
              <a:rPr sz="1200" spc="26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1998). </a:t>
            </a:r>
            <a:r>
              <a:rPr sz="1200" dirty="0">
                <a:latin typeface="Times New Roman"/>
                <a:cs typeface="Times New Roman"/>
              </a:rPr>
              <a:t>Posteriormente,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Chickering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trabajó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Linda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Reisser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(1993)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revisión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teoría, </a:t>
            </a:r>
            <a:r>
              <a:rPr sz="1200" dirty="0">
                <a:latin typeface="Times New Roman"/>
                <a:cs typeface="Times New Roman"/>
              </a:rPr>
              <a:t>incorporando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investigaciones.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Teoría</a:t>
            </a:r>
            <a:r>
              <a:rPr sz="1200" b="1" i="1" spc="26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participación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245" dirty="0">
                <a:latin typeface="Times New Roman"/>
                <a:cs typeface="Times New Roman"/>
              </a:rPr>
              <a:t> </a:t>
            </a:r>
            <a:r>
              <a:rPr sz="1200" b="1" i="1" spc="-20" dirty="0">
                <a:latin typeface="Times New Roman"/>
                <a:cs typeface="Times New Roman"/>
              </a:rPr>
              <a:t>Valdés</a:t>
            </a:r>
            <a:r>
              <a:rPr sz="1200" b="1" i="1" dirty="0">
                <a:latin typeface="Times New Roman"/>
                <a:cs typeface="Times New Roman"/>
              </a:rPr>
              <a:t> y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Urías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(2011)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afectan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hijos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relativos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hijos,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Estos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considerados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Laboratorio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Latinoamericano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Evaluación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(LLECE,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1997),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Sánchez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Valdés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(2003)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Martínez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cual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acertada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madres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relativo </a:t>
            </a:r>
            <a:r>
              <a:rPr sz="1200" dirty="0">
                <a:latin typeface="Times New Roman"/>
                <a:cs typeface="Times New Roman"/>
              </a:rPr>
              <a:t>a 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hijos,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motivacionales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actitudinales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afectan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aprendizaje.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consideración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influyen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hijos,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madres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insumo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procesal.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Enfoque</a:t>
            </a:r>
            <a:r>
              <a:rPr sz="1200" b="1" i="1" spc="-4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ecológico</a:t>
            </a:r>
            <a:r>
              <a:rPr sz="1200" b="1" i="1" spc="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del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desarrollo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humano</a:t>
            </a:r>
            <a:r>
              <a:rPr sz="1200" b="1" i="1" spc="-6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Bronfenbrenner</a:t>
            </a:r>
            <a:r>
              <a:rPr sz="1200" b="1" i="1" spc="-4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(1987)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denomina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ecológica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ecológico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10" dirty="0">
                <a:latin typeface="Times New Roman"/>
                <a:cs typeface="Times New Roman"/>
              </a:rPr>
              <a:t> humano,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60951" y="17951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2291" y="8226179"/>
            <a:ext cx="4355465" cy="760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spc="-20" dirty="0">
                <a:latin typeface="Times New Roman"/>
                <a:cs typeface="Times New Roman"/>
              </a:rPr>
              <a:t>Teoría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Identidad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Nacional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Nuevo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Republicano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con</a:t>
            </a:r>
            <a:endParaRPr sz="1200">
              <a:latin typeface="Times New Roman"/>
              <a:cs typeface="Times New Roman"/>
            </a:endParaRPr>
          </a:p>
          <a:p>
            <a:pPr marL="12700" marR="5080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Implicación </a:t>
            </a:r>
            <a:r>
              <a:rPr sz="1200" b="1" spc="-10" dirty="0">
                <a:latin typeface="Times New Roman"/>
                <a:cs typeface="Times New Roman"/>
              </a:rPr>
              <a:t>Corresponsable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Familia,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Escuela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Comunidad.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Un </a:t>
            </a:r>
            <a:r>
              <a:rPr sz="1200" b="1" dirty="0">
                <a:latin typeface="Times New Roman"/>
                <a:cs typeface="Times New Roman"/>
              </a:rPr>
              <a:t>Aporte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Arraigo</a:t>
            </a:r>
            <a:r>
              <a:rPr sz="1200" b="1" spc="28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Sentido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Nacionalista</a:t>
            </a:r>
            <a:endParaRPr sz="1200">
              <a:latin typeface="Times New Roman"/>
              <a:cs typeface="Times New Roman"/>
            </a:endParaRPr>
          </a:p>
          <a:p>
            <a:pPr marL="269240" algn="ctr">
              <a:lnSpc>
                <a:spcPct val="100000"/>
              </a:lnSpc>
              <a:spcBef>
                <a:spcPts val="140"/>
              </a:spcBef>
            </a:pPr>
            <a:r>
              <a:rPr sz="1200" b="1" spc="-25" dirty="0">
                <a:latin typeface="Times New Roman"/>
                <a:cs typeface="Times New Roman"/>
              </a:rPr>
              <a:t>Dr.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Elías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Gil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P.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240029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55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8BA578D1-03CD-66D0-C488-DCBAE137558A}"/>
              </a:ext>
            </a:extLst>
          </p:cNvPr>
          <p:cNvGrpSpPr/>
          <p:nvPr/>
        </p:nvGrpSpPr>
        <p:grpSpPr>
          <a:xfrm>
            <a:off x="95998" y="97725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E73540BD-FB00-FAC4-165E-FF09CCDED83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8C1E3841-0EC9-88D8-6863-DAACF5750EFB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20C47F78-4B28-D58E-69DF-E26767F782A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C420AE86-9441-6F5B-47B2-A0FCFD288CA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ACDB8824-6BBB-18C8-B619-920D147DE14A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B97AB87A-FE0B-086B-7490-70253E769BC9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96F5ECF0-E01E-FEFE-933C-79B0FCAB7A77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5781353B-A323-678B-3DBF-E178CA58D55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8135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44920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69977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argumentando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ecológicos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humano </a:t>
            </a:r>
            <a:r>
              <a:rPr sz="1200" dirty="0">
                <a:latin typeface="Times New Roman"/>
                <a:cs typeface="Times New Roman"/>
              </a:rPr>
              <a:t>crece,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entender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aquí,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propone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Bronfenbrenner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describir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contexto,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llamaba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ecológico. </a:t>
            </a:r>
            <a:r>
              <a:rPr sz="1200" dirty="0">
                <a:latin typeface="Times New Roman"/>
                <a:cs typeface="Times New Roman"/>
              </a:rPr>
              <a:t>Entendiendo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ecológico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seriadas,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cuales </a:t>
            </a:r>
            <a:r>
              <a:rPr sz="1200" dirty="0">
                <a:latin typeface="Times New Roman"/>
                <a:cs typeface="Times New Roman"/>
              </a:rPr>
              <a:t>cabe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muñecas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rusas.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entorno </a:t>
            </a:r>
            <a:r>
              <a:rPr sz="1200" dirty="0">
                <a:latin typeface="Times New Roman"/>
                <a:cs typeface="Times New Roman"/>
              </a:rPr>
              <a:t>inmediato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contiene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desarrollo.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casa,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suele </a:t>
            </a:r>
            <a:r>
              <a:rPr sz="1200" dirty="0">
                <a:latin typeface="Times New Roman"/>
                <a:cs typeface="Times New Roman"/>
              </a:rPr>
              <a:t>suceder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investiga, 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laboratorio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test.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2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Constructos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Identidad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Nacional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04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4064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Erik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Erikson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citado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Barahona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(2002)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sostiene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identidad: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inmediata,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status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científica, si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cierta</a:t>
            </a:r>
            <a:r>
              <a:rPr sz="1200" spc="-10" dirty="0">
                <a:latin typeface="Times New Roman"/>
                <a:cs typeface="Times New Roman"/>
              </a:rPr>
              <a:t> novedad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vocabulario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variedad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personas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24).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Entonces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conveniente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habitantes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suyos.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nación,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pueblo,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costumbres </a:t>
            </a:r>
            <a:r>
              <a:rPr sz="1200" dirty="0">
                <a:latin typeface="Times New Roman"/>
                <a:cs typeface="Times New Roman"/>
              </a:rPr>
              <a:t>propias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lugar,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sentimiento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sentirse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elementos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perteneciente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mecanismo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profundizar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Comunicación.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spc="-10" dirty="0">
                <a:latin typeface="Times New Roman"/>
                <a:cs typeface="Times New Roman"/>
              </a:rPr>
              <a:t>venezolana).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R="30480" algn="ctr">
              <a:lnSpc>
                <a:spcPct val="100000"/>
              </a:lnSpc>
              <a:spcBef>
                <a:spcPts val="5"/>
              </a:spcBef>
            </a:pPr>
            <a:r>
              <a:rPr sz="1200" b="1" spc="-10" dirty="0">
                <a:latin typeface="Times New Roman"/>
                <a:cs typeface="Times New Roman"/>
              </a:rPr>
              <a:t>METODOLOGÍA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4254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estuvo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esenciales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 </a:t>
            </a:r>
            <a:r>
              <a:rPr sz="1200" dirty="0">
                <a:latin typeface="Times New Roman"/>
                <a:cs typeface="Times New Roman"/>
              </a:rPr>
              <a:t>cualitativa.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conveniente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acotar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asumida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además,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visionan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construyen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intercambios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subjetivos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lingüísticos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desenvuelven,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visiones,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percepciones, ideas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sentimientos.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60951" y="17951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2291" y="8226179"/>
            <a:ext cx="4355465" cy="760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spc="-20" dirty="0">
                <a:latin typeface="Times New Roman"/>
                <a:cs typeface="Times New Roman"/>
              </a:rPr>
              <a:t>Teoría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Identidad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Nacional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Nuevo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Republicano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con</a:t>
            </a:r>
            <a:endParaRPr sz="1200">
              <a:latin typeface="Times New Roman"/>
              <a:cs typeface="Times New Roman"/>
            </a:endParaRPr>
          </a:p>
          <a:p>
            <a:pPr marL="12700" marR="5080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Implicación </a:t>
            </a:r>
            <a:r>
              <a:rPr sz="1200" b="1" spc="-10" dirty="0">
                <a:latin typeface="Times New Roman"/>
                <a:cs typeface="Times New Roman"/>
              </a:rPr>
              <a:t>Corresponsable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Familia,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Escuela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Comunidad.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Un </a:t>
            </a:r>
            <a:r>
              <a:rPr sz="1200" b="1" dirty="0">
                <a:latin typeface="Times New Roman"/>
                <a:cs typeface="Times New Roman"/>
              </a:rPr>
              <a:t>Aporte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Arraigo</a:t>
            </a:r>
            <a:r>
              <a:rPr sz="1200" b="1" spc="28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Sentido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Nacionalista</a:t>
            </a:r>
            <a:endParaRPr sz="1200">
              <a:latin typeface="Times New Roman"/>
              <a:cs typeface="Times New Roman"/>
            </a:endParaRPr>
          </a:p>
          <a:p>
            <a:pPr marL="269240" algn="ctr">
              <a:lnSpc>
                <a:spcPct val="100000"/>
              </a:lnSpc>
              <a:spcBef>
                <a:spcPts val="140"/>
              </a:spcBef>
            </a:pPr>
            <a:r>
              <a:rPr sz="1200" b="1" spc="-25" dirty="0">
                <a:latin typeface="Times New Roman"/>
                <a:cs typeface="Times New Roman"/>
              </a:rPr>
              <a:t>Dr.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Elías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Gil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P.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240029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56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7B53A036-9E2C-D00F-4DBB-0928EE29A180}"/>
              </a:ext>
            </a:extLst>
          </p:cNvPr>
          <p:cNvGrpSpPr/>
          <p:nvPr/>
        </p:nvGrpSpPr>
        <p:grpSpPr>
          <a:xfrm>
            <a:off x="109728" y="123189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E85BE56A-12AB-19AE-B7F8-385D5568E90B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B588BC48-14E2-6514-BDC7-077C8C76F60C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2984222F-269B-69FA-1ED5-76404CDE3575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629E3DAB-CDD7-DD6A-2343-00EDDCEF2A6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3C25BDE3-7F5F-029B-7773-6FEB7EFDB1D6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23B1BFCB-43DA-332B-7FA6-1CE69E0F6DB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9D0A41D7-93D2-182E-4D1E-A041BB219E8D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BAF89C90-A9FA-C173-E58B-3EEC226DC0DD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8135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6675" cy="513473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089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755"/>
              </a:spcBef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seleccionado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presente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investigación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 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etnografía,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cual </a:t>
            </a:r>
            <a:r>
              <a:rPr sz="1200" dirty="0">
                <a:latin typeface="Times New Roman"/>
                <a:cs typeface="Times New Roman"/>
              </a:rPr>
              <a:t>permitió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vivenciar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educativos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basada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seleccionado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presente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estuvo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ubicado,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Virgen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Milagrosa,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comunidad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Vicario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III,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Calabozo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Guárico.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clave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(01)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(02)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(01)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(01)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comunidad,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pertinentes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son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planteado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piezas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10" dirty="0">
                <a:latin typeface="Times New Roman"/>
                <a:cs typeface="Times New Roman"/>
              </a:rPr>
              <a:t> investigación.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Técnicas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e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Instrumentos</a:t>
            </a:r>
            <a:r>
              <a:rPr sz="1200" b="1" i="1" spc="-6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Recolección</a:t>
            </a:r>
            <a:r>
              <a:rPr sz="1200" b="1" i="1" spc="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Información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35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obtener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más </a:t>
            </a:r>
            <a:r>
              <a:rPr sz="1200" dirty="0">
                <a:latin typeface="Times New Roman"/>
                <a:cs typeface="Times New Roman"/>
              </a:rPr>
              <a:t>usados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son: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observación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participativa,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nota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profundidad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recabar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utilizó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entrevista, 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utilizó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estructurada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utilizando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guion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entrevistas.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Credibilidad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los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Resultados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contó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valiosas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son: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triangulación,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2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2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2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2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perspectivas</a:t>
            </a:r>
            <a:r>
              <a:rPr sz="1200" spc="2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teóricas,</a:t>
            </a:r>
            <a:r>
              <a:rPr sz="1200" spc="2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diferentes </a:t>
            </a:r>
            <a:r>
              <a:rPr sz="1200" dirty="0">
                <a:latin typeface="Times New Roman"/>
                <a:cs typeface="Times New Roman"/>
              </a:rPr>
              <a:t>procedimientos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metodológicos,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otros,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grabaciones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audio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videos,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permitieron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repetidas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veces.</a:t>
            </a:r>
            <a:endParaRPr sz="1200" dirty="0">
              <a:latin typeface="Times New Roman"/>
              <a:cs typeface="Times New Roman"/>
            </a:endParaRPr>
          </a:p>
          <a:p>
            <a:pPr marR="373380" algn="ctr">
              <a:lnSpc>
                <a:spcPct val="100000"/>
              </a:lnSpc>
              <a:spcBef>
                <a:spcPts val="1265"/>
              </a:spcBef>
            </a:pPr>
            <a:r>
              <a:rPr sz="1200" b="1" spc="-10" dirty="0">
                <a:latin typeface="Times New Roman"/>
                <a:cs typeface="Times New Roman"/>
              </a:rPr>
              <a:t>HALLAZGOS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28599" y="6145098"/>
            <a:ext cx="5952744" cy="1734693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247904" y="7909661"/>
            <a:ext cx="121094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Gil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(2019)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9" name="object 19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4560951" y="179514"/>
            <a:ext cx="1805304" cy="893889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1312291" y="8226179"/>
            <a:ext cx="4355465" cy="760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spc="-20" dirty="0">
                <a:latin typeface="Times New Roman"/>
                <a:cs typeface="Times New Roman"/>
              </a:rPr>
              <a:t>Teoría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Identidad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Nacional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Nuevo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Republicano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con</a:t>
            </a:r>
            <a:endParaRPr sz="1200">
              <a:latin typeface="Times New Roman"/>
              <a:cs typeface="Times New Roman"/>
            </a:endParaRPr>
          </a:p>
          <a:p>
            <a:pPr marL="12700" marR="5080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Implicación </a:t>
            </a:r>
            <a:r>
              <a:rPr sz="1200" b="1" spc="-10" dirty="0">
                <a:latin typeface="Times New Roman"/>
                <a:cs typeface="Times New Roman"/>
              </a:rPr>
              <a:t>Corresponsable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Familia,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Escuela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Comunidad.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Un </a:t>
            </a:r>
            <a:r>
              <a:rPr sz="1200" b="1" dirty="0">
                <a:latin typeface="Times New Roman"/>
                <a:cs typeface="Times New Roman"/>
              </a:rPr>
              <a:t>Aporte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Arraigo</a:t>
            </a:r>
            <a:r>
              <a:rPr sz="1200" b="1" spc="28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Sentido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Nacionalista</a:t>
            </a:r>
            <a:endParaRPr sz="1200">
              <a:latin typeface="Times New Roman"/>
              <a:cs typeface="Times New Roman"/>
            </a:endParaRPr>
          </a:p>
          <a:p>
            <a:pPr marL="269240" algn="ctr">
              <a:lnSpc>
                <a:spcPct val="100000"/>
              </a:lnSpc>
              <a:spcBef>
                <a:spcPts val="140"/>
              </a:spcBef>
            </a:pPr>
            <a:r>
              <a:rPr sz="1200" b="1" spc="-25" dirty="0">
                <a:latin typeface="Times New Roman"/>
                <a:cs typeface="Times New Roman"/>
              </a:rPr>
              <a:t>Dr.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Elías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Gil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P.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240029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57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2" name="Grupo 21">
            <a:extLst>
              <a:ext uri="{FF2B5EF4-FFF2-40B4-BE49-F238E27FC236}">
                <a16:creationId xmlns:a16="http://schemas.microsoft.com/office/drawing/2014/main" id="{DAA6A6DF-3FDF-D7FD-D8C2-F3451CFCE6F4}"/>
              </a:ext>
            </a:extLst>
          </p:cNvPr>
          <p:cNvGrpSpPr/>
          <p:nvPr/>
        </p:nvGrpSpPr>
        <p:grpSpPr>
          <a:xfrm>
            <a:off x="109728" y="109609"/>
            <a:ext cx="6665976" cy="1452626"/>
            <a:chOff x="470065" y="1951410"/>
            <a:chExt cx="6665976" cy="1452626"/>
          </a:xfrm>
        </p:grpSpPr>
        <p:grpSp>
          <p:nvGrpSpPr>
            <p:cNvPr id="23" name="object 12">
              <a:extLst>
                <a:ext uri="{FF2B5EF4-FFF2-40B4-BE49-F238E27FC236}">
                  <a16:creationId xmlns:a16="http://schemas.microsoft.com/office/drawing/2014/main" id="{BD8AA930-D080-5E16-DD2E-73DCEE52965F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7" name="object 13">
                <a:extLst>
                  <a:ext uri="{FF2B5EF4-FFF2-40B4-BE49-F238E27FC236}">
                    <a16:creationId xmlns:a16="http://schemas.microsoft.com/office/drawing/2014/main" id="{72F665BD-67CE-2963-E40C-F86D2820F8D9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8" name="object 14">
                <a:extLst>
                  <a:ext uri="{FF2B5EF4-FFF2-40B4-BE49-F238E27FC236}">
                    <a16:creationId xmlns:a16="http://schemas.microsoft.com/office/drawing/2014/main" id="{A423AEC0-9E73-4773-AA91-0F7197D78AA9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9" name="object 15">
                <a:extLst>
                  <a:ext uri="{FF2B5EF4-FFF2-40B4-BE49-F238E27FC236}">
                    <a16:creationId xmlns:a16="http://schemas.microsoft.com/office/drawing/2014/main" id="{342D88CB-0A50-EF5E-2277-57593CFA3FC7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0" name="object 16">
                <a:extLst>
                  <a:ext uri="{FF2B5EF4-FFF2-40B4-BE49-F238E27FC236}">
                    <a16:creationId xmlns:a16="http://schemas.microsoft.com/office/drawing/2014/main" id="{C6969772-77EA-FFD5-3682-6AB3E7660E6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4" name="object 16">
              <a:extLst>
                <a:ext uri="{FF2B5EF4-FFF2-40B4-BE49-F238E27FC236}">
                  <a16:creationId xmlns:a16="http://schemas.microsoft.com/office/drawing/2014/main" id="{06C64D0C-D649-2B90-B148-239E753B7B53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5" name="object 25">
              <a:extLst>
                <a:ext uri="{FF2B5EF4-FFF2-40B4-BE49-F238E27FC236}">
                  <a16:creationId xmlns:a16="http://schemas.microsoft.com/office/drawing/2014/main" id="{2CC93EA5-0F26-9398-AD54-7DCDBD9654DD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6" name="object 31">
              <a:extLst>
                <a:ext uri="{FF2B5EF4-FFF2-40B4-BE49-F238E27FC236}">
                  <a16:creationId xmlns:a16="http://schemas.microsoft.com/office/drawing/2014/main" id="{9CCE4D4B-48F1-33CC-6478-0B4877669A81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8135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45555" cy="66414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0040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Partiendo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hallazgos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evidenciados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aplicadas,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conveniente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jóvenes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esencialmente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ejemplificación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conlleva 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afirmar 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aristas 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permiten</a:t>
            </a:r>
            <a:r>
              <a:rPr sz="1200" spc="-10" dirty="0">
                <a:latin typeface="Times New Roman"/>
                <a:cs typeface="Times New Roman"/>
              </a:rPr>
              <a:t> develar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génesis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Virgen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Milagrosa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Calabozo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Guárico,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categorías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familiar,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permiten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visiones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observó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desapego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constitutivos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nacional.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republicano,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señalada,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supervisión,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realizan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acompañamiento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cargo,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vivenciar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clases.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entrevistas,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discusión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dirigida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registros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diarios,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observando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señaladas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desarrollando.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presencia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fomento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juegan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actualmente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importancia, </a:t>
            </a:r>
            <a:r>
              <a:rPr sz="1200" dirty="0">
                <a:latin typeface="Times New Roman"/>
                <a:cs typeface="Times New Roman"/>
              </a:rPr>
              <a:t>puesto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son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representan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llamadas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refuerzo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antes </a:t>
            </a:r>
            <a:r>
              <a:rPr sz="1200" dirty="0">
                <a:latin typeface="Times New Roman"/>
                <a:cs typeface="Times New Roman"/>
              </a:rPr>
              <a:t>planteado,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trabajan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logrará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republicano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reclama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planeta,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conciencia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protagónico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preservación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culturas </a:t>
            </a:r>
            <a:r>
              <a:rPr sz="1200" dirty="0">
                <a:latin typeface="Times New Roman"/>
                <a:cs typeface="Times New Roman"/>
              </a:rPr>
              <a:t>ancestrales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definitorias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salvaguardo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especie</a:t>
            </a:r>
            <a:r>
              <a:rPr sz="1200" spc="-10" dirty="0">
                <a:latin typeface="Times New Roman"/>
                <a:cs typeface="Times New Roman"/>
              </a:rPr>
              <a:t> humana. </a:t>
            </a:r>
            <a:r>
              <a:rPr sz="1200" dirty="0">
                <a:latin typeface="Times New Roman"/>
                <a:cs typeface="Times New Roman"/>
              </a:rPr>
              <a:t>Creando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armonía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consciente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papel </a:t>
            </a:r>
            <a:r>
              <a:rPr sz="1200" dirty="0">
                <a:latin typeface="Times New Roman"/>
                <a:cs typeface="Times New Roman"/>
              </a:rPr>
              <a:t>protagónico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fomento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nacional,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testimonio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sea </a:t>
            </a:r>
            <a:r>
              <a:rPr sz="1200" dirty="0">
                <a:latin typeface="Times New Roman"/>
                <a:cs typeface="Times New Roman"/>
              </a:rPr>
              <a:t>corresponsable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pensante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consiente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realidades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recíproco 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inherencia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(familia,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comunidad)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fomento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efectivo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arraigo 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nacionalista.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jóvenes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actualidad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escaza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procesos </a:t>
            </a:r>
            <a:r>
              <a:rPr sz="1200" dirty="0">
                <a:latin typeface="Times New Roman"/>
                <a:cs typeface="Times New Roman"/>
              </a:rPr>
              <a:t>educativos 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favorecerla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tanto,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juega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relativo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consiguiente,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éste,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garantizar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jóvenes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sean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comprendidos,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pero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surjan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educativos, seres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pensantes 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sólida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60951" y="17951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2291" y="8226179"/>
            <a:ext cx="4355465" cy="760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spc="-20" dirty="0">
                <a:latin typeface="Times New Roman"/>
                <a:cs typeface="Times New Roman"/>
              </a:rPr>
              <a:t>Teoría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Identidad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Nacional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Nuevo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Republicano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con</a:t>
            </a:r>
            <a:endParaRPr sz="1200">
              <a:latin typeface="Times New Roman"/>
              <a:cs typeface="Times New Roman"/>
            </a:endParaRPr>
          </a:p>
          <a:p>
            <a:pPr marL="12700" marR="5080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Implicación </a:t>
            </a:r>
            <a:r>
              <a:rPr sz="1200" b="1" spc="-10" dirty="0">
                <a:latin typeface="Times New Roman"/>
                <a:cs typeface="Times New Roman"/>
              </a:rPr>
              <a:t>Corresponsable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Familia,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Escuela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Comunidad.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Un </a:t>
            </a:r>
            <a:r>
              <a:rPr sz="1200" b="1" dirty="0">
                <a:latin typeface="Times New Roman"/>
                <a:cs typeface="Times New Roman"/>
              </a:rPr>
              <a:t>Aporte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Arraigo</a:t>
            </a:r>
            <a:r>
              <a:rPr sz="1200" b="1" spc="28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Sentido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Nacionalista</a:t>
            </a:r>
            <a:endParaRPr sz="1200">
              <a:latin typeface="Times New Roman"/>
              <a:cs typeface="Times New Roman"/>
            </a:endParaRPr>
          </a:p>
          <a:p>
            <a:pPr marL="269240" algn="ctr">
              <a:lnSpc>
                <a:spcPct val="100000"/>
              </a:lnSpc>
              <a:spcBef>
                <a:spcPts val="140"/>
              </a:spcBef>
            </a:pPr>
            <a:r>
              <a:rPr sz="1200" b="1" spc="-25" dirty="0">
                <a:latin typeface="Times New Roman"/>
                <a:cs typeface="Times New Roman"/>
              </a:rPr>
              <a:t>Dr.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Elías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Gil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P.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240029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58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D1FD5C0A-0DAF-7DB3-C5BD-3320B7E43F3E}"/>
              </a:ext>
            </a:extLst>
          </p:cNvPr>
          <p:cNvGrpSpPr/>
          <p:nvPr/>
        </p:nvGrpSpPr>
        <p:grpSpPr>
          <a:xfrm>
            <a:off x="109728" y="100585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58D728E8-82CD-648C-3A1F-1DB849E7C866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480369B1-9C67-179E-79B7-D52CC0224E9B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6AE6579D-FA2D-F1EC-F2C4-B2DC21BDB04B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C7F1C6F8-2684-89E8-F9DD-3EFB313877C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48457E07-4522-5782-91CD-75A375AE1F81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65ACF721-4784-787D-23DA-6B4A66E9232D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8E2B7102-7384-DAEB-4860-1AE7D8122EF4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AA9EB4EE-07D4-200D-2BF6-AC153D17ACC5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8135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46190" cy="690958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0104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accionar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diario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mundo,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dirty="0">
                <a:latin typeface="Times New Roman"/>
                <a:cs typeface="Times New Roman"/>
              </a:rPr>
              <a:t>elementos.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entiende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pautas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explicadas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anteriormente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dimensiones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hombre: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físicas,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afectivas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cognoscitivas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 </a:t>
            </a:r>
            <a:r>
              <a:rPr sz="1200" spc="-10" dirty="0">
                <a:latin typeface="Times New Roman"/>
                <a:cs typeface="Times New Roman"/>
              </a:rPr>
              <a:t>ayudar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jóvenes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pedagogía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felicidad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esta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sólidos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seguir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entero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capaz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entender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 son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colocar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origen.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consiguiente,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referidas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nacional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republicano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acertada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planificación,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giren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sólidos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teorías,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existentes,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redescubriéndolos,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buscando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aplicación </a:t>
            </a:r>
            <a:r>
              <a:rPr sz="1200" dirty="0">
                <a:latin typeface="Times New Roman"/>
                <a:cs typeface="Times New Roman"/>
              </a:rPr>
              <a:t>práctica 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estos.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REFLEXIONES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FINALES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favorecerse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premisas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inclusión,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calidad,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valerse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favorecer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fomentar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identidad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desprenderse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creencias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religiosas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propiciar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la joven seguridad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postulados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nacional.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testimonio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convencerá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mundo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sólidos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preservar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memoria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pueblos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salvaguardar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planeta.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Visto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perspectiva,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educativas,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familias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comunidades deben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 basados 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 nacional de</a:t>
            </a:r>
            <a:r>
              <a:rPr sz="1200" spc="-10" dirty="0">
                <a:latin typeface="Times New Roman"/>
                <a:cs typeface="Times New Roman"/>
              </a:rPr>
              <a:t> calidad,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partícipes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sólida 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nacional. </a:t>
            </a:r>
            <a:r>
              <a:rPr sz="1200" spc="-25" dirty="0">
                <a:latin typeface="Times New Roman"/>
                <a:cs typeface="Times New Roman"/>
              </a:rPr>
              <a:t>No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llamado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favorezca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reclaman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ineludibles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preservar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constituyen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pueblos.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generará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duda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nuevo </a:t>
            </a:r>
            <a:r>
              <a:rPr sz="1200" dirty="0">
                <a:latin typeface="Times New Roman"/>
                <a:cs typeface="Times New Roman"/>
              </a:rPr>
              <a:t>republicano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sociedades.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sólidos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capaz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mostrar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define 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prójimo.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60951" y="17951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2291" y="8226179"/>
            <a:ext cx="4355465" cy="760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spc="-20" dirty="0">
                <a:latin typeface="Times New Roman"/>
                <a:cs typeface="Times New Roman"/>
              </a:rPr>
              <a:t>Teoría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Identidad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Nacional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Nuevo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Republicano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con</a:t>
            </a:r>
            <a:endParaRPr sz="1200">
              <a:latin typeface="Times New Roman"/>
              <a:cs typeface="Times New Roman"/>
            </a:endParaRPr>
          </a:p>
          <a:p>
            <a:pPr marL="12700" marR="5080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Implicación </a:t>
            </a:r>
            <a:r>
              <a:rPr sz="1200" b="1" spc="-10" dirty="0">
                <a:latin typeface="Times New Roman"/>
                <a:cs typeface="Times New Roman"/>
              </a:rPr>
              <a:t>Corresponsable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Familia,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Escuela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Comunidad.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Un </a:t>
            </a:r>
            <a:r>
              <a:rPr sz="1200" b="1" dirty="0">
                <a:latin typeface="Times New Roman"/>
                <a:cs typeface="Times New Roman"/>
              </a:rPr>
              <a:t>Aporte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Arraigo</a:t>
            </a:r>
            <a:r>
              <a:rPr sz="1200" b="1" spc="28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Sentido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Nacionalista</a:t>
            </a:r>
            <a:endParaRPr sz="1200">
              <a:latin typeface="Times New Roman"/>
              <a:cs typeface="Times New Roman"/>
            </a:endParaRPr>
          </a:p>
          <a:p>
            <a:pPr marL="269240" algn="ctr">
              <a:lnSpc>
                <a:spcPct val="100000"/>
              </a:lnSpc>
              <a:spcBef>
                <a:spcPts val="140"/>
              </a:spcBef>
            </a:pPr>
            <a:r>
              <a:rPr sz="1200" b="1" spc="-25" dirty="0">
                <a:latin typeface="Times New Roman"/>
                <a:cs typeface="Times New Roman"/>
              </a:rPr>
              <a:t>Dr.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Elías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Gil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P.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240029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59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885DDEAF-2B19-34CE-9FB7-DAD25ABEF343}"/>
              </a:ext>
            </a:extLst>
          </p:cNvPr>
          <p:cNvGrpSpPr/>
          <p:nvPr/>
        </p:nvGrpSpPr>
        <p:grpSpPr>
          <a:xfrm>
            <a:off x="105691" y="7334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7990FE00-DA7C-4DBC-89F1-E8668429C7BF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036D0926-EC0A-7FF3-384A-58965C10A1B5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E77267F2-AA75-912E-38E7-782E1B3AC59E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089CF1A8-444C-E52B-6E33-501EF9B8BAEF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192FD781-1EFE-5611-E382-BC2EE6B7B6B4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6E77DFDA-2664-D3D5-65A8-73E95F7582AB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5E724413-879A-FA06-D7B9-C377F2C18469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D529E79F-E163-0D9D-816C-1F253C5DCE0C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-4762" y="-4762"/>
            <a:ext cx="6867525" cy="9153525"/>
            <a:chOff x="-4762" y="-4762"/>
            <a:chExt cx="6867525" cy="915352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0"/>
              <a:ext cx="6858000" cy="9144000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0" y="0"/>
              <a:ext cx="6858000" cy="9144000"/>
            </a:xfrm>
            <a:custGeom>
              <a:avLst/>
              <a:gdLst/>
              <a:ahLst/>
              <a:cxnLst/>
              <a:rect l="l" t="t" r="r" b="b"/>
              <a:pathLst>
                <a:path w="6858000" h="9144000">
                  <a:moveTo>
                    <a:pt x="0" y="0"/>
                  </a:moveTo>
                  <a:lnTo>
                    <a:pt x="0" y="9144000"/>
                  </a:lnTo>
                  <a:lnTo>
                    <a:pt x="6858000" y="9144000"/>
                  </a:lnTo>
                  <a:lnTo>
                    <a:pt x="6858000" y="0"/>
                  </a:lnTo>
                </a:path>
              </a:pathLst>
            </a:custGeom>
            <a:ln w="9524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9728" y="102107"/>
              <a:ext cx="6667500" cy="1880616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7137" y="129286"/>
              <a:ext cx="6572211" cy="1785874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157137" y="129286"/>
              <a:ext cx="6572250" cy="1786255"/>
            </a:xfrm>
            <a:custGeom>
              <a:avLst/>
              <a:gdLst/>
              <a:ahLst/>
              <a:cxnLst/>
              <a:rect l="l" t="t" r="r" b="b"/>
              <a:pathLst>
                <a:path w="6572250" h="1786255">
                  <a:moveTo>
                    <a:pt x="0" y="297561"/>
                  </a:moveTo>
                  <a:lnTo>
                    <a:pt x="3895" y="249295"/>
                  </a:lnTo>
                  <a:lnTo>
                    <a:pt x="15174" y="203508"/>
                  </a:lnTo>
                  <a:lnTo>
                    <a:pt x="33222" y="160814"/>
                  </a:lnTo>
                  <a:lnTo>
                    <a:pt x="57428" y="121825"/>
                  </a:lnTo>
                  <a:lnTo>
                    <a:pt x="87179" y="87153"/>
                  </a:lnTo>
                  <a:lnTo>
                    <a:pt x="121861" y="57412"/>
                  </a:lnTo>
                  <a:lnTo>
                    <a:pt x="160862" y="33213"/>
                  </a:lnTo>
                  <a:lnTo>
                    <a:pt x="203569" y="15169"/>
                  </a:lnTo>
                  <a:lnTo>
                    <a:pt x="249369" y="3894"/>
                  </a:lnTo>
                  <a:lnTo>
                    <a:pt x="297649" y="0"/>
                  </a:lnTo>
                  <a:lnTo>
                    <a:pt x="6274650" y="0"/>
                  </a:lnTo>
                  <a:lnTo>
                    <a:pt x="6322916" y="3894"/>
                  </a:lnTo>
                  <a:lnTo>
                    <a:pt x="6368703" y="15169"/>
                  </a:lnTo>
                  <a:lnTo>
                    <a:pt x="6411397" y="33213"/>
                  </a:lnTo>
                  <a:lnTo>
                    <a:pt x="6450386" y="57412"/>
                  </a:lnTo>
                  <a:lnTo>
                    <a:pt x="6485058" y="87153"/>
                  </a:lnTo>
                  <a:lnTo>
                    <a:pt x="6514799" y="121825"/>
                  </a:lnTo>
                  <a:lnTo>
                    <a:pt x="6538998" y="160814"/>
                  </a:lnTo>
                  <a:lnTo>
                    <a:pt x="6557042" y="203508"/>
                  </a:lnTo>
                  <a:lnTo>
                    <a:pt x="6568317" y="249295"/>
                  </a:lnTo>
                  <a:lnTo>
                    <a:pt x="6572211" y="297561"/>
                  </a:lnTo>
                  <a:lnTo>
                    <a:pt x="6572211" y="1488186"/>
                  </a:lnTo>
                  <a:lnTo>
                    <a:pt x="6568317" y="1536486"/>
                  </a:lnTo>
                  <a:lnTo>
                    <a:pt x="6557042" y="1582300"/>
                  </a:lnTo>
                  <a:lnTo>
                    <a:pt x="6538998" y="1625015"/>
                  </a:lnTo>
                  <a:lnTo>
                    <a:pt x="6514799" y="1664021"/>
                  </a:lnTo>
                  <a:lnTo>
                    <a:pt x="6485058" y="1698704"/>
                  </a:lnTo>
                  <a:lnTo>
                    <a:pt x="6450386" y="1728453"/>
                  </a:lnTo>
                  <a:lnTo>
                    <a:pt x="6411397" y="1752657"/>
                  </a:lnTo>
                  <a:lnTo>
                    <a:pt x="6368703" y="1770703"/>
                  </a:lnTo>
                  <a:lnTo>
                    <a:pt x="6322916" y="1781979"/>
                  </a:lnTo>
                  <a:lnTo>
                    <a:pt x="6274650" y="1785874"/>
                  </a:lnTo>
                  <a:lnTo>
                    <a:pt x="297649" y="1785874"/>
                  </a:lnTo>
                  <a:lnTo>
                    <a:pt x="249369" y="1781979"/>
                  </a:lnTo>
                  <a:lnTo>
                    <a:pt x="203569" y="1770703"/>
                  </a:lnTo>
                  <a:lnTo>
                    <a:pt x="160862" y="1752657"/>
                  </a:lnTo>
                  <a:lnTo>
                    <a:pt x="121861" y="1728453"/>
                  </a:lnTo>
                  <a:lnTo>
                    <a:pt x="87179" y="1698704"/>
                  </a:lnTo>
                  <a:lnTo>
                    <a:pt x="57428" y="1664021"/>
                  </a:lnTo>
                  <a:lnTo>
                    <a:pt x="33222" y="1625015"/>
                  </a:lnTo>
                  <a:lnTo>
                    <a:pt x="15174" y="1582300"/>
                  </a:lnTo>
                  <a:lnTo>
                    <a:pt x="3895" y="1536486"/>
                  </a:lnTo>
                  <a:lnTo>
                    <a:pt x="0" y="1488186"/>
                  </a:lnTo>
                  <a:lnTo>
                    <a:pt x="0" y="297561"/>
                  </a:lnTo>
                  <a:close/>
                </a:path>
              </a:pathLst>
            </a:custGeom>
            <a:ln w="9524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14600" y="343458"/>
              <a:ext cx="1714500" cy="1144346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7" y="1450847"/>
              <a:ext cx="189737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1" y="1450847"/>
              <a:ext cx="157733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633727"/>
              <a:ext cx="1546859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4" y="1633727"/>
              <a:ext cx="284988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2000" y="1633727"/>
              <a:ext cx="1013460" cy="371855"/>
            </a:xfrm>
            <a:prstGeom prst="rect">
              <a:avLst/>
            </a:prstGeom>
          </p:spPr>
        </p:pic>
      </p:grpSp>
      <p:grpSp>
        <p:nvGrpSpPr>
          <p:cNvPr id="15" name="object 15"/>
          <p:cNvGrpSpPr/>
          <p:nvPr/>
        </p:nvGrpSpPr>
        <p:grpSpPr>
          <a:xfrm>
            <a:off x="324611" y="202437"/>
            <a:ext cx="6212205" cy="2344420"/>
            <a:chOff x="324611" y="202437"/>
            <a:chExt cx="6212205" cy="2344420"/>
          </a:xfrm>
        </p:grpSpPr>
        <p:pic>
          <p:nvPicPr>
            <p:cNvPr id="16" name="object 1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1" y="234695"/>
              <a:ext cx="1863852" cy="15727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26203" y="202437"/>
              <a:ext cx="2110231" cy="129768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905000" y="1883664"/>
              <a:ext cx="3005328" cy="662940"/>
            </a:xfrm>
            <a:prstGeom prst="rect">
              <a:avLst/>
            </a:prstGeom>
          </p:spPr>
        </p:pic>
      </p:grpSp>
      <p:graphicFrame>
        <p:nvGraphicFramePr>
          <p:cNvPr id="19" name="object 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3859757"/>
              </p:ext>
            </p:extLst>
          </p:nvPr>
        </p:nvGraphicFramePr>
        <p:xfrm>
          <a:off x="111951" y="1975059"/>
          <a:ext cx="6741159" cy="69989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06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108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756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747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65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48945"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  <a:lnR w="9525">
                      <a:solidFill>
                        <a:srgbClr val="FFC000"/>
                      </a:solidFill>
                      <a:prstDash val="solid"/>
                    </a:lnR>
                    <a:lnT w="9525">
                      <a:solidFill>
                        <a:srgbClr val="FFC000"/>
                      </a:solidFill>
                      <a:prstDash val="solid"/>
                    </a:lnT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13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Artículos</a:t>
                      </a:r>
                      <a:r>
                        <a:rPr sz="1200" b="1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Científicos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953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solidFill>
                      <a:srgbClr val="DEF6E3"/>
                    </a:solidFill>
                  </a:tcPr>
                </a:tc>
                <a:tc rowSpan="1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C000"/>
                      </a:solidFill>
                      <a:prstDash val="solid"/>
                    </a:lnR>
                    <a:lnB w="9525">
                      <a:solidFill>
                        <a:srgbClr val="FFC000"/>
                      </a:solidFill>
                      <a:prstDash val="solid"/>
                    </a:lnB>
                  </a:tcPr>
                </a:tc>
                <a:tc rowSpan="1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413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9535" marR="81280">
                        <a:lnSpc>
                          <a:spcPts val="1250"/>
                        </a:lnSpc>
                        <a:spcBef>
                          <a:spcPts val="575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9.</a:t>
                      </a:r>
                      <a:r>
                        <a:rPr sz="1200" spc="229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Esencia</a:t>
                      </a:r>
                      <a:r>
                        <a:rPr sz="1200" spc="2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Educativa</a:t>
                      </a:r>
                      <a:r>
                        <a:rPr sz="1200" spc="2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200" spc="2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Profesional</a:t>
                      </a:r>
                      <a:r>
                        <a:rPr sz="1200" spc="2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No</a:t>
                      </a:r>
                      <a:r>
                        <a:rPr sz="1200" spc="229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Docente.</a:t>
                      </a:r>
                      <a:r>
                        <a:rPr sz="1200" spc="2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Hacia</a:t>
                      </a:r>
                      <a:r>
                        <a:rPr sz="1200" spc="2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una</a:t>
                      </a:r>
                      <a:r>
                        <a:rPr sz="1200" spc="2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Teoría</a:t>
                      </a:r>
                      <a:r>
                        <a:rPr sz="1200" spc="2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Epocal</a:t>
                      </a:r>
                      <a:r>
                        <a:rPr sz="1200" spc="2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Desde</a:t>
                      </a:r>
                      <a:r>
                        <a:rPr sz="1200" spc="2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los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Cimientos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Epistémicos</a:t>
                      </a:r>
                      <a:r>
                        <a:rPr sz="1200" spc="-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Académicos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Postmodernos.</a:t>
                      </a:r>
                      <a:r>
                        <a:rPr sz="1200" spc="-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Autora: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MSc.</a:t>
                      </a:r>
                      <a:r>
                        <a:rPr sz="1200" spc="-2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 err="1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Kimberllin</a:t>
                      </a:r>
                      <a:r>
                        <a:rPr sz="1200" spc="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García</a:t>
                      </a:r>
                      <a:r>
                        <a:rPr lang="es-ES"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. </a:t>
                      </a:r>
                      <a:endParaRPr sz="1200" dirty="0">
                        <a:solidFill>
                          <a:srgbClr val="FF0000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7302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122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762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C000"/>
                      </a:solidFill>
                      <a:prstDash val="solid"/>
                    </a:lnR>
                    <a:lnB w="9525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97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 marL="89535" marR="82550">
                        <a:lnSpc>
                          <a:spcPts val="1250"/>
                        </a:lnSpc>
                        <a:spcBef>
                          <a:spcPts val="580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10.</a:t>
                      </a:r>
                      <a:r>
                        <a:rPr sz="1200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Empoderamiento</a:t>
                      </a:r>
                      <a:r>
                        <a:rPr sz="12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2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Criterios</a:t>
                      </a:r>
                      <a:r>
                        <a:rPr sz="1200" spc="1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Usabilidad</a:t>
                      </a:r>
                      <a:r>
                        <a:rPr sz="1200" spc="1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Utilidad</a:t>
                      </a:r>
                      <a:r>
                        <a:rPr sz="1200" spc="1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Tecnológica</a:t>
                      </a:r>
                      <a:r>
                        <a:rPr sz="1200" spc="1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como</a:t>
                      </a:r>
                      <a:r>
                        <a:rPr sz="1200" spc="1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Elementos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Inclusión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Social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Gestión</a:t>
                      </a:r>
                      <a:r>
                        <a:rPr sz="12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Comunitaria.</a:t>
                      </a:r>
                      <a:r>
                        <a:rPr sz="1200" spc="-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Autor: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Dr.</a:t>
                      </a:r>
                      <a:r>
                        <a:rPr sz="1200" b="0" spc="-2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José</a:t>
                      </a:r>
                      <a:r>
                        <a:rPr sz="1200" b="0" spc="-4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Jesús</a:t>
                      </a:r>
                      <a:r>
                        <a:rPr sz="1200" b="0" spc="-4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Brito</a:t>
                      </a:r>
                      <a:r>
                        <a:rPr sz="1200" b="0" spc="-1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0" spc="-2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Cova</a:t>
                      </a:r>
                      <a:r>
                        <a:rPr lang="es-ES" sz="1200" b="0" spc="-2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. </a:t>
                      </a:r>
                      <a:endParaRPr sz="1200" dirty="0">
                        <a:solidFill>
                          <a:srgbClr val="FF0000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138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C000"/>
                      </a:solidFill>
                      <a:prstDash val="solid"/>
                    </a:lnR>
                    <a:lnB w="9525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000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9535" marR="82550" algn="just">
                        <a:lnSpc>
                          <a:spcPct val="87100"/>
                        </a:lnSpc>
                        <a:spcBef>
                          <a:spcPts val="565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11. Actualización</a:t>
                      </a:r>
                      <a:r>
                        <a:rPr sz="12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Diseño</a:t>
                      </a:r>
                      <a:r>
                        <a:rPr sz="12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Instruccional</a:t>
                      </a:r>
                      <a:r>
                        <a:rPr sz="12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Asignatura</a:t>
                      </a:r>
                      <a:r>
                        <a:rPr sz="12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Introducción</a:t>
                      </a:r>
                      <a:r>
                        <a:rPr sz="12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 la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Computación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200" spc="3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II</a:t>
                      </a:r>
                      <a:r>
                        <a:rPr sz="1200" spc="3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Semestre</a:t>
                      </a:r>
                      <a:r>
                        <a:rPr sz="1200" spc="3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3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Enfermería</a:t>
                      </a:r>
                      <a:r>
                        <a:rPr sz="1200" spc="3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200" spc="3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Decanato</a:t>
                      </a:r>
                      <a:r>
                        <a:rPr sz="1200" spc="3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3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Ciencias</a:t>
                      </a:r>
                      <a:r>
                        <a:rPr sz="1200" spc="3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3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3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Salud</a:t>
                      </a:r>
                      <a:r>
                        <a:rPr sz="1200" spc="3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3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3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UCLA,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Barquisimeto,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Estado</a:t>
                      </a:r>
                      <a:r>
                        <a:rPr sz="1200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Lara.</a:t>
                      </a:r>
                      <a:r>
                        <a:rPr sz="1200" spc="-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Autora:</a:t>
                      </a:r>
                      <a:r>
                        <a:rPr sz="12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Ing.</a:t>
                      </a:r>
                      <a:r>
                        <a:rPr sz="1200" spc="-2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Keyla</a:t>
                      </a:r>
                      <a:r>
                        <a:rPr sz="1200" spc="-2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Torrealba</a:t>
                      </a:r>
                      <a:r>
                        <a:rPr lang="es-ES"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. </a:t>
                      </a:r>
                      <a:endParaRPr sz="1200" dirty="0">
                        <a:solidFill>
                          <a:srgbClr val="FF0000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151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C000"/>
                      </a:solidFill>
                      <a:prstDash val="solid"/>
                    </a:lnR>
                    <a:lnB w="9525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19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 marL="8953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12.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Homosexualidad en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200" spc="-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Ambientes</a:t>
                      </a:r>
                      <a:r>
                        <a:rPr sz="12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Educativos.</a:t>
                      </a:r>
                      <a:r>
                        <a:rPr sz="1200" spc="-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Autor: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Dr.</a:t>
                      </a:r>
                      <a:r>
                        <a:rPr sz="1200" spc="-2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José</a:t>
                      </a:r>
                      <a:r>
                        <a:rPr sz="1200" spc="-3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Rafael</a:t>
                      </a:r>
                      <a:r>
                        <a:rPr sz="1200" spc="-5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Abreu</a:t>
                      </a:r>
                      <a:r>
                        <a:rPr sz="1200" spc="-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Fuentes</a:t>
                      </a:r>
                      <a:endParaRPr sz="1200" dirty="0">
                        <a:solidFill>
                          <a:schemeClr val="tx1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165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C000"/>
                      </a:solidFill>
                      <a:prstDash val="solid"/>
                    </a:lnR>
                    <a:lnB w="9525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413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9535" marR="82550">
                        <a:lnSpc>
                          <a:spcPts val="1250"/>
                        </a:lnSpc>
                        <a:spcBef>
                          <a:spcPts val="575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13.</a:t>
                      </a:r>
                      <a:r>
                        <a:rPr sz="1200" spc="3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2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Historia</a:t>
                      </a:r>
                      <a:r>
                        <a:rPr sz="1200" spc="2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Regional</a:t>
                      </a:r>
                      <a:r>
                        <a:rPr sz="1200" spc="3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2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Local:</a:t>
                      </a:r>
                      <a:r>
                        <a:rPr sz="1200" spc="3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Conocimientos</a:t>
                      </a:r>
                      <a:r>
                        <a:rPr sz="1200" spc="3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Esenciales</a:t>
                      </a:r>
                      <a:r>
                        <a:rPr sz="1200" spc="3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Dentro</a:t>
                      </a:r>
                      <a:r>
                        <a:rPr sz="1200" spc="3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2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3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Educación Media.</a:t>
                      </a:r>
                      <a:r>
                        <a:rPr sz="1200" spc="-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Autor:</a:t>
                      </a:r>
                      <a:r>
                        <a:rPr sz="12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MSc</a:t>
                      </a:r>
                      <a:r>
                        <a:rPr sz="1200" spc="-2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Jesús</a:t>
                      </a:r>
                      <a:r>
                        <a:rPr sz="1200" spc="-4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 err="1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Gerónimo</a:t>
                      </a:r>
                      <a:r>
                        <a:rPr sz="1200" spc="-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García</a:t>
                      </a:r>
                      <a:r>
                        <a:rPr lang="es-ES"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. </a:t>
                      </a:r>
                      <a:endParaRPr sz="1200" dirty="0">
                        <a:solidFill>
                          <a:srgbClr val="FF0000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7302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179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762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C000"/>
                      </a:solidFill>
                      <a:prstDash val="solid"/>
                    </a:lnR>
                    <a:lnB w="9525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413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 marL="89535" marR="78740">
                        <a:lnSpc>
                          <a:spcPts val="1250"/>
                        </a:lnSpc>
                        <a:spcBef>
                          <a:spcPts val="580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14.</a:t>
                      </a:r>
                      <a:r>
                        <a:rPr sz="1200" spc="1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Análisis</a:t>
                      </a:r>
                      <a:r>
                        <a:rPr sz="1200" spc="1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200" spc="1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Rendimiento</a:t>
                      </a:r>
                      <a:r>
                        <a:rPr sz="1200" spc="1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Académico</a:t>
                      </a:r>
                      <a:r>
                        <a:rPr sz="1200" spc="1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1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20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Estudiantes</a:t>
                      </a:r>
                      <a:r>
                        <a:rPr sz="1200" spc="1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Universitarios.</a:t>
                      </a:r>
                      <a:r>
                        <a:rPr sz="1200" spc="1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Autor:</a:t>
                      </a:r>
                      <a:r>
                        <a:rPr sz="1200" spc="1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MSc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Erik</a:t>
                      </a:r>
                      <a:r>
                        <a:rPr sz="1200" spc="-2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Manuel</a:t>
                      </a:r>
                      <a:r>
                        <a:rPr sz="1200" spc="-1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 err="1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Siso</a:t>
                      </a:r>
                      <a:r>
                        <a:rPr sz="1200" spc="-3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Navarro</a:t>
                      </a:r>
                      <a:r>
                        <a:rPr lang="es-ES"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. </a:t>
                      </a:r>
                      <a:endParaRPr sz="1200" dirty="0">
                        <a:solidFill>
                          <a:srgbClr val="FF0000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191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C000"/>
                      </a:solidFill>
                      <a:prstDash val="solid"/>
                    </a:lnR>
                    <a:lnB w="9525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413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9535" marR="83185">
                        <a:lnSpc>
                          <a:spcPts val="1250"/>
                        </a:lnSpc>
                        <a:spcBef>
                          <a:spcPts val="580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15. Evaluación</a:t>
                      </a:r>
                      <a:r>
                        <a:rPr sz="12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 los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Aprendizajes</a:t>
                      </a:r>
                      <a:r>
                        <a:rPr sz="12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Basado</a:t>
                      </a:r>
                      <a:r>
                        <a:rPr sz="12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 Competencias</a:t>
                      </a:r>
                      <a:r>
                        <a:rPr sz="12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spc="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el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Ámbito</a:t>
                      </a:r>
                      <a:r>
                        <a:rPr sz="12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 la</a:t>
                      </a:r>
                      <a:r>
                        <a:rPr sz="12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Educación Universitaria.</a:t>
                      </a:r>
                      <a:r>
                        <a:rPr sz="1200" spc="-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Autor:</a:t>
                      </a:r>
                      <a:r>
                        <a:rPr sz="1200" spc="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MSc</a:t>
                      </a:r>
                      <a:r>
                        <a:rPr sz="1200" spc="-2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César</a:t>
                      </a:r>
                      <a:r>
                        <a:rPr sz="1200" spc="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Pérez</a:t>
                      </a:r>
                      <a:r>
                        <a:rPr lang="es-ES" sz="1200" spc="-2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. </a:t>
                      </a:r>
                      <a:endParaRPr sz="1200" dirty="0">
                        <a:solidFill>
                          <a:srgbClr val="FF0000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203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C000"/>
                      </a:solidFill>
                      <a:prstDash val="solid"/>
                    </a:lnR>
                    <a:lnB w="9525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413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 marL="89535" marR="80010">
                        <a:lnSpc>
                          <a:spcPts val="1250"/>
                        </a:lnSpc>
                        <a:spcBef>
                          <a:spcPts val="580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16.</a:t>
                      </a:r>
                      <a:r>
                        <a:rPr sz="1200" spc="3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Las</a:t>
                      </a:r>
                      <a:r>
                        <a:rPr sz="1200" spc="3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Matemáticas</a:t>
                      </a:r>
                      <a:r>
                        <a:rPr sz="1200" spc="3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spc="3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Educación</a:t>
                      </a:r>
                      <a:r>
                        <a:rPr sz="1200" spc="3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Infantil.</a:t>
                      </a:r>
                      <a:r>
                        <a:rPr sz="1200" spc="3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Caso:</a:t>
                      </a:r>
                      <a:r>
                        <a:rPr sz="1200" spc="3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Educación</a:t>
                      </a:r>
                      <a:r>
                        <a:rPr sz="1200" spc="3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Inicial</a:t>
                      </a:r>
                      <a:r>
                        <a:rPr sz="1200" spc="3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2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1er</a:t>
                      </a:r>
                      <a:r>
                        <a:rPr sz="1200" spc="3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Grado</a:t>
                      </a:r>
                      <a:r>
                        <a:rPr sz="1200" spc="3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de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Educación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Primaria.</a:t>
                      </a:r>
                      <a:r>
                        <a:rPr sz="1200" spc="-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Autora: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Dra.</a:t>
                      </a:r>
                      <a:r>
                        <a:rPr sz="1200" spc="-1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Carmen</a:t>
                      </a:r>
                      <a:r>
                        <a:rPr sz="1200" spc="-1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M.</a:t>
                      </a:r>
                      <a:r>
                        <a:rPr sz="1200" spc="-2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Marín</a:t>
                      </a:r>
                      <a:r>
                        <a:rPr sz="1200" spc="-1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Gómez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lang="es-ES"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212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C000"/>
                      </a:solidFill>
                      <a:prstDash val="solid"/>
                    </a:lnR>
                    <a:lnB w="9525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6394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9535" marR="82550" algn="just">
                        <a:lnSpc>
                          <a:spcPct val="87100"/>
                        </a:lnSpc>
                        <a:spcBef>
                          <a:spcPts val="565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17.</a:t>
                      </a:r>
                      <a:r>
                        <a:rPr sz="1200" spc="1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Competencias</a:t>
                      </a:r>
                      <a:r>
                        <a:rPr sz="1200" spc="1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Básicas</a:t>
                      </a:r>
                      <a:r>
                        <a:rPr sz="1200" spc="1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Matemáticas</a:t>
                      </a:r>
                      <a:r>
                        <a:rPr sz="1200" spc="1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para</a:t>
                      </a:r>
                      <a:r>
                        <a:rPr sz="1200" spc="1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las</a:t>
                      </a:r>
                      <a:r>
                        <a:rPr sz="1200" spc="1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Unidades</a:t>
                      </a:r>
                      <a:r>
                        <a:rPr sz="1200" spc="1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Curriculares</a:t>
                      </a:r>
                      <a:r>
                        <a:rPr sz="1200" spc="1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Calculo</a:t>
                      </a:r>
                      <a:r>
                        <a:rPr sz="1200" spc="16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</a:t>
                      </a:r>
                      <a:r>
                        <a:rPr sz="1200" spc="1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1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II</a:t>
                      </a:r>
                      <a:r>
                        <a:rPr sz="1200" spc="1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en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Estudiantes</a:t>
                      </a:r>
                      <a:r>
                        <a:rPr sz="1200" spc="4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200" spc="4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Programa</a:t>
                      </a:r>
                      <a:r>
                        <a:rPr sz="1200" spc="43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Ingeniería</a:t>
                      </a:r>
                      <a:r>
                        <a:rPr sz="1200" spc="4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Civil:</a:t>
                      </a:r>
                      <a:r>
                        <a:rPr sz="1200" spc="4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Diagnóstico</a:t>
                      </a:r>
                      <a:r>
                        <a:rPr sz="1200" spc="43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43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Saberes</a:t>
                      </a:r>
                      <a:r>
                        <a:rPr sz="1200" spc="4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desde</a:t>
                      </a:r>
                      <a:r>
                        <a:rPr sz="1200" spc="4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4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Visión Profesional.</a:t>
                      </a:r>
                      <a:r>
                        <a:rPr sz="1200" spc="-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Autora: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MSc</a:t>
                      </a:r>
                      <a:r>
                        <a:rPr sz="1200" spc="-3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Carmen</a:t>
                      </a:r>
                      <a:r>
                        <a:rPr sz="1200" spc="-2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Islandia</a:t>
                      </a:r>
                      <a:r>
                        <a:rPr sz="1200" spc="1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Lugo</a:t>
                      </a:r>
                      <a:r>
                        <a:rPr sz="1200" spc="-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T.</a:t>
                      </a:r>
                      <a:r>
                        <a:rPr lang="es-ES" sz="1200" spc="-2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endParaRPr sz="1200" dirty="0">
                        <a:solidFill>
                          <a:srgbClr val="FF0000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222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C000"/>
                      </a:solidFill>
                      <a:prstDash val="solid"/>
                    </a:lnR>
                    <a:lnB w="9525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4413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 marL="89535" marR="81915">
                        <a:lnSpc>
                          <a:spcPts val="1250"/>
                        </a:lnSpc>
                        <a:spcBef>
                          <a:spcPts val="580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18.</a:t>
                      </a:r>
                      <a:r>
                        <a:rPr sz="12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Bola</a:t>
                      </a:r>
                      <a:r>
                        <a:rPr sz="12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E´fuego:</a:t>
                      </a:r>
                      <a:r>
                        <a:rPr sz="1200" spc="1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Estrategia</a:t>
                      </a:r>
                      <a:r>
                        <a:rPr sz="12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Didáctica</a:t>
                      </a:r>
                      <a:r>
                        <a:rPr sz="12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para</a:t>
                      </a:r>
                      <a:r>
                        <a:rPr sz="1200" spc="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Difusión</a:t>
                      </a:r>
                      <a:r>
                        <a:rPr sz="12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Tradición</a:t>
                      </a:r>
                      <a:r>
                        <a:rPr sz="1200" spc="1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Oral</a:t>
                      </a:r>
                      <a:r>
                        <a:rPr sz="1200" spc="1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Venezolana.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Autoras</a:t>
                      </a:r>
                      <a:r>
                        <a:rPr sz="12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Lcda.</a:t>
                      </a:r>
                      <a:r>
                        <a:rPr sz="1200" spc="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Joan</a:t>
                      </a:r>
                      <a:r>
                        <a:rPr sz="1200" spc="-5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200" spc="-3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C.</a:t>
                      </a:r>
                      <a:r>
                        <a:rPr sz="1200" spc="-3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Bernet</a:t>
                      </a:r>
                      <a:r>
                        <a:rPr sz="1200" spc="-1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B/</a:t>
                      </a:r>
                      <a:r>
                        <a:rPr sz="1200" spc="-2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MSc.</a:t>
                      </a:r>
                      <a:r>
                        <a:rPr sz="1200" spc="-4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María</a:t>
                      </a:r>
                      <a:r>
                        <a:rPr sz="1200" spc="-2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Gabriela</a:t>
                      </a:r>
                      <a:r>
                        <a:rPr sz="1200" spc="-3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Torres Suárez</a:t>
                      </a:r>
                      <a:r>
                        <a:rPr lang="es-ES" sz="1200" spc="-10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. </a:t>
                      </a:r>
                      <a:endParaRPr sz="1200" dirty="0">
                        <a:solidFill>
                          <a:srgbClr val="FF0000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235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C000"/>
                      </a:solidFill>
                      <a:prstDash val="solid"/>
                    </a:lnR>
                    <a:lnB w="9525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6000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9535" marR="80645" algn="just">
                        <a:lnSpc>
                          <a:spcPct val="87100"/>
                        </a:lnSpc>
                        <a:spcBef>
                          <a:spcPts val="570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19.</a:t>
                      </a:r>
                      <a:r>
                        <a:rPr sz="12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Modelo</a:t>
                      </a:r>
                      <a:r>
                        <a:rPr sz="12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Teórico</a:t>
                      </a:r>
                      <a:r>
                        <a:rPr sz="12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Educativo</a:t>
                      </a:r>
                      <a:r>
                        <a:rPr sz="12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para</a:t>
                      </a:r>
                      <a:r>
                        <a:rPr sz="12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Formación</a:t>
                      </a:r>
                      <a:r>
                        <a:rPr sz="12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el</a:t>
                      </a:r>
                      <a:r>
                        <a:rPr sz="1200" spc="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Consumo</a:t>
                      </a:r>
                      <a:r>
                        <a:rPr sz="1200" spc="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Alimentario</a:t>
                      </a:r>
                      <a:r>
                        <a:rPr sz="12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Responsable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Articulado</a:t>
                      </a:r>
                      <a:r>
                        <a:rPr sz="1200" spc="10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spc="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Dimensión</a:t>
                      </a:r>
                      <a:r>
                        <a:rPr sz="1200" spc="1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Socio</a:t>
                      </a:r>
                      <a:r>
                        <a:rPr sz="1200" spc="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Política</a:t>
                      </a:r>
                      <a:r>
                        <a:rPr sz="1200" spc="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Socialista</a:t>
                      </a:r>
                      <a:r>
                        <a:rPr sz="1200" spc="1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Seguridad</a:t>
                      </a:r>
                      <a:r>
                        <a:rPr sz="1200" spc="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Alimentaria.</a:t>
                      </a:r>
                      <a:r>
                        <a:rPr sz="1200" spc="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Autor:</a:t>
                      </a:r>
                      <a:r>
                        <a:rPr sz="1200" spc="9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Dr.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Pedro</a:t>
                      </a:r>
                      <a:r>
                        <a:rPr sz="1200" spc="-6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Antonio</a:t>
                      </a:r>
                      <a:r>
                        <a:rPr sz="1200" spc="-2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Carpio</a:t>
                      </a:r>
                      <a:r>
                        <a:rPr sz="1200" spc="-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Díaz</a:t>
                      </a:r>
                      <a:r>
                        <a:rPr lang="es-ES" sz="1200" spc="-2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. </a:t>
                      </a:r>
                      <a:endParaRPr sz="1200" dirty="0">
                        <a:solidFill>
                          <a:srgbClr val="FF0000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7239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247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89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C000"/>
                      </a:solidFill>
                      <a:prstDash val="solid"/>
                    </a:lnR>
                    <a:lnB w="9525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6394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 marL="89535" marR="82550">
                        <a:lnSpc>
                          <a:spcPts val="1250"/>
                        </a:lnSpc>
                        <a:spcBef>
                          <a:spcPts val="585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20.</a:t>
                      </a:r>
                      <a:r>
                        <a:rPr sz="1200" spc="1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Construcción</a:t>
                      </a:r>
                      <a:r>
                        <a:rPr sz="1200" spc="1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Teórica</a:t>
                      </a:r>
                      <a:r>
                        <a:rPr sz="12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sobre</a:t>
                      </a:r>
                      <a:r>
                        <a:rPr sz="12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un</a:t>
                      </a:r>
                      <a:r>
                        <a:rPr sz="1200" spc="1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Estudio</a:t>
                      </a:r>
                      <a:r>
                        <a:rPr sz="12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Comparativo</a:t>
                      </a:r>
                      <a:r>
                        <a:rPr sz="1200" spc="1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Basado</a:t>
                      </a:r>
                      <a:r>
                        <a:rPr sz="1200" spc="1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1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Calidad</a:t>
                      </a:r>
                      <a:r>
                        <a:rPr sz="1200" spc="1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Educativa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desde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Diversas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Miradas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Nivel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Internacional.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Autora:</a:t>
                      </a:r>
                      <a:r>
                        <a:rPr sz="12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Dra.</a:t>
                      </a:r>
                      <a:r>
                        <a:rPr sz="1200" spc="-2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María</a:t>
                      </a:r>
                      <a:r>
                        <a:rPr sz="1200" spc="-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Fernández</a:t>
                      </a:r>
                      <a:endParaRPr sz="1200" dirty="0">
                        <a:solidFill>
                          <a:srgbClr val="FF0000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7429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C000"/>
                      </a:solidFill>
                      <a:prstDash val="solid"/>
                    </a:lnB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258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894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C000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C000"/>
                      </a:solidFill>
                      <a:prstDash val="solid"/>
                    </a:lnR>
                    <a:lnB w="9525">
                      <a:solidFill>
                        <a:srgbClr val="FFC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FFC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  <p:sp>
        <p:nvSpPr>
          <p:cNvPr id="21" name="Rectángulo 20">
            <a:extLst>
              <a:ext uri="{FF2B5EF4-FFF2-40B4-BE49-F238E27FC236}">
                <a16:creationId xmlns:a16="http://schemas.microsoft.com/office/drawing/2014/main" id="{D02E1BA7-821B-C28B-5CCC-E7BB3C09B44C}"/>
              </a:ext>
            </a:extLst>
          </p:cNvPr>
          <p:cNvSpPr/>
          <p:nvPr/>
        </p:nvSpPr>
        <p:spPr>
          <a:xfrm>
            <a:off x="2252978" y="1543304"/>
            <a:ext cx="3630167" cy="371855"/>
          </a:xfrm>
          <a:prstGeom prst="rect">
            <a:avLst/>
          </a:prstGeom>
          <a:solidFill>
            <a:srgbClr val="99FFCC"/>
          </a:solidFill>
          <a:ln>
            <a:noFill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s-ES" dirty="0"/>
          </a:p>
        </p:txBody>
      </p:sp>
      <p:sp>
        <p:nvSpPr>
          <p:cNvPr id="20" name="object 16">
            <a:extLst>
              <a:ext uri="{FF2B5EF4-FFF2-40B4-BE49-F238E27FC236}">
                <a16:creationId xmlns:a16="http://schemas.microsoft.com/office/drawing/2014/main" id="{A9945BA8-039B-5BC8-3A0A-61F7BF8DA723}"/>
              </a:ext>
            </a:extLst>
          </p:cNvPr>
          <p:cNvSpPr txBox="1"/>
          <p:nvPr/>
        </p:nvSpPr>
        <p:spPr>
          <a:xfrm>
            <a:off x="2522537" y="1532210"/>
            <a:ext cx="3029585" cy="3917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lang="es-ES" sz="1200" b="1" dirty="0">
                <a:latin typeface="Arial"/>
                <a:cs typeface="Arial"/>
              </a:rPr>
              <a:t>Volumen 4,  Número 1  Enero a Julio 2021</a:t>
            </a:r>
          </a:p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lang="es-ES" sz="1200" b="1" dirty="0">
                <a:latin typeface="Arial"/>
                <a:cs typeface="Arial"/>
              </a:rPr>
              <a:t>Revista Semestral. Venezuela</a:t>
            </a:r>
            <a:endParaRPr sz="1200" dirty="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8135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274435" cy="37153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0040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Desde 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mirada de 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cuestionado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 su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externo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accionar </a:t>
            </a:r>
            <a:r>
              <a:rPr sz="1200" dirty="0">
                <a:latin typeface="Times New Roman"/>
                <a:cs typeface="Times New Roman"/>
              </a:rPr>
              <a:t>diario,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dando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teniendo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presencia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rodea,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concretas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fomento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será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capaz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fortalecer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 nacional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republicano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reclama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spc="-10" dirty="0">
                <a:latin typeface="Times New Roman"/>
                <a:cs typeface="Times New Roman"/>
              </a:rPr>
              <a:t>planeta.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Ciertamente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transculturización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inevitable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planeta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desempeñe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correcta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padres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refuerzo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capaz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giro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trescientos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sesenta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 global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planteamiento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señalado, 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generará,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necesarios 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 actual para afrontarlos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salir 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flote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actores </a:t>
            </a:r>
            <a:r>
              <a:rPr sz="1200" dirty="0">
                <a:latin typeface="Times New Roman"/>
                <a:cs typeface="Times New Roman"/>
              </a:rPr>
              <a:t>educativos 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mano.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último,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conveniente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débiles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ofrecimiento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republicano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sólidos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nacional,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llamadas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redimensionar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favorecimiento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óptimos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preservación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planetaria.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60951" y="17951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2291" y="8226179"/>
            <a:ext cx="4355465" cy="760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spc="-20" dirty="0">
                <a:latin typeface="Times New Roman"/>
                <a:cs typeface="Times New Roman"/>
              </a:rPr>
              <a:t>Teoría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Identidad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Nacional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Nuevo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Republicano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con</a:t>
            </a:r>
            <a:endParaRPr sz="1200">
              <a:latin typeface="Times New Roman"/>
              <a:cs typeface="Times New Roman"/>
            </a:endParaRPr>
          </a:p>
          <a:p>
            <a:pPr marL="12700" marR="5080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Implicación </a:t>
            </a:r>
            <a:r>
              <a:rPr sz="1200" b="1" spc="-10" dirty="0">
                <a:latin typeface="Times New Roman"/>
                <a:cs typeface="Times New Roman"/>
              </a:rPr>
              <a:t>Corresponsable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Familia,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Escuela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Comunidad.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Un </a:t>
            </a:r>
            <a:r>
              <a:rPr sz="1200" b="1" dirty="0">
                <a:latin typeface="Times New Roman"/>
                <a:cs typeface="Times New Roman"/>
              </a:rPr>
              <a:t>Aporte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Arraigo</a:t>
            </a:r>
            <a:r>
              <a:rPr sz="1200" b="1" spc="28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Sentido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Nacionalista</a:t>
            </a:r>
            <a:endParaRPr sz="1200">
              <a:latin typeface="Times New Roman"/>
              <a:cs typeface="Times New Roman"/>
            </a:endParaRPr>
          </a:p>
          <a:p>
            <a:pPr marL="269240" algn="ctr">
              <a:lnSpc>
                <a:spcPct val="100000"/>
              </a:lnSpc>
              <a:spcBef>
                <a:spcPts val="140"/>
              </a:spcBef>
            </a:pPr>
            <a:r>
              <a:rPr sz="1200" b="1" spc="-25" dirty="0">
                <a:latin typeface="Times New Roman"/>
                <a:cs typeface="Times New Roman"/>
              </a:rPr>
              <a:t>Dr.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Elías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Gil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P.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240029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60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2327B311-AA13-8A22-B56C-3532ABFE9681}"/>
              </a:ext>
            </a:extLst>
          </p:cNvPr>
          <p:cNvGrpSpPr/>
          <p:nvPr/>
        </p:nvGrpSpPr>
        <p:grpSpPr>
          <a:xfrm>
            <a:off x="119140" y="123460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E7BA9497-CF41-A2F9-0414-648ACCB01538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A8080A9A-5A9D-9BF6-1E23-9F96F76AEAA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15BD3B78-72CF-6BE6-E392-5A5A2989F00B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8D9737F2-DA4F-8210-B1B8-769E5CEAD5D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7C6BF8A8-F0ED-3F2A-A19B-6CF05045A34C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6FCF1E81-AF37-CC23-7CBE-47A51748F43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33FAC4A4-27C7-D146-2D04-CD65A5A2CC6C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823826A6-FCDE-E2FA-8BBD-813FFF96F01D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8135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42380" cy="255454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6898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REFERENCIAS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8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>
              <a:lnSpc>
                <a:spcPct val="100000"/>
              </a:lnSpc>
              <a:tabLst>
                <a:tab pos="1248410" algn="l"/>
                <a:tab pos="1954530" algn="l"/>
                <a:tab pos="2465070" algn="l"/>
                <a:tab pos="3169285" algn="l"/>
                <a:tab pos="4248150" algn="l"/>
              </a:tabLst>
            </a:pPr>
            <a:r>
              <a:rPr sz="1200" dirty="0">
                <a:latin typeface="Times New Roman"/>
                <a:cs typeface="Times New Roman"/>
              </a:rPr>
              <a:t>Barahona,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(2002)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Evolución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Histórica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identidad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nacional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Editorial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Guaymuras.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Tegucigalpa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México.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Libro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línea.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Disponible: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https://books.google.co.ve/books? id=dBqY4I1Q0QwC&amp;printsec=frontcover&amp;dq=identidad+nacional&amp;hl=es&amp;sa=X&amp;ved=0ahUK EwjP3fG_t5DWAhUFeSYKHVGsCSEQ6AEIMDAC#v=onepage&amp;q=identidad%20nacional&amp;f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=false[Consulta: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2017,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septiembre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06].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5080" indent="-36322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El</a:t>
            </a:r>
            <a:r>
              <a:rPr sz="1200" spc="15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Nacional</a:t>
            </a:r>
            <a:r>
              <a:rPr sz="1200" spc="16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(2016)</a:t>
            </a:r>
            <a:r>
              <a:rPr sz="1200" spc="16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Globalización</a:t>
            </a:r>
            <a:r>
              <a:rPr sz="1200" i="1" spc="16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</a:t>
            </a:r>
            <a:r>
              <a:rPr sz="1200" i="1" spc="15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identidad</a:t>
            </a:r>
            <a:r>
              <a:rPr sz="1200" i="1" spc="15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cultural.</a:t>
            </a:r>
            <a:r>
              <a:rPr sz="1200" i="1" spc="16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Periódico</a:t>
            </a:r>
            <a:r>
              <a:rPr sz="1200" i="1" spc="15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16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línea</a:t>
            </a:r>
            <a:r>
              <a:rPr sz="1200" i="1" spc="16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disponible</a:t>
            </a:r>
            <a:r>
              <a:rPr sz="1200" i="1" spc="16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en: 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  <a:hlinkClick r:id="rId1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http://www.el-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nacional.com/noticias/historico/globalizacion-identidad-cultural_17561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[Consulta: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2017,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septiembre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06]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4560951" y="17951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2291" y="8226179"/>
            <a:ext cx="4355465" cy="760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ts val="1410"/>
              </a:lnSpc>
            </a:pPr>
            <a:r>
              <a:rPr sz="1200" b="1" spc="-20" dirty="0">
                <a:latin typeface="Times New Roman"/>
                <a:cs typeface="Times New Roman"/>
              </a:rPr>
              <a:t>Teoría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Identidad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Nacional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Nuevo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Republicano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con</a:t>
            </a:r>
            <a:endParaRPr sz="1200">
              <a:latin typeface="Times New Roman"/>
              <a:cs typeface="Times New Roman"/>
            </a:endParaRPr>
          </a:p>
          <a:p>
            <a:pPr marL="12700" marR="5080" algn="ctr">
              <a:lnSpc>
                <a:spcPts val="1400"/>
              </a:lnSpc>
              <a:spcBef>
                <a:spcPts val="80"/>
              </a:spcBef>
            </a:pPr>
            <a:r>
              <a:rPr sz="1200" b="1" dirty="0">
                <a:latin typeface="Times New Roman"/>
                <a:cs typeface="Times New Roman"/>
              </a:rPr>
              <a:t>Implicación </a:t>
            </a:r>
            <a:r>
              <a:rPr sz="1200" b="1" spc="-10" dirty="0">
                <a:latin typeface="Times New Roman"/>
                <a:cs typeface="Times New Roman"/>
              </a:rPr>
              <a:t>Corresponsable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Familia,</a:t>
            </a:r>
            <a:r>
              <a:rPr sz="1200" b="1" spc="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Escuela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Comunidad.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Un </a:t>
            </a:r>
            <a:r>
              <a:rPr sz="1200" b="1" dirty="0">
                <a:latin typeface="Times New Roman"/>
                <a:cs typeface="Times New Roman"/>
              </a:rPr>
              <a:t>Aporte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Educativo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Arraigo</a:t>
            </a:r>
            <a:r>
              <a:rPr sz="1200" b="1" spc="28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Sentido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Nacionalista</a:t>
            </a:r>
            <a:endParaRPr sz="1200">
              <a:latin typeface="Times New Roman"/>
              <a:cs typeface="Times New Roman"/>
            </a:endParaRPr>
          </a:p>
          <a:p>
            <a:pPr marL="269240" algn="ctr">
              <a:lnSpc>
                <a:spcPct val="100000"/>
              </a:lnSpc>
              <a:spcBef>
                <a:spcPts val="140"/>
              </a:spcBef>
            </a:pPr>
            <a:r>
              <a:rPr sz="1200" b="1" spc="-25" dirty="0">
                <a:latin typeface="Times New Roman"/>
                <a:cs typeface="Times New Roman"/>
              </a:rPr>
              <a:t>Dr.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Elías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A.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Gil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P.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82905" rIns="0" bIns="0" rtlCol="0">
            <a:spAutoFit/>
          </a:bodyPr>
          <a:lstStyle/>
          <a:p>
            <a:pPr marL="240029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61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021692FB-C698-7581-7E34-C38CB49218F8}"/>
              </a:ext>
            </a:extLst>
          </p:cNvPr>
          <p:cNvGrpSpPr/>
          <p:nvPr/>
        </p:nvGrpSpPr>
        <p:grpSpPr>
          <a:xfrm>
            <a:off x="119140" y="84582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6F6A253A-DB43-F214-5061-842E495A1697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12C2A0EF-F997-39AD-BE82-5B69C595C979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5A3A0457-0115-B62A-1F39-385C62377ABC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A6A9F67D-1CD5-71A7-DC02-E19FA50F953D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856BFAF7-2892-228A-501C-45552F7BC8AD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C3A5F522-4585-4807-9AEB-D7A9EF3244FB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1235373B-D40A-FD06-0D0A-0D1E39886C6A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A0DCB069-0ADA-AF6C-0B46-0E3ABDED2084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234695"/>
            <a:ext cx="6228715" cy="2832735"/>
            <a:chOff x="320929" y="234695"/>
            <a:chExt cx="6228715" cy="2832735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0" y="646328"/>
                  </a:moveTo>
                  <a:lnTo>
                    <a:pt x="6202934" y="646328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46328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2123706"/>
              <a:ext cx="6203315" cy="931544"/>
            </a:xfrm>
            <a:custGeom>
              <a:avLst/>
              <a:gdLst/>
              <a:ahLst/>
              <a:cxnLst/>
              <a:rect l="l" t="t" r="r" b="b"/>
              <a:pathLst>
                <a:path w="6203315" h="931544">
                  <a:moveTo>
                    <a:pt x="6202934" y="0"/>
                  </a:moveTo>
                  <a:lnTo>
                    <a:pt x="0" y="0"/>
                  </a:lnTo>
                  <a:lnTo>
                    <a:pt x="0" y="931024"/>
                  </a:lnTo>
                  <a:lnTo>
                    <a:pt x="6202934" y="931024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706"/>
              <a:ext cx="6203315" cy="931544"/>
            </a:xfrm>
            <a:custGeom>
              <a:avLst/>
              <a:gdLst/>
              <a:ahLst/>
              <a:cxnLst/>
              <a:rect l="l" t="t" r="r" b="b"/>
              <a:pathLst>
                <a:path w="6203315" h="931544">
                  <a:moveTo>
                    <a:pt x="0" y="931024"/>
                  </a:moveTo>
                  <a:lnTo>
                    <a:pt x="6202934" y="931024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31024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221691" y="1550923"/>
            <a:ext cx="6371590" cy="733277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74214" marR="1911350" indent="635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Especialista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Mirian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Josefina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Milano </a:t>
            </a:r>
            <a:r>
              <a:rPr sz="1200" b="1" dirty="0">
                <a:latin typeface="Times New Roman"/>
                <a:cs typeface="Times New Roman"/>
              </a:rPr>
              <a:t>Instituto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Pedagógico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Rural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Mácaro</a:t>
            </a:r>
            <a:endParaRPr sz="1200" dirty="0">
              <a:latin typeface="Times New Roman"/>
              <a:cs typeface="Times New Roman"/>
            </a:endParaRPr>
          </a:p>
          <a:p>
            <a:pPr marL="53340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Correo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Electrónico: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miriamjosefina57@gmail.com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203200" marR="136525">
              <a:lnSpc>
                <a:spcPct val="100000"/>
              </a:lnSpc>
              <a:spcBef>
                <a:spcPts val="420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este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artículo: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Mirian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J.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Milano.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</a:t>
            </a:r>
            <a:r>
              <a:rPr sz="1050" b="1" dirty="0">
                <a:latin typeface="Times New Roman"/>
                <a:cs typeface="Times New Roman"/>
              </a:rPr>
              <a:t>Destrezas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Facilitativas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del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Aprendizaje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Praxis </a:t>
            </a:r>
            <a:r>
              <a:rPr sz="1050" b="1" dirty="0">
                <a:latin typeface="Times New Roman"/>
                <a:cs typeface="Times New Roman"/>
              </a:rPr>
              <a:t>del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Docente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 Educación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Básica.”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</a:t>
            </a:r>
            <a:r>
              <a:rPr sz="1050" b="1" spc="1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(1-</a:t>
            </a:r>
            <a:r>
              <a:rPr sz="1050" b="1" spc="-25" dirty="0">
                <a:latin typeface="Times New Roman"/>
                <a:cs typeface="Times New Roman"/>
              </a:rPr>
              <a:t>16)</a:t>
            </a:r>
            <a:endParaRPr sz="1050" dirty="0">
              <a:latin typeface="Times New Roman"/>
              <a:cs typeface="Times New Roman"/>
            </a:endParaRPr>
          </a:p>
          <a:p>
            <a:pPr marL="250317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229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Agosto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0634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2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Septiembre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3682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65"/>
              </a:spcBef>
            </a:pPr>
            <a:endParaRPr sz="1100" dirty="0">
              <a:latin typeface="Times New Roman"/>
              <a:cs typeface="Times New Roman"/>
            </a:endParaRPr>
          </a:p>
          <a:p>
            <a:pPr marL="509905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Destrezas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Facilitativas </a:t>
            </a:r>
            <a:r>
              <a:rPr sz="1200" b="1" spc="-10" dirty="0">
                <a:latin typeface="Times New Roman"/>
                <a:cs typeface="Times New Roman"/>
              </a:rPr>
              <a:t>del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Praxis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Docente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Básica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780"/>
              </a:spcBef>
            </a:pPr>
            <a:r>
              <a:rPr sz="1200" b="1" spc="-10" dirty="0">
                <a:latin typeface="Times New Roman"/>
                <a:cs typeface="Times New Roman"/>
              </a:rPr>
              <a:t>RESUMEN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 problema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justifica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estudiar 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mediación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expresada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desplegar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sesiones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potenciar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alcance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grados.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analizan</a:t>
            </a:r>
            <a:r>
              <a:rPr sz="1200" spc="2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facilitativas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segunda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etapa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“Federación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Venezolana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Maestros”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ubicada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Morros,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Guárico.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basamento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Ausubel,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Brunner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constructivista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Piaget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Vigostky.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Metodológicamente,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analítica,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diseño </a:t>
            </a:r>
            <a:r>
              <a:rPr sz="1200" dirty="0">
                <a:latin typeface="Times New Roman"/>
                <a:cs typeface="Times New Roman"/>
              </a:rPr>
              <a:t>transeccional,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contemporáneo,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Univariable,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contando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conformada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34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1°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6°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12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maestros.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recolección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utilizó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observación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directa,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estructurada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lista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cotejo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comprobación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dimensiones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facilitativas: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estímulos,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retroalimentación.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aplicó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estadísticas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descriptivas.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arrojó </a:t>
            </a:r>
            <a:r>
              <a:rPr sz="1200" dirty="0">
                <a:latin typeface="Times New Roman"/>
                <a:cs typeface="Times New Roman"/>
              </a:rPr>
              <a:t>evidencias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tendencia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favorable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facilitativas,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obtenido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(Md=9)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tabla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estudiadas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facilitativas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arrojaron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debilidad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realimentación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(Md=7,4)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variación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estímulos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(Md=10,3).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trabajadas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(Md=13,5)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(Md=12,0).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concluye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participantes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cierto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constata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realimentación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aspecto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trabajado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trabajado,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atención.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Descriptores</a:t>
            </a:r>
            <a:r>
              <a:rPr sz="1200" spc="-10" dirty="0">
                <a:latin typeface="Times New Roman"/>
                <a:cs typeface="Times New Roman"/>
              </a:rPr>
              <a:t>: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facilitativas; praxis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docente;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básica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6985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Reseña</a:t>
            </a:r>
            <a:r>
              <a:rPr sz="1200" b="1" spc="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Biográfica:</a:t>
            </a:r>
            <a:r>
              <a:rPr sz="1200" b="1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(UPEL-</a:t>
            </a:r>
            <a:r>
              <a:rPr sz="1200" dirty="0">
                <a:latin typeface="Times New Roman"/>
                <a:cs typeface="Times New Roman"/>
              </a:rPr>
              <a:t>IPREM).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Especialista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Básica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(UPEL-</a:t>
            </a:r>
            <a:r>
              <a:rPr sz="1200" dirty="0">
                <a:latin typeface="Times New Roman"/>
                <a:cs typeface="Times New Roman"/>
              </a:rPr>
              <a:t>IPREM)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aspirante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(UPEL-</a:t>
            </a:r>
            <a:r>
              <a:rPr sz="1200" dirty="0">
                <a:latin typeface="Times New Roman"/>
                <a:cs typeface="Times New Roman"/>
              </a:rPr>
              <a:t>IMPREM).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ha </a:t>
            </a:r>
            <a:r>
              <a:rPr sz="1200" dirty="0">
                <a:latin typeface="Times New Roman"/>
                <a:cs typeface="Times New Roman"/>
              </a:rPr>
              <a:t>desempeñado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actualmente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Subdirectora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Liceo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Vicente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Emilio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Sojo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Morros.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32" name="object 3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4066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62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A714C45C-8D4A-2934-8B7A-D618BCA7C4B8}"/>
              </a:ext>
            </a:extLst>
          </p:cNvPr>
          <p:cNvGrpSpPr/>
          <p:nvPr/>
        </p:nvGrpSpPr>
        <p:grpSpPr>
          <a:xfrm>
            <a:off x="106681" y="86993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8846E033-8D5E-285B-3454-C1E4CB71EF3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15540EA4-974B-600C-5B91-2A368BE4E30C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25E916CC-C79F-C1FE-A12D-996E4F426796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6AE43F1E-3FD7-E685-343F-3F057E8D043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D3CE4BF7-773D-5474-3CB6-C832FAEACA03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CDB78AE2-277C-5E8C-3A29-6538169930F3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33C58647-36EC-0604-C83B-2BD63595E6CF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8A27FE00-2FBD-F6C9-2B17-42D142F69781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234695"/>
            <a:ext cx="6228715" cy="2840990"/>
            <a:chOff x="320929" y="234695"/>
            <a:chExt cx="6228715" cy="284099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0" y="646328"/>
                  </a:moveTo>
                  <a:lnTo>
                    <a:pt x="6202934" y="646328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46328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6202934" y="0"/>
                  </a:moveTo>
                  <a:lnTo>
                    <a:pt x="0" y="0"/>
                  </a:lnTo>
                  <a:lnTo>
                    <a:pt x="0" y="938720"/>
                  </a:lnTo>
                  <a:lnTo>
                    <a:pt x="6202934" y="938720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0" y="938720"/>
                  </a:moveTo>
                  <a:lnTo>
                    <a:pt x="6202934" y="938720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38720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268935" y="1550923"/>
            <a:ext cx="6370320" cy="716606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07539" marR="1936750" indent="163195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Specialist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Mirian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Josefina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Milano</a:t>
            </a:r>
            <a:r>
              <a:rPr sz="1200" b="1" spc="50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Mácaro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Rural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Pedagogical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Institute </a:t>
            </a:r>
            <a:r>
              <a:rPr sz="1200" b="1" dirty="0">
                <a:latin typeface="Times New Roman"/>
                <a:cs typeface="Times New Roman"/>
              </a:rPr>
              <a:t>Email: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miriamjosefina57@gmail.com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56210" marR="184785">
              <a:lnSpc>
                <a:spcPct val="100000"/>
              </a:lnSpc>
              <a:spcBef>
                <a:spcPts val="420"/>
              </a:spcBef>
            </a:pPr>
            <a:r>
              <a:rPr sz="1100" b="1" dirty="0">
                <a:latin typeface="Times New Roman"/>
                <a:cs typeface="Times New Roman"/>
              </a:rPr>
              <a:t>How</a:t>
            </a:r>
            <a:r>
              <a:rPr sz="1100" b="1" spc="10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9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cite</a:t>
            </a:r>
            <a:r>
              <a:rPr sz="1100" b="1" spc="9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this</a:t>
            </a:r>
            <a:r>
              <a:rPr sz="1100" b="1" spc="9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article:</a:t>
            </a:r>
            <a:r>
              <a:rPr sz="1100" b="1" spc="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Mirian</a:t>
            </a:r>
            <a:r>
              <a:rPr sz="1100" b="1" spc="9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J.</a:t>
            </a:r>
            <a:r>
              <a:rPr sz="1100" b="1" spc="9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Milano.</a:t>
            </a:r>
            <a:r>
              <a:rPr sz="1100" b="1" spc="9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8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"Facilitative</a:t>
            </a:r>
            <a:r>
              <a:rPr sz="1100" b="1" spc="9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Learning</a:t>
            </a:r>
            <a:r>
              <a:rPr sz="1100" b="1" spc="9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Skills</a:t>
            </a:r>
            <a:r>
              <a:rPr sz="1100" b="1" spc="9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</a:t>
            </a:r>
            <a:r>
              <a:rPr sz="1100" b="1" spc="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9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Praxis</a:t>
            </a:r>
            <a:r>
              <a:rPr sz="1100" b="1" spc="10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95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the </a:t>
            </a:r>
            <a:r>
              <a:rPr sz="1100" b="1" dirty="0">
                <a:latin typeface="Times New Roman"/>
                <a:cs typeface="Times New Roman"/>
              </a:rPr>
              <a:t>Basic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Education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Teacher."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(1--</a:t>
            </a:r>
            <a:r>
              <a:rPr sz="1100" b="1" spc="-25" dirty="0">
                <a:latin typeface="Times New Roman"/>
                <a:cs typeface="Times New Roman"/>
              </a:rPr>
              <a:t>16)</a:t>
            </a:r>
            <a:endParaRPr sz="1100" dirty="0">
              <a:latin typeface="Times New Roman"/>
              <a:cs typeface="Times New Roman"/>
            </a:endParaRPr>
          </a:p>
          <a:p>
            <a:pPr marL="260096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August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60096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September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60096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1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1100" dirty="0">
              <a:latin typeface="Times New Roman"/>
              <a:cs typeface="Times New Roman"/>
            </a:endParaRPr>
          </a:p>
          <a:p>
            <a:pPr marR="33655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Facilitative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Learning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Skills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Praxis of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Basic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Education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Teacher.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4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ABSTRACT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1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under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investigation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justified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need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depth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teaching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mediation, </a:t>
            </a:r>
            <a:r>
              <a:rPr sz="1200" dirty="0">
                <a:latin typeface="Times New Roman"/>
                <a:cs typeface="Times New Roman"/>
              </a:rPr>
              <a:t>expressed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consideration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didactics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need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deployed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class </a:t>
            </a:r>
            <a:r>
              <a:rPr sz="1200" dirty="0">
                <a:latin typeface="Times New Roman"/>
                <a:cs typeface="Times New Roman"/>
              </a:rPr>
              <a:t>sessions,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because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their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enhancing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learning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scope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different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degrees.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reason,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learning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skills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practice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first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second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stage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Basic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School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"Venezuelan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Federation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Teachers"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located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Morros,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Guárico </a:t>
            </a:r>
            <a:r>
              <a:rPr sz="1200" dirty="0">
                <a:latin typeface="Times New Roman"/>
                <a:cs typeface="Times New Roman"/>
              </a:rPr>
              <a:t>state,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analyzed.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theoretical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basis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Ausubel's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meaningful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learning,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Brunner's </a:t>
            </a:r>
            <a:r>
              <a:rPr sz="1200" dirty="0">
                <a:latin typeface="Times New Roman"/>
                <a:cs typeface="Times New Roman"/>
              </a:rPr>
              <a:t>contributions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constructivist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thinking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Piaget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Vigostky.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Methodologically,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type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analytical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transsectal,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contemporary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design,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Univariable,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having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population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34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classroom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1st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6th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sample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12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structured </a:t>
            </a:r>
            <a:r>
              <a:rPr sz="1200" dirty="0">
                <a:latin typeface="Times New Roman"/>
                <a:cs typeface="Times New Roman"/>
              </a:rPr>
              <a:t>observation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technique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checklist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were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used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data </a:t>
            </a:r>
            <a:r>
              <a:rPr sz="1200" dirty="0">
                <a:latin typeface="Times New Roman"/>
                <a:cs typeface="Times New Roman"/>
              </a:rPr>
              <a:t>collection: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motivation,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stimulus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variation,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interaction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feedback.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Descriptive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statistics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techniques </a:t>
            </a:r>
            <a:r>
              <a:rPr sz="1200" dirty="0">
                <a:latin typeface="Times New Roman"/>
                <a:cs typeface="Times New Roman"/>
              </a:rPr>
              <a:t>were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applied.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main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showed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favorable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trend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application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learning </a:t>
            </a:r>
            <a:r>
              <a:rPr sz="1200" dirty="0">
                <a:latin typeface="Times New Roman"/>
                <a:cs typeface="Times New Roman"/>
              </a:rPr>
              <a:t>skills, by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comparing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obtained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(Md-</a:t>
            </a:r>
            <a:r>
              <a:rPr sz="1200" dirty="0">
                <a:latin typeface="Times New Roman"/>
                <a:cs typeface="Times New Roman"/>
              </a:rPr>
              <a:t>9)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 interpretation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table.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Among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dimensions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studied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learning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skills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yielded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greatest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weakness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feedback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(Md-</a:t>
            </a:r>
            <a:r>
              <a:rPr sz="1200" dirty="0">
                <a:latin typeface="Times New Roman"/>
                <a:cs typeface="Times New Roman"/>
              </a:rPr>
              <a:t>7,4)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variation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stimuli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(Md-</a:t>
            </a:r>
            <a:r>
              <a:rPr sz="1200" dirty="0">
                <a:latin typeface="Times New Roman"/>
                <a:cs typeface="Times New Roman"/>
              </a:rPr>
              <a:t>10,3).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best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worked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dynamic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interaction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(Md-</a:t>
            </a:r>
            <a:r>
              <a:rPr sz="1200" dirty="0">
                <a:latin typeface="Times New Roman"/>
                <a:cs typeface="Times New Roman"/>
              </a:rPr>
              <a:t>13.5)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motivation (Md-</a:t>
            </a:r>
            <a:r>
              <a:rPr sz="1200" dirty="0">
                <a:latin typeface="Times New Roman"/>
                <a:cs typeface="Times New Roman"/>
              </a:rPr>
              <a:t>12,0).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concluded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participating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have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certain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degree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application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skills, yet it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noted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feedback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 is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worked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little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worked,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therefore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requires</a:t>
            </a:r>
            <a:r>
              <a:rPr sz="1200" spc="-10" dirty="0">
                <a:latin typeface="Times New Roman"/>
                <a:cs typeface="Times New Roman"/>
              </a:rPr>
              <a:t> attention.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Descriptors: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Facilitative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skills;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practice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mediation;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basic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education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715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2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Review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Professor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mention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(UPEL-</a:t>
            </a:r>
            <a:r>
              <a:rPr sz="1200" dirty="0">
                <a:latin typeface="Times New Roman"/>
                <a:cs typeface="Times New Roman"/>
              </a:rPr>
              <a:t>IPREM).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Specialist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Basic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(UPEL-</a:t>
            </a:r>
            <a:r>
              <a:rPr sz="1200" dirty="0">
                <a:latin typeface="Times New Roman"/>
                <a:cs typeface="Times New Roman"/>
              </a:rPr>
              <a:t>IPREM)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aspiring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(UPEL-</a:t>
            </a:r>
            <a:r>
              <a:rPr sz="1200" dirty="0">
                <a:latin typeface="Times New Roman"/>
                <a:cs typeface="Times New Roman"/>
              </a:rPr>
              <a:t>IMPREM).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She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worked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currently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 Administrative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Deputy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Vicente Emilio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32" name="object 32"/>
          <p:cNvSpPr txBox="1"/>
          <p:nvPr/>
        </p:nvSpPr>
        <p:spPr>
          <a:xfrm>
            <a:off x="268935" y="8605350"/>
            <a:ext cx="277431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dirty="0">
                <a:latin typeface="Times New Roman"/>
                <a:cs typeface="Times New Roman"/>
              </a:rPr>
              <a:t>Sojo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High School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Morros.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4066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63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34" name="Grupo 33">
            <a:extLst>
              <a:ext uri="{FF2B5EF4-FFF2-40B4-BE49-F238E27FC236}">
                <a16:creationId xmlns:a16="http://schemas.microsoft.com/office/drawing/2014/main" id="{244E0077-8D66-1D57-EEEA-973BCC531BA5}"/>
              </a:ext>
            </a:extLst>
          </p:cNvPr>
          <p:cNvGrpSpPr/>
          <p:nvPr/>
        </p:nvGrpSpPr>
        <p:grpSpPr>
          <a:xfrm>
            <a:off x="105155" y="114806"/>
            <a:ext cx="6665976" cy="1452626"/>
            <a:chOff x="470065" y="1951410"/>
            <a:chExt cx="6665976" cy="1452626"/>
          </a:xfrm>
        </p:grpSpPr>
        <p:grpSp>
          <p:nvGrpSpPr>
            <p:cNvPr id="35" name="object 12">
              <a:extLst>
                <a:ext uri="{FF2B5EF4-FFF2-40B4-BE49-F238E27FC236}">
                  <a16:creationId xmlns:a16="http://schemas.microsoft.com/office/drawing/2014/main" id="{EB6B10AC-96AE-6180-6022-C82429894C3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9" name="object 13">
                <a:extLst>
                  <a:ext uri="{FF2B5EF4-FFF2-40B4-BE49-F238E27FC236}">
                    <a16:creationId xmlns:a16="http://schemas.microsoft.com/office/drawing/2014/main" id="{D7DFAEEC-498F-28E5-7237-BBC93CD7FBA6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40" name="object 14">
                <a:extLst>
                  <a:ext uri="{FF2B5EF4-FFF2-40B4-BE49-F238E27FC236}">
                    <a16:creationId xmlns:a16="http://schemas.microsoft.com/office/drawing/2014/main" id="{50F3D8BF-6157-263C-7052-3B5DBEE93FC8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1" name="object 15">
                <a:extLst>
                  <a:ext uri="{FF2B5EF4-FFF2-40B4-BE49-F238E27FC236}">
                    <a16:creationId xmlns:a16="http://schemas.microsoft.com/office/drawing/2014/main" id="{4E94B60E-69BC-7904-6BBF-EA49CEAA184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2" name="object 16">
                <a:extLst>
                  <a:ext uri="{FF2B5EF4-FFF2-40B4-BE49-F238E27FC236}">
                    <a16:creationId xmlns:a16="http://schemas.microsoft.com/office/drawing/2014/main" id="{80D1AEAA-3B01-B9A6-EA2D-B7AD27FB0E6C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6" name="object 16">
              <a:extLst>
                <a:ext uri="{FF2B5EF4-FFF2-40B4-BE49-F238E27FC236}">
                  <a16:creationId xmlns:a16="http://schemas.microsoft.com/office/drawing/2014/main" id="{FA661A13-6E7D-E2A2-BED5-9DE5984B874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7" name="object 25">
              <a:extLst>
                <a:ext uri="{FF2B5EF4-FFF2-40B4-BE49-F238E27FC236}">
                  <a16:creationId xmlns:a16="http://schemas.microsoft.com/office/drawing/2014/main" id="{8D719BA2-D6EE-7EFA-88B3-8616285CD234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8" name="object 31">
              <a:extLst>
                <a:ext uri="{FF2B5EF4-FFF2-40B4-BE49-F238E27FC236}">
                  <a16:creationId xmlns:a16="http://schemas.microsoft.com/office/drawing/2014/main" id="{994BD9F9-8867-823A-7156-C77B9C9FEBDC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00516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195478" y="1068451"/>
            <a:ext cx="6372860" cy="68205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89910" marR="70167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214629"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INTRODUCCIÓN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Latinoamérica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continuamente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exigencias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renovación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acentuadas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particular, 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cognoscitivas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razonar,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expresar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tendencia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básicas,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latinoamericanos,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estrategia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eficiencia,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eficacia,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efectividad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pertinencia.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postura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conecta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condiciones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llevarse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significativo,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cuerpo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organizados,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mediados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gradual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 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cognitiva.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consenso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2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pertinencia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temática,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dé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solución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alcance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superar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rendimiento,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alcanzado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poco </a:t>
            </a:r>
            <a:r>
              <a:rPr sz="1200" dirty="0">
                <a:latin typeface="Times New Roman"/>
                <a:cs typeface="Times New Roman"/>
              </a:rPr>
              <a:t>favorables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expectativas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finalidades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Ley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Orgánica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(2009);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obligación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proporcionar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educar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vida,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alocuciones </a:t>
            </a:r>
            <a:r>
              <a:rPr sz="1200" dirty="0">
                <a:latin typeface="Times New Roman"/>
                <a:cs typeface="Times New Roman"/>
              </a:rPr>
              <a:t>gubernamentales,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explícita,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deja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entrever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“superar </a:t>
            </a:r>
            <a:r>
              <a:rPr sz="1200" dirty="0">
                <a:latin typeface="Times New Roman"/>
                <a:cs typeface="Times New Roman"/>
              </a:rPr>
              <a:t>ciertas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debilidades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reflejan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satisfactoria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egresados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fracasan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desertar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según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Ministerio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 </a:t>
            </a:r>
            <a:r>
              <a:rPr sz="1200" spc="-10" dirty="0">
                <a:latin typeface="Times New Roman"/>
                <a:cs typeface="Times New Roman"/>
              </a:rPr>
              <a:t>(2007).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literatura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internacional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mediados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años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80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fecha,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difundido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profusa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ventajas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intervención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estrategias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promover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optimizar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desea formar.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99600"/>
              </a:lnSpc>
              <a:spcBef>
                <a:spcPts val="10"/>
              </a:spcBef>
            </a:pP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abundantes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planteamientos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mediador,</a:t>
            </a:r>
            <a:r>
              <a:rPr sz="1200" spc="2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(Vygotzki,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1997; </a:t>
            </a:r>
            <a:r>
              <a:rPr sz="1200" dirty="0">
                <a:latin typeface="Times New Roman"/>
                <a:cs typeface="Times New Roman"/>
              </a:rPr>
              <a:t>Ausubel,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Novak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Hanessian,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1998;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Díaz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Fernández,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1998;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Sant</a:t>
            </a:r>
            <a:r>
              <a:rPr sz="1200" dirty="0">
                <a:latin typeface="Calibri"/>
                <a:cs typeface="Calibri"/>
              </a:rPr>
              <a:t>´</a:t>
            </a:r>
            <a:r>
              <a:rPr sz="1200" dirty="0">
                <a:latin typeface="Times New Roman"/>
                <a:cs typeface="Times New Roman"/>
              </a:rPr>
              <a:t>Ana,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1990¸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Hurtado,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2003)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convierte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facilitador,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co-</a:t>
            </a:r>
            <a:r>
              <a:rPr sz="1200" dirty="0">
                <a:latin typeface="Times New Roman"/>
                <a:cs typeface="Times New Roman"/>
              </a:rPr>
              <a:t>responsable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éxito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desarrollar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suministrando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orientadas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propiciar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actúe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intencionalmente,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planteándose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preguntas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enigmas,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clasificar,</a:t>
            </a:r>
            <a:r>
              <a:rPr sz="12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analizar, comparar, </a:t>
            </a:r>
            <a:r>
              <a:rPr sz="1200" dirty="0">
                <a:latin typeface="Times New Roman"/>
                <a:cs typeface="Times New Roman"/>
              </a:rPr>
              <a:t>procesar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le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6482" y="8261840"/>
            <a:ext cx="422465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85570" marR="5080" indent="-137350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“Destrezas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Facilitativas </a:t>
            </a:r>
            <a:r>
              <a:rPr sz="1200" b="1" spc="-10" dirty="0">
                <a:latin typeface="Times New Roman"/>
                <a:cs typeface="Times New Roman"/>
              </a:rPr>
              <a:t>del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Praxis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Básica.”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837179" y="8810785"/>
            <a:ext cx="155956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Mirian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Josefina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Milano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4066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64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17B2D356-B66F-880A-91D0-EBA44712F1CB}"/>
              </a:ext>
            </a:extLst>
          </p:cNvPr>
          <p:cNvGrpSpPr/>
          <p:nvPr/>
        </p:nvGrpSpPr>
        <p:grpSpPr>
          <a:xfrm>
            <a:off x="65505" y="88391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01FBE12B-CAB9-F54E-0FF2-B977FC6683B6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EF30950B-0FC4-B5D3-9D8E-C81CCCA10F1C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E0C8DF84-B5EC-F96A-E4CE-D2AD89C1282F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DCBD9525-00A7-CAC3-1CEB-8744F81994FD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03A68901-6E2D-BBD1-54FC-B668ED4E76F4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4F4689C6-0E5D-FF09-C94A-EFB939974471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A4BDB4A2-F562-F35E-985D-34E1CC3C64F8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9A7D8C6B-217A-29CC-7BBF-9CACFD8BC36A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00516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327456" y="1068451"/>
            <a:ext cx="6241415" cy="675259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58465" marR="70167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ayude 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decisiones, resolver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científicos, sociales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cotidianos,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mismo,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transferencia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aspectos.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obstante,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refleja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incoherencia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resultados, </a:t>
            </a:r>
            <a:r>
              <a:rPr sz="1200" dirty="0">
                <a:latin typeface="Times New Roman"/>
                <a:cs typeface="Times New Roman"/>
              </a:rPr>
              <a:t>arrojados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Distritos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Guárico,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indica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deserción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rendimiento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registros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existentes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Plantel </a:t>
            </a:r>
            <a:r>
              <a:rPr sz="1200" dirty="0">
                <a:latin typeface="Times New Roman"/>
                <a:cs typeface="Times New Roman"/>
              </a:rPr>
              <a:t>seleccionado,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numerosas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observaciones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exhorta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reforzamiento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recomendando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representantes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continuar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hogar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ejercitación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veces,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aprueba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competencias.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diagnosticó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plantel </a:t>
            </a:r>
            <a:r>
              <a:rPr sz="1200" dirty="0">
                <a:latin typeface="Times New Roman"/>
                <a:cs typeface="Times New Roman"/>
              </a:rPr>
              <a:t>seleccionado,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presenta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descontextualizado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campos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confirmó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docentes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rutinaria,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caracterizada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mecánica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repetitiva,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construcción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conocimiento.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clases </a:t>
            </a:r>
            <a:r>
              <a:rPr sz="1200" dirty="0">
                <a:latin typeface="Times New Roman"/>
                <a:cs typeface="Times New Roman"/>
              </a:rPr>
              <a:t>magistrales,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enuncia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estímulo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participación,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consiguiente,</a:t>
            </a:r>
            <a:r>
              <a:rPr sz="1200" spc="3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mínima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intervención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estudiantes;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pizarrón,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materiales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estimular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captar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consiguiente,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signos </a:t>
            </a:r>
            <a:r>
              <a:rPr sz="1200" dirty="0">
                <a:latin typeface="Times New Roman"/>
                <a:cs typeface="Times New Roman"/>
              </a:rPr>
              <a:t>motivadores,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aspectos.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evidenció,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deficiencias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conformada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diversas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denominadas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eventos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instrucción,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alcance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procesos </a:t>
            </a:r>
            <a:r>
              <a:rPr sz="1200" dirty="0">
                <a:latin typeface="Times New Roman"/>
                <a:cs typeface="Times New Roman"/>
              </a:rPr>
              <a:t>cognitivos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volitivos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involucrados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aprendizaje.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encontró </a:t>
            </a:r>
            <a:r>
              <a:rPr sz="1200" dirty="0">
                <a:latin typeface="Times New Roman"/>
                <a:cs typeface="Times New Roman"/>
              </a:rPr>
              <a:t>muchos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vacíos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potenciación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aprender,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pensar,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reflexionar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vivir,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 pilares fundamentales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problemática puede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estar </a:t>
            </a:r>
            <a:r>
              <a:rPr sz="1200" dirty="0">
                <a:latin typeface="Times New Roman"/>
                <a:cs typeface="Times New Roman"/>
              </a:rPr>
              <a:t>asociada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preparado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planificación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incluyan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facilitativas</a:t>
            </a:r>
            <a:r>
              <a:rPr sz="1200" spc="2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capaces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promover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lógica,</a:t>
            </a:r>
            <a:r>
              <a:rPr sz="1200" spc="2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creatividad,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analogía,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despertar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circunstancias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descritas,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debido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son </a:t>
            </a:r>
            <a:r>
              <a:rPr sz="1200" dirty="0">
                <a:latin typeface="Times New Roman"/>
                <a:cs typeface="Times New Roman"/>
              </a:rPr>
              <a:t>especialmente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llamativas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carácter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gravedad.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preciso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educandos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reúnan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mencionó </a:t>
            </a:r>
            <a:r>
              <a:rPr sz="1200" dirty="0">
                <a:latin typeface="Times New Roman"/>
                <a:cs typeface="Times New Roman"/>
              </a:rPr>
              <a:t>anteriormente,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afrontar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éxito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transición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que,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atienden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deficiencias,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afectado 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rendimiento, A</a:t>
            </a:r>
            <a:r>
              <a:rPr sz="1200" spc="-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larga,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traería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consecuencia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egrese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idónea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exigencias 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sentido.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6482" y="8261840"/>
            <a:ext cx="422465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85570" marR="5080" indent="-137350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“Destrezas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Facilitativas </a:t>
            </a:r>
            <a:r>
              <a:rPr sz="1200" b="1" spc="-10" dirty="0">
                <a:latin typeface="Times New Roman"/>
                <a:cs typeface="Times New Roman"/>
              </a:rPr>
              <a:t>del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Praxis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Básica.”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837179" y="8810785"/>
            <a:ext cx="155956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Mirian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Josefina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Milano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4066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65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8C860885-0266-4401-2AB7-20ED8605A19F}"/>
              </a:ext>
            </a:extLst>
          </p:cNvPr>
          <p:cNvGrpSpPr/>
          <p:nvPr/>
        </p:nvGrpSpPr>
        <p:grpSpPr>
          <a:xfrm>
            <a:off x="109728" y="102110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3B7A420C-219F-B640-DA18-120A73AECC48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F4031B87-E422-EDEE-F78C-D86F1AF62444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C35041F2-EC81-5D8F-4EC2-B92B1BCCDE29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E9A4F384-EF21-1318-E0F5-89ADA2B066F7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4359EFB9-56AE-B013-AFCE-9394B3A2F70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F6A8DEA0-269A-638C-BE9F-399435A4D0A3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498D265A-B35A-EDF2-4BC5-61D5585F2156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35015042-9A7D-30A8-2E93-13609CBA51A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00516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46190" cy="6724918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7216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urgente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profundización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enriquecer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haciéndola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dinámica,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completa,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interactiva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estimulante,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profesores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basta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aspectos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previamente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opiniones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docentes, </a:t>
            </a:r>
            <a:r>
              <a:rPr sz="1200" dirty="0">
                <a:latin typeface="Times New Roman"/>
                <a:cs typeface="Times New Roman"/>
              </a:rPr>
              <a:t>indagar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poseen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qué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aplican.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permitirá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cuáles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fortalezas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debilidades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seguir.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razón,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pregunta: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¿En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qué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medida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facilitativas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segunda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etapa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10" dirty="0" err="1">
                <a:latin typeface="Times New Roman"/>
                <a:cs typeface="Times New Roman"/>
              </a:rPr>
              <a:t>Básica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</a:t>
            </a:r>
            <a:r>
              <a:rPr lang="es-MX" sz="1200" dirty="0">
                <a:latin typeface="Times New Roman"/>
                <a:cs typeface="Times New Roman"/>
              </a:rPr>
              <a:t>Federación Venezolana de Maestros” ubicada en San Juan de los Morros, ¿estado Guárico?</a:t>
            </a:r>
            <a:endParaRPr sz="1200" dirty="0">
              <a:latin typeface="Times New Roman"/>
              <a:cs typeface="Times New Roman"/>
            </a:endParaRPr>
          </a:p>
          <a:p>
            <a:pPr marL="375285" marR="889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facilitativas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 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segunda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etapa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referido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plantel.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plantearon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específicos: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desarrollados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motivacionales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ejecutadas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segunda </a:t>
            </a:r>
            <a:r>
              <a:rPr sz="1200" dirty="0">
                <a:latin typeface="Times New Roman"/>
                <a:cs typeface="Times New Roman"/>
              </a:rPr>
              <a:t>etapa;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motivacionales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primera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segunda </a:t>
            </a:r>
            <a:r>
              <a:rPr sz="1200" dirty="0">
                <a:latin typeface="Times New Roman"/>
                <a:cs typeface="Times New Roman"/>
              </a:rPr>
              <a:t>etapa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seleccionado;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Caracterizar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propicia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dinámica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dictadas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segunda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etapa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retroalimentación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docente-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segunda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etapa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spc="-10" dirty="0">
                <a:latin typeface="Times New Roman"/>
                <a:cs typeface="Times New Roman"/>
              </a:rPr>
              <a:t>estudio.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MARCO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REFERENCIAL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facilitativas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confluyen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concepciones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formuladas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Ausubel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(1976,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1987),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Brunner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(1986)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Gagné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(1984).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Ausubel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(1976),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cognoscitiva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individuo,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entiende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esa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organizado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instrucción: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creencias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previos.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Ausubel,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informaciones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aprendidas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retenidas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medida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existan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cognoscitiva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sirvan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determinada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suministra.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él </a:t>
            </a:r>
            <a:r>
              <a:rPr sz="1200" dirty="0">
                <a:latin typeface="Times New Roman"/>
                <a:cs typeface="Times New Roman"/>
              </a:rPr>
              <a:t>llama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significativo.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facilitativas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 </a:t>
            </a:r>
            <a:r>
              <a:rPr sz="1200" dirty="0">
                <a:latin typeface="Times New Roman"/>
                <a:cs typeface="Times New Roman"/>
              </a:rPr>
              <a:t>significativo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ocurre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informaciones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enlazadas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pertinentes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afianzamiento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nueva)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cognoscitiva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aprende.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6482" y="8261840"/>
            <a:ext cx="422465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85570" marR="5080" indent="-137350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“Destrezas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Facilitativas </a:t>
            </a:r>
            <a:r>
              <a:rPr sz="1200" b="1" spc="-10" dirty="0">
                <a:latin typeface="Times New Roman"/>
                <a:cs typeface="Times New Roman"/>
              </a:rPr>
              <a:t>del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Praxis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Básica.”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837179" y="8810785"/>
            <a:ext cx="155956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Mirian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Josefina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Milano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4066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66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1EDC1079-5E25-24DA-8288-5886B64AB8F4}"/>
              </a:ext>
            </a:extLst>
          </p:cNvPr>
          <p:cNvGrpSpPr/>
          <p:nvPr/>
        </p:nvGrpSpPr>
        <p:grpSpPr>
          <a:xfrm>
            <a:off x="109728" y="107662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CB57F864-15E0-F2D4-38C1-C098EEF86D8F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71D41108-8CB6-7620-FB2E-B38556046F9F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E08BF677-D3F4-EF5C-37A5-764296668E04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677C3324-7D16-AF02-5972-987FE3305636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129252D6-6176-DE75-267D-CECE52091DBC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5422D44D-62E7-A96E-53C6-9D274C86DE2A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22825F32-4312-7F39-B2B1-9ACF164D0225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5DFF9437-7279-BE75-052B-A71CB259B645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00516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66496" y="1068451"/>
            <a:ext cx="6336030" cy="70078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19425" marR="7353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Ausubel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almacenamiento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cerebro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altamente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organizado,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jerarquía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conceptual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específicos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anclan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más </a:t>
            </a:r>
            <a:r>
              <a:rPr sz="1200" dirty="0">
                <a:latin typeface="Times New Roman"/>
                <a:cs typeface="Times New Roman"/>
              </a:rPr>
              <a:t>generales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inclusivos.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descubrimiento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resolución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problemas,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deseados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relacionan </a:t>
            </a:r>
            <a:r>
              <a:rPr sz="1200" dirty="0">
                <a:latin typeface="Times New Roman"/>
                <a:cs typeface="Times New Roman"/>
              </a:rPr>
              <a:t>intencionada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sustancialmente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cognoscitiva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existente.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Ausubel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facilitativas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radica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previo,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 sabe,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base.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Brunner,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psicólogo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ecléctico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ubicado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cognoscitivamente,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alcance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brindar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descubrimiento,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único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captar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realmente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disciplinas.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Brunner,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“captar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asunto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entenderlo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muchas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cosas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relacionarse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significativamente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él.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Aprender </a:t>
            </a:r>
            <a:r>
              <a:rPr sz="1200" dirty="0">
                <a:latin typeface="Times New Roman"/>
                <a:cs typeface="Times New Roman"/>
              </a:rPr>
              <a:t>estructura,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resumen,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cómo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cosas”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11).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también </a:t>
            </a:r>
            <a:r>
              <a:rPr sz="1200" dirty="0">
                <a:latin typeface="Times New Roman"/>
                <a:cs typeface="Times New Roman"/>
              </a:rPr>
              <a:t>considera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descubrir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hacer </a:t>
            </a:r>
            <a:r>
              <a:rPr sz="1200" dirty="0">
                <a:latin typeface="Times New Roman"/>
                <a:cs typeface="Times New Roman"/>
              </a:rPr>
              <a:t>transferencia,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“consiste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inicialmente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idea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usada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luego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reconocer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subsiguientes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problemas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originariamente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dominada”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27).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conclusión,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Brunner </a:t>
            </a:r>
            <a:r>
              <a:rPr sz="1200" dirty="0">
                <a:latin typeface="Times New Roman"/>
                <a:cs typeface="Times New Roman"/>
              </a:rPr>
              <a:t>considera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metodología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descubrimiento.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concierne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Gagné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(1984),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facilitativas,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aún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señala </a:t>
            </a:r>
            <a:r>
              <a:rPr sz="1200" dirty="0">
                <a:latin typeface="Times New Roman"/>
                <a:cs typeface="Times New Roman"/>
              </a:rPr>
              <a:t>ni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define,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posteriores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libro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Condiciones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habla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unos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escenarios,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medios,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aprendizajes, </a:t>
            </a:r>
            <a:r>
              <a:rPr sz="1200" dirty="0">
                <a:latin typeface="Times New Roman"/>
                <a:cs typeface="Times New Roman"/>
              </a:rPr>
              <a:t>combinando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estímulo-</a:t>
            </a:r>
            <a:r>
              <a:rPr sz="1200" dirty="0">
                <a:latin typeface="Times New Roman"/>
                <a:cs typeface="Times New Roman"/>
              </a:rPr>
              <a:t>respuesta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contemporáneos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necesaria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estímulo,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motivación,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influenciada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externos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efecto,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Gagné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(1992)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jerárquicamente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niveles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complejidad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intelectuales.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resumen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contribuciones </a:t>
            </a:r>
            <a:r>
              <a:rPr sz="1200" dirty="0">
                <a:latin typeface="Times New Roman"/>
                <a:cs typeface="Times New Roman"/>
              </a:rPr>
              <a:t>teóricas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señalados,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mencionan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considerados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dichos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postulados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enunciados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Ruiz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(2003):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(a)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función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estudiante;</a:t>
            </a:r>
            <a:r>
              <a:rPr sz="1200" spc="26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(b)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experiencias </a:t>
            </a:r>
            <a:r>
              <a:rPr sz="1200" dirty="0">
                <a:latin typeface="Times New Roman"/>
                <a:cs typeface="Times New Roman"/>
              </a:rPr>
              <a:t>medidas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adquisición,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retención,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estrategias </a:t>
            </a:r>
            <a:r>
              <a:rPr sz="1200" dirty="0">
                <a:latin typeface="Times New Roman"/>
                <a:cs typeface="Times New Roman"/>
              </a:rPr>
              <a:t>cognoscitivas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cognoscitivas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(metaaprendizaje);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(c)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posibilita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reorganización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cognoscitiva.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6482" y="8261840"/>
            <a:ext cx="422465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85570" marR="5080" indent="-137350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“Destrezas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Facilitativas </a:t>
            </a:r>
            <a:r>
              <a:rPr sz="1200" b="1" spc="-10" dirty="0">
                <a:latin typeface="Times New Roman"/>
                <a:cs typeface="Times New Roman"/>
              </a:rPr>
              <a:t>del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Praxis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Básica.”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837179" y="8810785"/>
            <a:ext cx="155956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Mirian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Josefina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Milano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4066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67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40AA0C61-CF4D-396D-FC28-243CF82976D1}"/>
              </a:ext>
            </a:extLst>
          </p:cNvPr>
          <p:cNvGrpSpPr/>
          <p:nvPr/>
        </p:nvGrpSpPr>
        <p:grpSpPr>
          <a:xfrm>
            <a:off x="109728" y="148535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ED870256-6DB6-A793-0A67-0F31F4602A9D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EFA9CC9B-0639-43F8-BC94-1DBB66158D8A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2EE95123-5D41-FD9A-BBB0-D22ED1729291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C119C9B0-8030-1AA2-F4DE-98D77C03BB76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D347772C-26FD-FC3D-5B97-5F67D9D37A5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12FB4E33-AA21-E301-F57C-5F2C5145380A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61579ED3-158B-91B8-4AFF-70AE4BD36224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63368808-46AA-A260-AC95-B069EBFAB27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00516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7945" cy="67900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279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Arial"/>
              <a:cs typeface="Arial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(d)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mediación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potencia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permanente: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(e)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dignidad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persona;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(f)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cognoscitivo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bio-</a:t>
            </a:r>
            <a:r>
              <a:rPr sz="1200" dirty="0">
                <a:latin typeface="Times New Roman"/>
                <a:cs typeface="Times New Roman"/>
              </a:rPr>
              <a:t>psicológicas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socio-</a:t>
            </a:r>
            <a:r>
              <a:rPr sz="1200" dirty="0">
                <a:latin typeface="Times New Roman"/>
                <a:cs typeface="Times New Roman"/>
              </a:rPr>
              <a:t>culturales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cada </a:t>
            </a:r>
            <a:r>
              <a:rPr sz="1200" spc="-10" dirty="0">
                <a:latin typeface="Times New Roman"/>
                <a:cs typeface="Times New Roman"/>
              </a:rPr>
              <a:t>quien.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lugar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lateral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aprendizajes, </a:t>
            </a:r>
            <a:r>
              <a:rPr sz="1200" dirty="0">
                <a:latin typeface="Times New Roman"/>
                <a:cs typeface="Times New Roman"/>
              </a:rPr>
              <a:t>basada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Arboleda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(2000),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serie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operaciones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mentales,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representaciones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alguien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mundo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razón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capturar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unidades </a:t>
            </a:r>
            <a:r>
              <a:rPr sz="1200" dirty="0">
                <a:latin typeface="Times New Roman"/>
                <a:cs typeface="Times New Roman"/>
              </a:rPr>
              <a:t>complejas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dimensiones.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facilitativas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posibilidades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lateral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mejores </a:t>
            </a:r>
            <a:r>
              <a:rPr sz="1200" dirty="0">
                <a:latin typeface="Times New Roman"/>
                <a:cs typeface="Times New Roman"/>
              </a:rPr>
              <a:t>aprendizajes,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información </a:t>
            </a:r>
            <a:r>
              <a:rPr sz="1200" dirty="0">
                <a:latin typeface="Times New Roman"/>
                <a:cs typeface="Times New Roman"/>
              </a:rPr>
              <a:t>inherente 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determinado 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cause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inquietud.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planteamiento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Arboleda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(2007)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facilitativas,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alternativas,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cambiar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percepciones,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mejores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hacer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intra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interpersonal,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advertencia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enriquece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lógica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fluida,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práctica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incentive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mente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múltiples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posibilidades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modificar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hábitos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conductas.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facilitativas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múltiples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permanecer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tradicional </a:t>
            </a:r>
            <a:r>
              <a:rPr sz="1200" dirty="0">
                <a:latin typeface="Times New Roman"/>
                <a:cs typeface="Times New Roman"/>
              </a:rPr>
              <a:t>cuyo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rígidos.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“Las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pensamiento </a:t>
            </a:r>
            <a:r>
              <a:rPr sz="1200" dirty="0">
                <a:latin typeface="Times New Roman"/>
                <a:cs typeface="Times New Roman"/>
              </a:rPr>
              <a:t>rígidos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constituido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ciertamente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tradicional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pensamiento </a:t>
            </a:r>
            <a:r>
              <a:rPr sz="1200" dirty="0">
                <a:latin typeface="Times New Roman"/>
                <a:cs typeface="Times New Roman"/>
              </a:rPr>
              <a:t>dogmático” (p.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40).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radica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producirse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capaces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maestros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actitudes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acompañando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dirty="0">
                <a:latin typeface="Times New Roman"/>
                <a:cs typeface="Times New Roman"/>
              </a:rPr>
              <a:t>procedimientos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exitosos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correspondientes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perspectivas </a:t>
            </a:r>
            <a:r>
              <a:rPr sz="1200" dirty="0">
                <a:latin typeface="Times New Roman"/>
                <a:cs typeface="Times New Roman"/>
              </a:rPr>
              <a:t>teóricas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metodológicas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formar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esquemas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cognitivos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reaprendizajes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actitudinales </a:t>
            </a:r>
            <a:r>
              <a:rPr sz="1200" dirty="0">
                <a:latin typeface="Times New Roman"/>
                <a:cs typeface="Times New Roman"/>
              </a:rPr>
              <a:t>flexibles.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hallazgos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Allen </a:t>
            </a:r>
            <a:r>
              <a:rPr sz="1200" dirty="0">
                <a:latin typeface="Times New Roman"/>
                <a:cs typeface="Times New Roman"/>
              </a:rPr>
              <a:t>(1978,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cp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Carrasquel,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2006)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adiestramiento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basado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microenseñanza,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énfasis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componentes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curricular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secuencias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instrucción,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coinciden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distintas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planificación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extrae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número </a:t>
            </a:r>
            <a:r>
              <a:rPr sz="1200" dirty="0">
                <a:latin typeface="Times New Roman"/>
                <a:cs typeface="Times New Roman"/>
              </a:rPr>
              <a:t>significativo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potenciar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asegurar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éxito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labor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spc="-10" dirty="0">
                <a:latin typeface="Times New Roman"/>
                <a:cs typeface="Times New Roman"/>
              </a:rPr>
              <a:t>aula.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6482" y="8261840"/>
            <a:ext cx="422465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85570" marR="5080" indent="-137350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“Destrezas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Facilitativas </a:t>
            </a:r>
            <a:r>
              <a:rPr sz="1200" b="1" spc="-10" dirty="0">
                <a:latin typeface="Times New Roman"/>
                <a:cs typeface="Times New Roman"/>
              </a:rPr>
              <a:t>del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Praxis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Básica.”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837179" y="8810785"/>
            <a:ext cx="155956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Mirian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Josefina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Milano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4066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68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43D72243-51A7-E064-DC55-1FE5EB9D2343}"/>
              </a:ext>
            </a:extLst>
          </p:cNvPr>
          <p:cNvGrpSpPr/>
          <p:nvPr/>
        </p:nvGrpSpPr>
        <p:grpSpPr>
          <a:xfrm>
            <a:off x="109728" y="88390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0A58A25D-6015-2900-0148-6254DA3D492F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7FEEFA81-78A7-3D26-1201-FE6BFFFD96F1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2A8DE47D-C9B1-8FC3-C036-D3EFEF48504A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B9B99D2B-2A87-7D6B-20C6-46037F8424FB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0CB889D7-AEC1-A705-F4E1-B2EEFDB2C3BB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EB2191F4-5F0A-ACF9-90C1-0341401BADE4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5BE86548-9D3F-3509-A569-7ACFE231FCC8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B3E8CD46-7E6D-C48D-5E33-97078AABDE0E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00516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81750" cy="56165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660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69"/>
              </a:spcBef>
            </a:pPr>
            <a:endParaRPr sz="120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(Ob.Cit)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distinguen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(9)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-10" dirty="0">
                <a:latin typeface="Times New Roman"/>
                <a:cs typeface="Times New Roman"/>
              </a:rPr>
              <a:t> armónicamente </a:t>
            </a:r>
            <a:r>
              <a:rPr sz="1200" dirty="0">
                <a:latin typeface="Times New Roman"/>
                <a:cs typeface="Times New Roman"/>
              </a:rPr>
              <a:t>desarrolladas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conformar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sesión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clase.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Dichas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denominadas </a:t>
            </a:r>
            <a:r>
              <a:rPr sz="1200" dirty="0">
                <a:latin typeface="Times New Roman"/>
                <a:cs typeface="Times New Roman"/>
              </a:rPr>
              <a:t>destrezas,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taller.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ámbito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maneja </a:t>
            </a:r>
            <a:r>
              <a:rPr sz="1200" dirty="0">
                <a:latin typeface="Times New Roman"/>
                <a:cs typeface="Times New Roman"/>
              </a:rPr>
              <a:t>adecuadamente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dispondrá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arma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poderosa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cabalidad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asertiva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creativamente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6).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son: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motivación </a:t>
            </a:r>
            <a:r>
              <a:rPr sz="1200" dirty="0">
                <a:latin typeface="Times New Roman"/>
                <a:cs typeface="Times New Roman"/>
              </a:rPr>
              <a:t>inicial,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variación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estímulos,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fluidez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formulación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preguntas,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ejemplos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comparaciones,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refuerzo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silencio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verbales, </a:t>
            </a:r>
            <a:r>
              <a:rPr sz="1200" dirty="0">
                <a:latin typeface="Times New Roman"/>
                <a:cs typeface="Times New Roman"/>
              </a:rPr>
              <a:t>realimentación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feed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back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cierre,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definitorios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brevemente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spc="-10" dirty="0">
                <a:latin typeface="Times New Roman"/>
                <a:cs typeface="Times New Roman"/>
              </a:rPr>
              <a:t>continuación:</a:t>
            </a:r>
            <a:endParaRPr sz="1200">
              <a:latin typeface="Times New Roman"/>
              <a:cs typeface="Times New Roman"/>
            </a:endParaRPr>
          </a:p>
          <a:p>
            <a:pPr marL="114935" marR="6985" indent="-102870" algn="just">
              <a:lnSpc>
                <a:spcPct val="100000"/>
              </a:lnSpc>
              <a:spcBef>
                <a:spcPts val="5"/>
              </a:spcBef>
              <a:buChar char="-"/>
              <a:tabLst>
                <a:tab pos="375285" algn="l"/>
              </a:tabLst>
            </a:pP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inicial.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Heller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(1995),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atendiendo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sugiere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	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fases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cierre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sesión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clase, 	</a:t>
            </a:r>
            <a:r>
              <a:rPr sz="1200" dirty="0">
                <a:latin typeface="Times New Roman"/>
                <a:cs typeface="Times New Roman"/>
              </a:rPr>
              <a:t>siendo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relevancia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preparación</a:t>
            </a:r>
            <a:r>
              <a:rPr sz="1200" spc="-20" dirty="0">
                <a:latin typeface="Times New Roman"/>
                <a:cs typeface="Times New Roman"/>
              </a:rPr>
              <a:t> para 	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aprendizaje.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disposición 	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aprendizaje.</a:t>
            </a:r>
            <a:endParaRPr sz="1200">
              <a:latin typeface="Times New Roman"/>
              <a:cs typeface="Times New Roman"/>
            </a:endParaRPr>
          </a:p>
          <a:p>
            <a:pPr marL="113030" marR="5715" indent="-100965" algn="just">
              <a:lnSpc>
                <a:spcPct val="100000"/>
              </a:lnSpc>
              <a:buChar char="-"/>
              <a:tabLst>
                <a:tab pos="375285" algn="l"/>
              </a:tabLst>
            </a:pPr>
            <a:r>
              <a:rPr sz="1200" dirty="0">
                <a:latin typeface="Times New Roman"/>
                <a:cs typeface="Times New Roman"/>
              </a:rPr>
              <a:t>Variación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estímulos.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Carrasquel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“pautas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comunicacionales,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verbales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gestuales, 	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apoyadas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audiovisuales,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puestas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	</a:t>
            </a:r>
            <a:r>
              <a:rPr sz="1200" dirty="0">
                <a:latin typeface="Times New Roman"/>
                <a:cs typeface="Times New Roman"/>
              </a:rPr>
              <a:t>prácticas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ciclo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aproximarse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precisar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	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éste”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61).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estímulos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movimientos,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gestos,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enfoque, 	</a:t>
            </a:r>
            <a:r>
              <a:rPr sz="1200" dirty="0">
                <a:latin typeface="Times New Roman"/>
                <a:cs typeface="Times New Roman"/>
              </a:rPr>
              <a:t>estilo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interaccional, pausas,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otros.</a:t>
            </a:r>
            <a:endParaRPr sz="1200">
              <a:latin typeface="Times New Roman"/>
              <a:cs typeface="Times New Roman"/>
            </a:endParaRPr>
          </a:p>
          <a:p>
            <a:pPr marL="105410" marR="6350" indent="-93345" algn="just">
              <a:lnSpc>
                <a:spcPct val="100000"/>
              </a:lnSpc>
              <a:buChar char="-"/>
              <a:tabLst>
                <a:tab pos="375285" algn="l"/>
              </a:tabLst>
            </a:pP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pregunta.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Heller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(1995),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pregunta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herramienta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poderosa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	</a:t>
            </a:r>
            <a:r>
              <a:rPr sz="1200" dirty="0">
                <a:latin typeface="Times New Roman"/>
                <a:cs typeface="Times New Roman"/>
              </a:rPr>
              <a:t>docente mediador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cognoscitivo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 servir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diversos: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motivar, 	</a:t>
            </a:r>
            <a:r>
              <a:rPr sz="1200" dirty="0">
                <a:latin typeface="Times New Roman"/>
                <a:cs typeface="Times New Roman"/>
              </a:rPr>
              <a:t>diagnosticar,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inducir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transferencia,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evocar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previas,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impulsar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clarificar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	</a:t>
            </a:r>
            <a:r>
              <a:rPr sz="1200" dirty="0">
                <a:latin typeface="Times New Roman"/>
                <a:cs typeface="Times New Roman"/>
              </a:rPr>
              <a:t>pensamiento,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autoevaluación,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coevaluación.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alumno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descubrir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	</a:t>
            </a:r>
            <a:r>
              <a:rPr sz="1200" dirty="0">
                <a:latin typeface="Times New Roman"/>
                <a:cs typeface="Times New Roman"/>
              </a:rPr>
              <a:t>ordenar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 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sucede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mente,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conciencia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propios 	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mentales.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preguntas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contribuyen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	</a:t>
            </a:r>
            <a:r>
              <a:rPr sz="1200" dirty="0">
                <a:latin typeface="Times New Roman"/>
                <a:cs typeface="Times New Roman"/>
              </a:rPr>
              <a:t>clima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estimulante.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21691" y="7390892"/>
            <a:ext cx="7620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spc="-50" dirty="0">
                <a:latin typeface="Times New Roman"/>
                <a:cs typeface="Times New Roman"/>
              </a:rPr>
              <a:t>-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21691" y="6659117"/>
            <a:ext cx="6381115" cy="13017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75285" marR="5080" indent="-363220" algn="just">
              <a:lnSpc>
                <a:spcPct val="100000"/>
              </a:lnSpc>
              <a:spcBef>
                <a:spcPts val="100"/>
              </a:spcBef>
            </a:pP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475" dirty="0">
                <a:latin typeface="Times New Roman"/>
                <a:cs typeface="Times New Roman"/>
              </a:rPr>
              <a:t>   </a:t>
            </a:r>
            <a:r>
              <a:rPr sz="1200" dirty="0">
                <a:latin typeface="Times New Roman"/>
                <a:cs typeface="Times New Roman"/>
              </a:rPr>
              <a:t>Ejemplos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comparaciones. 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finalidad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formular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Sant´Ana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(1990),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 elevar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tienden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comprensión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necesitan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aprender.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ejemplificar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conducir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claros,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estructurados.</a:t>
            </a:r>
            <a:endParaRPr sz="1200">
              <a:latin typeface="Times New Roman"/>
              <a:cs typeface="Times New Roman"/>
            </a:endParaRPr>
          </a:p>
          <a:p>
            <a:pPr marL="375285" marR="7620" algn="just">
              <a:lnSpc>
                <a:spcPct val="98800"/>
              </a:lnSpc>
              <a:spcBef>
                <a:spcPts val="20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comparación,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diferencias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semejanzas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variable.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Hurtado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(2003),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dificultad,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9" name="object 19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1316482" y="8261840"/>
            <a:ext cx="422465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85570" marR="5080" indent="-137350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“Destrezas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Facilitativas </a:t>
            </a:r>
            <a:r>
              <a:rPr sz="1200" b="1" spc="-10" dirty="0">
                <a:latin typeface="Times New Roman"/>
                <a:cs typeface="Times New Roman"/>
              </a:rPr>
              <a:t>del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Praxis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Básica.”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837179" y="8810785"/>
            <a:ext cx="155956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Mirian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Josefina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Milano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4066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69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3" name="Grupo 22">
            <a:extLst>
              <a:ext uri="{FF2B5EF4-FFF2-40B4-BE49-F238E27FC236}">
                <a16:creationId xmlns:a16="http://schemas.microsoft.com/office/drawing/2014/main" id="{323DBD1B-A0F4-0D8D-07F2-EE45122313F1}"/>
              </a:ext>
            </a:extLst>
          </p:cNvPr>
          <p:cNvGrpSpPr/>
          <p:nvPr/>
        </p:nvGrpSpPr>
        <p:grpSpPr>
          <a:xfrm>
            <a:off x="120931" y="123189"/>
            <a:ext cx="6665976" cy="1452626"/>
            <a:chOff x="470065" y="1951410"/>
            <a:chExt cx="6665976" cy="1452626"/>
          </a:xfrm>
        </p:grpSpPr>
        <p:grpSp>
          <p:nvGrpSpPr>
            <p:cNvPr id="24" name="object 12">
              <a:extLst>
                <a:ext uri="{FF2B5EF4-FFF2-40B4-BE49-F238E27FC236}">
                  <a16:creationId xmlns:a16="http://schemas.microsoft.com/office/drawing/2014/main" id="{3A922ECC-68A0-C761-7FEF-A73D398349DF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8" name="object 13">
                <a:extLst>
                  <a:ext uri="{FF2B5EF4-FFF2-40B4-BE49-F238E27FC236}">
                    <a16:creationId xmlns:a16="http://schemas.microsoft.com/office/drawing/2014/main" id="{1EEBB446-285E-7ABB-6B16-6BA894349A32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9" name="object 14">
                <a:extLst>
                  <a:ext uri="{FF2B5EF4-FFF2-40B4-BE49-F238E27FC236}">
                    <a16:creationId xmlns:a16="http://schemas.microsoft.com/office/drawing/2014/main" id="{AB6E974A-1126-B7FD-BEA8-1749D1FE51D7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0" name="object 15">
                <a:extLst>
                  <a:ext uri="{FF2B5EF4-FFF2-40B4-BE49-F238E27FC236}">
                    <a16:creationId xmlns:a16="http://schemas.microsoft.com/office/drawing/2014/main" id="{D312D0D9-9CF2-0515-48C1-B766BF2DEF2B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1" name="object 16">
                <a:extLst>
                  <a:ext uri="{FF2B5EF4-FFF2-40B4-BE49-F238E27FC236}">
                    <a16:creationId xmlns:a16="http://schemas.microsoft.com/office/drawing/2014/main" id="{2BE6EF10-B173-21B2-A9CC-D67BACD3B238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5" name="object 16">
              <a:extLst>
                <a:ext uri="{FF2B5EF4-FFF2-40B4-BE49-F238E27FC236}">
                  <a16:creationId xmlns:a16="http://schemas.microsoft.com/office/drawing/2014/main" id="{FD904C15-C48A-E7C8-5AA8-2A91FC934F1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6" name="object 25">
              <a:extLst>
                <a:ext uri="{FF2B5EF4-FFF2-40B4-BE49-F238E27FC236}">
                  <a16:creationId xmlns:a16="http://schemas.microsoft.com/office/drawing/2014/main" id="{508943F6-9C2B-D6AC-7050-0259953BB8CF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7" name="object 31">
              <a:extLst>
                <a:ext uri="{FF2B5EF4-FFF2-40B4-BE49-F238E27FC236}">
                  <a16:creationId xmlns:a16="http://schemas.microsoft.com/office/drawing/2014/main" id="{A1C78628-1ACB-A139-B154-E8A4B1522F8D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-4762" y="-4762"/>
            <a:ext cx="6867525" cy="9153525"/>
            <a:chOff x="-4762" y="-4762"/>
            <a:chExt cx="6867525" cy="915352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0"/>
              <a:ext cx="6858000" cy="9144000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0" y="0"/>
              <a:ext cx="6858000" cy="9144000"/>
            </a:xfrm>
            <a:custGeom>
              <a:avLst/>
              <a:gdLst/>
              <a:ahLst/>
              <a:cxnLst/>
              <a:rect l="l" t="t" r="r" b="b"/>
              <a:pathLst>
                <a:path w="6858000" h="9144000">
                  <a:moveTo>
                    <a:pt x="0" y="0"/>
                  </a:moveTo>
                  <a:lnTo>
                    <a:pt x="0" y="9144000"/>
                  </a:lnTo>
                  <a:lnTo>
                    <a:pt x="6858000" y="9144000"/>
                  </a:lnTo>
                  <a:lnTo>
                    <a:pt x="6858000" y="0"/>
                  </a:lnTo>
                </a:path>
              </a:pathLst>
            </a:custGeom>
            <a:ln w="9524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5" name="object 5"/>
            <p:cNvSpPr/>
            <p:nvPr/>
          </p:nvSpPr>
          <p:spPr>
            <a:xfrm>
              <a:off x="116631" y="1979739"/>
              <a:ext cx="6685280" cy="6985000"/>
            </a:xfrm>
            <a:custGeom>
              <a:avLst/>
              <a:gdLst/>
              <a:ahLst/>
              <a:cxnLst/>
              <a:rect l="l" t="t" r="r" b="b"/>
              <a:pathLst>
                <a:path w="6685280" h="6985000">
                  <a:moveTo>
                    <a:pt x="0" y="6984746"/>
                  </a:moveTo>
                  <a:lnTo>
                    <a:pt x="6684772" y="6984746"/>
                  </a:lnTo>
                  <a:lnTo>
                    <a:pt x="6684772" y="0"/>
                  </a:lnTo>
                  <a:lnTo>
                    <a:pt x="0" y="0"/>
                  </a:lnTo>
                  <a:lnTo>
                    <a:pt x="0" y="6984746"/>
                  </a:lnTo>
                  <a:close/>
                </a:path>
              </a:pathLst>
            </a:custGeom>
            <a:ln w="9360">
              <a:solidFill>
                <a:srgbClr val="FFC000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9728" y="102107"/>
              <a:ext cx="6667500" cy="1880616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7137" y="129286"/>
              <a:ext cx="6572211" cy="1785874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157137" y="129286"/>
              <a:ext cx="6572250" cy="1786255"/>
            </a:xfrm>
            <a:custGeom>
              <a:avLst/>
              <a:gdLst/>
              <a:ahLst/>
              <a:cxnLst/>
              <a:rect l="l" t="t" r="r" b="b"/>
              <a:pathLst>
                <a:path w="6572250" h="1786255">
                  <a:moveTo>
                    <a:pt x="0" y="297561"/>
                  </a:moveTo>
                  <a:lnTo>
                    <a:pt x="3895" y="249295"/>
                  </a:lnTo>
                  <a:lnTo>
                    <a:pt x="15174" y="203508"/>
                  </a:lnTo>
                  <a:lnTo>
                    <a:pt x="33222" y="160814"/>
                  </a:lnTo>
                  <a:lnTo>
                    <a:pt x="57428" y="121825"/>
                  </a:lnTo>
                  <a:lnTo>
                    <a:pt x="87179" y="87153"/>
                  </a:lnTo>
                  <a:lnTo>
                    <a:pt x="121861" y="57412"/>
                  </a:lnTo>
                  <a:lnTo>
                    <a:pt x="160862" y="33213"/>
                  </a:lnTo>
                  <a:lnTo>
                    <a:pt x="203569" y="15169"/>
                  </a:lnTo>
                  <a:lnTo>
                    <a:pt x="249369" y="3894"/>
                  </a:lnTo>
                  <a:lnTo>
                    <a:pt x="297649" y="0"/>
                  </a:lnTo>
                  <a:lnTo>
                    <a:pt x="6274650" y="0"/>
                  </a:lnTo>
                  <a:lnTo>
                    <a:pt x="6322916" y="3894"/>
                  </a:lnTo>
                  <a:lnTo>
                    <a:pt x="6368703" y="15169"/>
                  </a:lnTo>
                  <a:lnTo>
                    <a:pt x="6411397" y="33213"/>
                  </a:lnTo>
                  <a:lnTo>
                    <a:pt x="6450386" y="57412"/>
                  </a:lnTo>
                  <a:lnTo>
                    <a:pt x="6485058" y="87153"/>
                  </a:lnTo>
                  <a:lnTo>
                    <a:pt x="6514799" y="121825"/>
                  </a:lnTo>
                  <a:lnTo>
                    <a:pt x="6538998" y="160814"/>
                  </a:lnTo>
                  <a:lnTo>
                    <a:pt x="6557042" y="203508"/>
                  </a:lnTo>
                  <a:lnTo>
                    <a:pt x="6568317" y="249295"/>
                  </a:lnTo>
                  <a:lnTo>
                    <a:pt x="6572211" y="297561"/>
                  </a:lnTo>
                  <a:lnTo>
                    <a:pt x="6572211" y="1488186"/>
                  </a:lnTo>
                  <a:lnTo>
                    <a:pt x="6568317" y="1536486"/>
                  </a:lnTo>
                  <a:lnTo>
                    <a:pt x="6557042" y="1582300"/>
                  </a:lnTo>
                  <a:lnTo>
                    <a:pt x="6538998" y="1625015"/>
                  </a:lnTo>
                  <a:lnTo>
                    <a:pt x="6514799" y="1664021"/>
                  </a:lnTo>
                  <a:lnTo>
                    <a:pt x="6485058" y="1698704"/>
                  </a:lnTo>
                  <a:lnTo>
                    <a:pt x="6450386" y="1728453"/>
                  </a:lnTo>
                  <a:lnTo>
                    <a:pt x="6411397" y="1752657"/>
                  </a:lnTo>
                  <a:lnTo>
                    <a:pt x="6368703" y="1770703"/>
                  </a:lnTo>
                  <a:lnTo>
                    <a:pt x="6322916" y="1781979"/>
                  </a:lnTo>
                  <a:lnTo>
                    <a:pt x="6274650" y="1785874"/>
                  </a:lnTo>
                  <a:lnTo>
                    <a:pt x="297649" y="1785874"/>
                  </a:lnTo>
                  <a:lnTo>
                    <a:pt x="249369" y="1781979"/>
                  </a:lnTo>
                  <a:lnTo>
                    <a:pt x="203569" y="1770703"/>
                  </a:lnTo>
                  <a:lnTo>
                    <a:pt x="160862" y="1752657"/>
                  </a:lnTo>
                  <a:lnTo>
                    <a:pt x="121861" y="1728453"/>
                  </a:lnTo>
                  <a:lnTo>
                    <a:pt x="87179" y="1698704"/>
                  </a:lnTo>
                  <a:lnTo>
                    <a:pt x="57428" y="1664021"/>
                  </a:lnTo>
                  <a:lnTo>
                    <a:pt x="33222" y="1625015"/>
                  </a:lnTo>
                  <a:lnTo>
                    <a:pt x="15174" y="1582300"/>
                  </a:lnTo>
                  <a:lnTo>
                    <a:pt x="3895" y="1536486"/>
                  </a:lnTo>
                  <a:lnTo>
                    <a:pt x="0" y="1488186"/>
                  </a:lnTo>
                  <a:lnTo>
                    <a:pt x="0" y="297561"/>
                  </a:lnTo>
                  <a:close/>
                </a:path>
              </a:pathLst>
            </a:custGeom>
            <a:ln w="9524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14600" y="343458"/>
              <a:ext cx="1714500" cy="1144346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7" y="1450847"/>
              <a:ext cx="189737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1" y="1450847"/>
              <a:ext cx="1577339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633727"/>
              <a:ext cx="1546859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4" y="1633727"/>
              <a:ext cx="284988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2000" y="1633727"/>
              <a:ext cx="1013460" cy="371855"/>
            </a:xfrm>
            <a:prstGeom prst="rect">
              <a:avLst/>
            </a:prstGeom>
          </p:spPr>
        </p:pic>
      </p:grpSp>
      <p:grpSp>
        <p:nvGrpSpPr>
          <p:cNvPr id="16" name="object 16"/>
          <p:cNvGrpSpPr/>
          <p:nvPr/>
        </p:nvGrpSpPr>
        <p:grpSpPr>
          <a:xfrm>
            <a:off x="324611" y="202437"/>
            <a:ext cx="6212205" cy="2344420"/>
            <a:chOff x="324611" y="202437"/>
            <a:chExt cx="6212205" cy="2344420"/>
          </a:xfrm>
        </p:grpSpPr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1" y="234695"/>
              <a:ext cx="1863852" cy="157276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26203" y="202437"/>
              <a:ext cx="2110231" cy="129768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905000" y="1883664"/>
              <a:ext cx="3005328" cy="662940"/>
            </a:xfrm>
            <a:prstGeom prst="rect">
              <a:avLst/>
            </a:prstGeom>
          </p:spPr>
        </p:pic>
      </p:grpSp>
      <p:graphicFrame>
        <p:nvGraphicFramePr>
          <p:cNvPr id="20" name="object 2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9783650"/>
              </p:ext>
            </p:extLst>
          </p:nvPr>
        </p:nvGraphicFramePr>
        <p:xfrm>
          <a:off x="155697" y="2427434"/>
          <a:ext cx="6486524" cy="58381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108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56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413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Artículos</a:t>
                      </a:r>
                      <a:r>
                        <a:rPr sz="1200" b="1" spc="-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Científicos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953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solidFill>
                      <a:srgbClr val="DEF6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41325">
                <a:tc>
                  <a:txBody>
                    <a:bodyPr/>
                    <a:lstStyle/>
                    <a:p>
                      <a:pPr marL="89535" marR="82550">
                        <a:lnSpc>
                          <a:spcPts val="1250"/>
                        </a:lnSpc>
                        <a:spcBef>
                          <a:spcPts val="575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21.</a:t>
                      </a:r>
                      <a:r>
                        <a:rPr sz="1200" spc="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Comunicación:</a:t>
                      </a:r>
                      <a:r>
                        <a:rPr sz="1200" spc="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Una</a:t>
                      </a:r>
                      <a:r>
                        <a:rPr sz="1200" spc="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Visión</a:t>
                      </a:r>
                      <a:r>
                        <a:rPr sz="1200" spc="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Axiológica</a:t>
                      </a:r>
                      <a:r>
                        <a:rPr sz="1200" spc="5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spc="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4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Formación</a:t>
                      </a:r>
                      <a:r>
                        <a:rPr sz="1200" spc="4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Universitaria</a:t>
                      </a:r>
                      <a:r>
                        <a:rPr sz="1200" spc="5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del</a:t>
                      </a:r>
                      <a:r>
                        <a:rPr sz="1200" spc="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Ingeniero Agrónomo.</a:t>
                      </a:r>
                      <a:r>
                        <a:rPr sz="1200" spc="-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Autora: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Dra.</a:t>
                      </a:r>
                      <a:r>
                        <a:rPr sz="1200" spc="-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Deanet</a:t>
                      </a:r>
                      <a:r>
                        <a:rPr sz="1200" spc="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Coromoto</a:t>
                      </a:r>
                      <a:r>
                        <a:rPr sz="1200" spc="-6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Abreu</a:t>
                      </a:r>
                      <a:r>
                        <a:rPr sz="1200" spc="-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Lira</a:t>
                      </a:r>
                      <a:r>
                        <a:rPr lang="es-ES" sz="1200" spc="-2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. </a:t>
                      </a:r>
                      <a:endParaRPr sz="1200" dirty="0">
                        <a:solidFill>
                          <a:schemeClr val="tx1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7302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75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275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762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9745">
                <a:tc>
                  <a:txBody>
                    <a:bodyPr/>
                    <a:lstStyle/>
                    <a:p>
                      <a:pPr marL="89535" marR="80010">
                        <a:lnSpc>
                          <a:spcPts val="1250"/>
                        </a:lnSpc>
                        <a:spcBef>
                          <a:spcPts val="580"/>
                        </a:spcBef>
                        <a:tabLst>
                          <a:tab pos="2947670" algn="l"/>
                        </a:tabLst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22.</a:t>
                      </a:r>
                      <a:r>
                        <a:rPr sz="120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Aprendizaje</a:t>
                      </a:r>
                      <a:r>
                        <a:rPr sz="120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20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20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Lectura</a:t>
                      </a:r>
                      <a:r>
                        <a:rPr sz="1200" spc="2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1200" spc="1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Escritura: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	Concepciones</a:t>
                      </a:r>
                      <a:r>
                        <a:rPr sz="1200" spc="1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Teóricas</a:t>
                      </a:r>
                      <a:r>
                        <a:rPr sz="1200" spc="1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que</a:t>
                      </a:r>
                      <a:r>
                        <a:rPr sz="1200" spc="18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Subyacen</a:t>
                      </a:r>
                      <a:r>
                        <a:rPr sz="1200" spc="19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en</a:t>
                      </a:r>
                      <a:r>
                        <a:rPr sz="1200" spc="1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la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Práctica</a:t>
                      </a:r>
                      <a:r>
                        <a:rPr sz="1200" spc="-1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Pedagógica</a:t>
                      </a:r>
                      <a:r>
                        <a:rPr sz="1200" spc="1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2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Docentes.</a:t>
                      </a:r>
                      <a:r>
                        <a:rPr sz="1200" spc="-6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Autora: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Dra.</a:t>
                      </a:r>
                      <a:r>
                        <a:rPr sz="1200" spc="-2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Rafaela</a:t>
                      </a:r>
                      <a:r>
                        <a:rPr sz="1200" spc="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 err="1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Chacín</a:t>
                      </a:r>
                      <a:r>
                        <a:rPr sz="1200" spc="-2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Suárez</a:t>
                      </a:r>
                      <a:r>
                        <a:rPr lang="es-ES"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. </a:t>
                      </a:r>
                      <a:endParaRPr sz="1200" dirty="0">
                        <a:solidFill>
                          <a:schemeClr val="tx1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287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00075">
                <a:tc>
                  <a:txBody>
                    <a:bodyPr/>
                    <a:lstStyle/>
                    <a:p>
                      <a:pPr marL="89535" marR="78740" algn="just">
                        <a:lnSpc>
                          <a:spcPct val="87100"/>
                        </a:lnSpc>
                        <a:spcBef>
                          <a:spcPts val="565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23.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Reingeniería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Procesos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Administrativos,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partir</a:t>
                      </a:r>
                      <a:r>
                        <a:rPr sz="12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Motivación,</a:t>
                      </a:r>
                      <a:r>
                        <a:rPr sz="1200" spc="-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como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Activador</a:t>
                      </a: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 de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200" spc="3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Valores</a:t>
                      </a:r>
                      <a:r>
                        <a:rPr sz="1200" spc="3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Organizacionales:</a:t>
                      </a:r>
                      <a:r>
                        <a:rPr sz="1200" spc="3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Significación</a:t>
                      </a:r>
                      <a:r>
                        <a:rPr sz="1200" spc="38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desde</a:t>
                      </a:r>
                      <a:r>
                        <a:rPr sz="1200" spc="37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los</a:t>
                      </a:r>
                      <a:r>
                        <a:rPr sz="1200" spc="3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Actores.</a:t>
                      </a:r>
                      <a:r>
                        <a:rPr sz="1200" spc="3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Autora:</a:t>
                      </a:r>
                      <a:r>
                        <a:rPr sz="1200" spc="37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MSc.</a:t>
                      </a:r>
                      <a:r>
                        <a:rPr sz="1200" spc="375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 err="1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Ámbar</a:t>
                      </a:r>
                      <a:r>
                        <a:rPr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Ramírez</a:t>
                      </a:r>
                      <a:r>
                        <a:rPr lang="es-ES" sz="120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. </a:t>
                      </a:r>
                      <a:endParaRPr sz="1200" dirty="0">
                        <a:solidFill>
                          <a:schemeClr val="tx1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297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41325">
                <a:tc>
                  <a:txBody>
                    <a:bodyPr/>
                    <a:lstStyle/>
                    <a:p>
                      <a:pPr marL="89535" marR="81915">
                        <a:lnSpc>
                          <a:spcPts val="1250"/>
                        </a:lnSpc>
                        <a:spcBef>
                          <a:spcPts val="580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24.</a:t>
                      </a:r>
                      <a:r>
                        <a:rPr sz="12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 err="1">
                          <a:latin typeface="Times New Roman"/>
                          <a:cs typeface="Times New Roman"/>
                        </a:rPr>
                        <a:t>Programa</a:t>
                      </a:r>
                      <a:r>
                        <a:rPr sz="1200" spc="1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 err="1">
                          <a:latin typeface="Times New Roman"/>
                          <a:cs typeface="Times New Roman"/>
                        </a:rPr>
                        <a:t>Todas</a:t>
                      </a:r>
                      <a:r>
                        <a:rPr sz="1200" spc="1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las</a:t>
                      </a:r>
                      <a:r>
                        <a:rPr sz="1200" spc="1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Manos</a:t>
                      </a:r>
                      <a:r>
                        <a:rPr sz="1200" spc="1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12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 err="1">
                          <a:latin typeface="Times New Roman"/>
                          <a:cs typeface="Times New Roman"/>
                        </a:rPr>
                        <a:t>Siembra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:</a:t>
                      </a:r>
                      <a:r>
                        <a:rPr sz="12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Una</a:t>
                      </a:r>
                      <a:r>
                        <a:rPr sz="1200" spc="114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 err="1">
                          <a:latin typeface="Times New Roman"/>
                          <a:cs typeface="Times New Roman"/>
                        </a:rPr>
                        <a:t>Revisión</a:t>
                      </a:r>
                      <a:r>
                        <a:rPr sz="1200" spc="1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 err="1">
                          <a:latin typeface="Times New Roman"/>
                          <a:cs typeface="Times New Roman"/>
                        </a:rPr>
                        <a:t>Teórica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.</a:t>
                      </a:r>
                      <a:r>
                        <a:rPr sz="1200" spc="1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Autor:</a:t>
                      </a:r>
                      <a:r>
                        <a:rPr sz="1200" spc="1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Msc</a:t>
                      </a:r>
                      <a:r>
                        <a:rPr sz="1200" b="0" spc="114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0" spc="-10" dirty="0" err="1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Yosmar</a:t>
                      </a:r>
                      <a:r>
                        <a:rPr sz="1200" b="0" spc="-1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0" spc="-2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Díaz</a:t>
                      </a:r>
                      <a:r>
                        <a:rPr lang="es-ES" sz="1200" b="0" spc="-20" dirty="0">
                          <a:solidFill>
                            <a:schemeClr val="tx1"/>
                          </a:solidFill>
                          <a:latin typeface="Times New Roman"/>
                          <a:cs typeface="Times New Roman"/>
                        </a:rPr>
                        <a:t>. </a:t>
                      </a:r>
                      <a:endParaRPr sz="1200" b="0" dirty="0">
                        <a:solidFill>
                          <a:schemeClr val="tx1"/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315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4340">
                <a:tc>
                  <a:txBody>
                    <a:bodyPr/>
                    <a:lstStyle/>
                    <a:p>
                      <a:pPr marL="8953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25.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Pensamiento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324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1940">
                <a:tc>
                  <a:txBody>
                    <a:bodyPr/>
                    <a:lstStyle/>
                    <a:p>
                      <a:pPr marL="8953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dirty="0">
                          <a:latin typeface="Times New Roman"/>
                          <a:cs typeface="Times New Roman"/>
                        </a:rPr>
                        <a:t>26.</a:t>
                      </a:r>
                      <a:r>
                        <a:rPr sz="1200" spc="-3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Identificación</a:t>
                      </a:r>
                      <a:r>
                        <a:rPr sz="1200" spc="25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de</a:t>
                      </a:r>
                      <a:r>
                        <a:rPr sz="12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dirty="0">
                          <a:latin typeface="Times New Roman"/>
                          <a:cs typeface="Times New Roman"/>
                        </a:rPr>
                        <a:t>la</a:t>
                      </a:r>
                      <a:r>
                        <a:rPr sz="1200" spc="-3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Revista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  <a:spcBef>
                          <a:spcPts val="380"/>
                        </a:spcBef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325</a:t>
                      </a: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4826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DEF6E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19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19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DEF6E3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6394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683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702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6394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DEF6E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FFFFFF"/>
                      </a:solidFill>
                      <a:prstDash val="solid"/>
                    </a:lnL>
                    <a:lnR w="3175">
                      <a:solidFill>
                        <a:srgbClr val="FFFFFF"/>
                      </a:solidFill>
                      <a:prstDash val="solid"/>
                    </a:lnR>
                    <a:lnT w="3175">
                      <a:solidFill>
                        <a:srgbClr val="FFFFFF"/>
                      </a:solidFill>
                      <a:prstDash val="solid"/>
                    </a:lnT>
                    <a:lnB w="31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21" name="object 21"/>
          <p:cNvSpPr txBox="1"/>
          <p:nvPr/>
        </p:nvSpPr>
        <p:spPr>
          <a:xfrm>
            <a:off x="6752081" y="8939106"/>
            <a:ext cx="1016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50" dirty="0">
                <a:latin typeface="Times New Roman"/>
                <a:cs typeface="Times New Roman"/>
              </a:rPr>
              <a:t>7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87DCDE95-76ED-4F1B-18F9-D2A3CDCEE203}"/>
              </a:ext>
            </a:extLst>
          </p:cNvPr>
          <p:cNvSpPr/>
          <p:nvPr/>
        </p:nvSpPr>
        <p:spPr>
          <a:xfrm>
            <a:off x="2414016" y="1542391"/>
            <a:ext cx="3630167" cy="371855"/>
          </a:xfrm>
          <a:prstGeom prst="rect">
            <a:avLst/>
          </a:prstGeom>
          <a:solidFill>
            <a:srgbClr val="99FFCC"/>
          </a:solidFill>
          <a:ln>
            <a:noFill/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s-ES" dirty="0"/>
          </a:p>
        </p:txBody>
      </p:sp>
      <p:sp>
        <p:nvSpPr>
          <p:cNvPr id="23" name="object 16">
            <a:extLst>
              <a:ext uri="{FF2B5EF4-FFF2-40B4-BE49-F238E27FC236}">
                <a16:creationId xmlns:a16="http://schemas.microsoft.com/office/drawing/2014/main" id="{84602D5E-1C76-A322-BEE4-1F6F0FA24B71}"/>
              </a:ext>
            </a:extLst>
          </p:cNvPr>
          <p:cNvSpPr txBox="1"/>
          <p:nvPr/>
        </p:nvSpPr>
        <p:spPr>
          <a:xfrm>
            <a:off x="2522537" y="1532210"/>
            <a:ext cx="3029585" cy="3917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lang="es-ES" sz="1200" b="1" dirty="0">
                <a:latin typeface="Arial"/>
                <a:cs typeface="Arial"/>
              </a:rPr>
              <a:t>Volumen 4,  Número 1  Enero a Julio 2021</a:t>
            </a:r>
          </a:p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lang="es-ES" sz="1200" b="1" dirty="0">
                <a:latin typeface="Arial"/>
                <a:cs typeface="Arial"/>
              </a:rPr>
              <a:t>Revista Semestral. Venezuela</a:t>
            </a:r>
            <a:endParaRPr sz="1200" dirty="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00516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274435" cy="66414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0040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ellas,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focalizando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cualidades,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hubiese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sido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percibir.</a:t>
            </a:r>
            <a:endParaRPr sz="1200">
              <a:latin typeface="Times New Roman"/>
              <a:cs typeface="Times New Roman"/>
            </a:endParaRPr>
          </a:p>
          <a:p>
            <a:pPr marL="169545" marR="5080" indent="-119380" algn="just">
              <a:lnSpc>
                <a:spcPct val="100000"/>
              </a:lnSpc>
              <a:buChar char="-"/>
              <a:tabLst>
                <a:tab pos="375285" algn="l"/>
              </a:tabLst>
            </a:pPr>
            <a:r>
              <a:rPr sz="1200" dirty="0">
                <a:latin typeface="Times New Roman"/>
                <a:cs typeface="Times New Roman"/>
              </a:rPr>
              <a:t>Retroalimentación.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realimentación.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definida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	</a:t>
            </a:r>
            <a:r>
              <a:rPr sz="1200" dirty="0">
                <a:latin typeface="Times New Roman"/>
                <a:cs typeface="Times New Roman"/>
              </a:rPr>
              <a:t>Heller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(1995) como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“una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 favorece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clima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positiva 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aula, </a:t>
            </a:r>
            <a:r>
              <a:rPr sz="1200" spc="-25" dirty="0">
                <a:latin typeface="Times New Roman"/>
                <a:cs typeface="Times New Roman"/>
              </a:rPr>
              <a:t>por 	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comunicacional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bidireccional”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139.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ayudar 	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	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eficazmente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alcanzados,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	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Hurtado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(op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cit9</a:t>
            </a:r>
            <a:endParaRPr sz="1200">
              <a:latin typeface="Times New Roman"/>
              <a:cs typeface="Times New Roman"/>
            </a:endParaRPr>
          </a:p>
          <a:p>
            <a:pPr marL="123825" marR="6350" indent="-111760" algn="just">
              <a:lnSpc>
                <a:spcPct val="100000"/>
              </a:lnSpc>
              <a:spcBef>
                <a:spcPts val="5"/>
              </a:spcBef>
              <a:buChar char="-"/>
              <a:tabLst>
                <a:tab pos="375285" algn="l"/>
              </a:tabLst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cierre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clase.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Heller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(op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cit)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cierre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“configuración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	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integran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holística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tratados,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permitir al </a:t>
            </a:r>
            <a:r>
              <a:rPr sz="1200" spc="-10" dirty="0">
                <a:latin typeface="Times New Roman"/>
                <a:cs typeface="Times New Roman"/>
              </a:rPr>
              <a:t>alumno 	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reconozca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internalice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haga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abstracción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aprendido”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151).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	</a:t>
            </a:r>
            <a:r>
              <a:rPr sz="1200" dirty="0">
                <a:latin typeface="Times New Roman"/>
                <a:cs typeface="Times New Roman"/>
              </a:rPr>
              <a:t>cierre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solamente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resumir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despedirse.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contrario,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sirve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	</a:t>
            </a:r>
            <a:r>
              <a:rPr sz="1200" dirty="0">
                <a:latin typeface="Times New Roman"/>
                <a:cs typeface="Times New Roman"/>
              </a:rPr>
              <a:t>enlace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cognoscitivo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aprendido,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pasado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 	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sensación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progreso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necesita.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facilitativas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conciben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conjunto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enmarcan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didácticas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propiciar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aproximación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respectivo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promover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alcance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cognitivas,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actitudinales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procedimentales.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mediación</a:t>
            </a:r>
            <a:r>
              <a:rPr sz="1200" spc="-25" dirty="0">
                <a:latin typeface="Times New Roman"/>
                <a:cs typeface="Times New Roman"/>
              </a:rPr>
              <a:t> del </a:t>
            </a:r>
            <a:r>
              <a:rPr sz="1200" dirty="0">
                <a:latin typeface="Times New Roman"/>
                <a:cs typeface="Times New Roman"/>
              </a:rPr>
              <a:t>docente, éste 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facilitador,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guía,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acompañante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mediador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aprendizaje.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mediación,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entiende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maestro,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práctica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poniendo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énfasis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metodología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(Olaya,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2009).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METODOLOGÍA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analítica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transeccional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contemporáneo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univariable,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población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34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cargo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secciones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sexto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cuya </a:t>
            </a:r>
            <a:r>
              <a:rPr sz="1200" dirty="0">
                <a:latin typeface="Times New Roman"/>
                <a:cs typeface="Times New Roman"/>
              </a:rPr>
              <a:t>muestra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estratificada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12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docentes.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utilizó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lista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comprobación,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contentiva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22 </a:t>
            </a:r>
            <a:r>
              <a:rPr sz="1200" dirty="0">
                <a:latin typeface="Times New Roman"/>
                <a:cs typeface="Times New Roman"/>
              </a:rPr>
              <a:t>ítems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correspondientes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cuatro</a:t>
            </a:r>
            <a:r>
              <a:rPr sz="1200" spc="4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dimensiones: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motivacionales;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variación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estímulos;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retroalimentación.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máximo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puntaje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88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transformaron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puntos.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aplicó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estadística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descriptiva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estadístico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(Md).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escala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cinco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(5)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intervalos,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favorable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Desfavorable.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6482" y="8261840"/>
            <a:ext cx="422465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85570" marR="5080" indent="-137350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“Destrezas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Facilitativas </a:t>
            </a:r>
            <a:r>
              <a:rPr sz="1200" b="1" spc="-10" dirty="0">
                <a:latin typeface="Times New Roman"/>
                <a:cs typeface="Times New Roman"/>
              </a:rPr>
              <a:t>del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Praxis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Básica.”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837179" y="8810785"/>
            <a:ext cx="155956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Mirian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Josefina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Milano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4066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70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8DB31140-EE28-6FEB-AD27-B70D652ACC2F}"/>
              </a:ext>
            </a:extLst>
          </p:cNvPr>
          <p:cNvGrpSpPr/>
          <p:nvPr/>
        </p:nvGrpSpPr>
        <p:grpSpPr>
          <a:xfrm>
            <a:off x="109728" y="98869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C5B3D162-8CAA-0F1D-0790-3F7BF33A4F1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465B5CA5-21CD-E5A6-CF81-B48922197B1D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2199009B-95CA-0B9E-E934-82C3902B52A9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827B490A-BAFD-047F-7E82-559F81E3132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17A2B4CF-8822-2EC9-603E-4027DAC74B4A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8585FBD3-E815-A2F7-D2CB-075350DD7B88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637497AA-4E13-E27A-153F-03E20AEABCA7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5F2E9675-B408-3853-9B4F-292DC9D7E56A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00516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440347" y="2049652"/>
          <a:ext cx="6125210" cy="13703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0626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626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marR="1115695" algn="r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Intervalo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marL="218440" algn="ctr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Categoría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R="1236980" algn="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15-</a:t>
                      </a:r>
                      <a:r>
                        <a:rPr sz="1200" b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marL="217804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Muy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favorable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3685">
                <a:tc>
                  <a:txBody>
                    <a:bodyPr/>
                    <a:lstStyle/>
                    <a:p>
                      <a:pPr marR="1143635" algn="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10-</a:t>
                      </a:r>
                      <a:r>
                        <a:rPr sz="1200" b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14,99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marL="217170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Favorable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R="1219835" algn="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5-</a:t>
                      </a:r>
                      <a:r>
                        <a:rPr sz="1200" b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9,99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marL="218440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Poco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Favorable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3685">
                <a:tc>
                  <a:txBody>
                    <a:bodyPr/>
                    <a:lstStyle/>
                    <a:p>
                      <a:pPr marR="1219835" algn="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0-</a:t>
                      </a:r>
                      <a:r>
                        <a:rPr sz="1200" b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4,99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marL="217170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200" b="1" dirty="0">
                          <a:latin typeface="Times New Roman"/>
                          <a:cs typeface="Times New Roman"/>
                        </a:rPr>
                        <a:t>Muy</a:t>
                      </a:r>
                      <a:r>
                        <a:rPr sz="1200" b="1" spc="-20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latin typeface="Times New Roman"/>
                          <a:cs typeface="Times New Roman"/>
                        </a:rPr>
                        <a:t>Desfavorable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7" name="object 17"/>
          <p:cNvSpPr txBox="1"/>
          <p:nvPr/>
        </p:nvSpPr>
        <p:spPr>
          <a:xfrm>
            <a:off x="509422" y="1068451"/>
            <a:ext cx="5361940" cy="9944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776220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84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Cuadro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50" dirty="0">
                <a:latin typeface="Times New Roman"/>
                <a:cs typeface="Times New Roman"/>
              </a:rPr>
              <a:t>1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Escala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Interpretación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grado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aplicación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destrezas</a:t>
            </a:r>
            <a:r>
              <a:rPr sz="1200" b="1" spc="-10" dirty="0">
                <a:latin typeface="Times New Roman"/>
                <a:cs typeface="Times New Roman"/>
              </a:rPr>
              <a:t> facilitativas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71678" y="3350349"/>
            <a:ext cx="6433820" cy="1341755"/>
          </a:xfrm>
          <a:prstGeom prst="rect">
            <a:avLst/>
          </a:prstGeom>
        </p:spPr>
        <p:txBody>
          <a:bodyPr vert="horz" wrap="square" lIns="0" tIns="95250" rIns="0" bIns="0" rtlCol="0">
            <a:spAutoFit/>
          </a:bodyPr>
          <a:lstStyle/>
          <a:p>
            <a:pPr marL="325755">
              <a:lnSpc>
                <a:spcPct val="100000"/>
              </a:lnSpc>
              <a:spcBef>
                <a:spcPts val="750"/>
              </a:spcBef>
            </a:pP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Elaborado 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Milano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(2020)</a:t>
            </a:r>
            <a:endParaRPr sz="1200">
              <a:latin typeface="Times New Roman"/>
              <a:cs typeface="Times New Roman"/>
            </a:endParaRPr>
          </a:p>
          <a:p>
            <a:pPr marL="82550">
              <a:lnSpc>
                <a:spcPct val="100000"/>
              </a:lnSpc>
              <a:spcBef>
                <a:spcPts val="655"/>
              </a:spcBef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(Md)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distribución 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 obtenidos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registros</a:t>
            </a:r>
            <a:endParaRPr sz="1200">
              <a:latin typeface="Times New Roman"/>
              <a:cs typeface="Times New Roman"/>
            </a:endParaRPr>
          </a:p>
          <a:p>
            <a:pPr marL="44577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llevados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observaciones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siguiente: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15"/>
              </a:spcBef>
            </a:pPr>
            <a:r>
              <a:rPr sz="1200" b="1" dirty="0">
                <a:latin typeface="Times New Roman"/>
                <a:cs typeface="Times New Roman"/>
              </a:rPr>
              <a:t>Cuadro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spc="-50" dirty="0">
                <a:latin typeface="Times New Roman"/>
                <a:cs typeface="Times New Roman"/>
              </a:rPr>
              <a:t>2</a:t>
            </a:r>
            <a:endParaRPr sz="1200">
              <a:latin typeface="Times New Roman"/>
              <a:cs typeface="Times New Roman"/>
            </a:endParaRPr>
          </a:p>
          <a:p>
            <a:pPr marL="12700" marR="52705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Resumen</a:t>
            </a:r>
            <a:r>
              <a:rPr sz="1200" b="1" spc="3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global</a:t>
            </a:r>
            <a:r>
              <a:rPr sz="1200" b="1" spc="3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3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3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puntajes</a:t>
            </a:r>
            <a:r>
              <a:rPr sz="1200" b="1" spc="3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totales</a:t>
            </a:r>
            <a:r>
              <a:rPr sz="1200" b="1" spc="3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obtenidos</a:t>
            </a:r>
            <a:r>
              <a:rPr sz="1200" b="1" spc="3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3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3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respuestas</a:t>
            </a:r>
            <a:r>
              <a:rPr sz="1200" b="1" spc="3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registradas</a:t>
            </a:r>
            <a:r>
              <a:rPr sz="1200" b="1" spc="3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durante</a:t>
            </a:r>
            <a:r>
              <a:rPr sz="1200" b="1" spc="36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la </a:t>
            </a:r>
            <a:r>
              <a:rPr sz="1200" b="1" dirty="0">
                <a:latin typeface="Times New Roman"/>
                <a:cs typeface="Times New Roman"/>
              </a:rPr>
              <a:t>observación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relativa 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aplicación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destrezas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facilitativas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207937" y="4693792"/>
          <a:ext cx="6327137" cy="17767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324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62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6332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803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2488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9875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433194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35280">
                <a:tc>
                  <a:txBody>
                    <a:bodyPr/>
                    <a:lstStyle/>
                    <a:p>
                      <a:pPr marL="284480">
                        <a:lnSpc>
                          <a:spcPts val="1295"/>
                        </a:lnSpc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Casos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8580" marR="380365">
                        <a:lnSpc>
                          <a:spcPts val="1320"/>
                        </a:lnSpc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Puntaje bruto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67640" marR="160655" indent="177800">
                        <a:lnSpc>
                          <a:spcPts val="1320"/>
                        </a:lnSpc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Puntaje transformado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ts val="1295"/>
                        </a:lnSpc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Casos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ts val="1295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Puntaje</a:t>
                      </a:r>
                      <a:r>
                        <a:rPr sz="1100" b="1" spc="-4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bruto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9215" marR="727075" indent="215900">
                        <a:lnSpc>
                          <a:spcPts val="1320"/>
                        </a:lnSpc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Puntaje transformado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1610">
                <a:tc>
                  <a:txBody>
                    <a:bodyPr/>
                    <a:lstStyle/>
                    <a:p>
                      <a:pPr marL="488950">
                        <a:lnSpc>
                          <a:spcPts val="1295"/>
                        </a:lnSpc>
                      </a:pPr>
                      <a:r>
                        <a:rPr sz="1100" b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500380">
                        <a:lnSpc>
                          <a:spcPts val="129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62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95605" algn="r">
                        <a:lnSpc>
                          <a:spcPts val="129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14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222885" algn="r">
                        <a:lnSpc>
                          <a:spcPts val="1295"/>
                        </a:lnSpc>
                      </a:pPr>
                      <a:r>
                        <a:rPr sz="1100" spc="-50" dirty="0">
                          <a:latin typeface="Times New Roman"/>
                          <a:cs typeface="Times New Roman"/>
                        </a:rPr>
                        <a:t>7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549910">
                        <a:lnSpc>
                          <a:spcPts val="129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36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16535" algn="ctr">
                        <a:lnSpc>
                          <a:spcPts val="1295"/>
                        </a:lnSpc>
                      </a:pPr>
                      <a:r>
                        <a:rPr sz="1100" spc="-50" dirty="0">
                          <a:latin typeface="Times New Roman"/>
                          <a:cs typeface="Times New Roman"/>
                        </a:rPr>
                        <a:t>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 marL="488950">
                        <a:lnSpc>
                          <a:spcPts val="1295"/>
                        </a:lnSpc>
                      </a:pPr>
                      <a:r>
                        <a:rPr sz="1100" b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500380">
                        <a:lnSpc>
                          <a:spcPts val="129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39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95605" algn="r">
                        <a:lnSpc>
                          <a:spcPts val="129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19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222885" algn="r">
                        <a:lnSpc>
                          <a:spcPts val="1295"/>
                        </a:lnSpc>
                      </a:pPr>
                      <a:r>
                        <a:rPr sz="1100" spc="-50" dirty="0">
                          <a:latin typeface="Times New Roman"/>
                          <a:cs typeface="Times New Roman"/>
                        </a:rPr>
                        <a:t>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549910">
                        <a:lnSpc>
                          <a:spcPts val="129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26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16535" algn="ctr">
                        <a:lnSpc>
                          <a:spcPts val="1295"/>
                        </a:lnSpc>
                      </a:pPr>
                      <a:r>
                        <a:rPr sz="1100" spc="-50" dirty="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1610">
                <a:tc>
                  <a:txBody>
                    <a:bodyPr/>
                    <a:lstStyle/>
                    <a:p>
                      <a:pPr marL="488950">
                        <a:lnSpc>
                          <a:spcPts val="1295"/>
                        </a:lnSpc>
                      </a:pPr>
                      <a:r>
                        <a:rPr sz="1100" b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500380">
                        <a:lnSpc>
                          <a:spcPts val="129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49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95605" algn="r">
                        <a:lnSpc>
                          <a:spcPts val="129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11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222885" algn="r">
                        <a:lnSpc>
                          <a:spcPts val="1295"/>
                        </a:lnSpc>
                      </a:pPr>
                      <a:r>
                        <a:rPr sz="1100" spc="-50" dirty="0">
                          <a:latin typeface="Times New Roman"/>
                          <a:cs typeface="Times New Roman"/>
                        </a:rPr>
                        <a:t>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549910">
                        <a:lnSpc>
                          <a:spcPts val="129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29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16535" algn="ctr">
                        <a:lnSpc>
                          <a:spcPts val="1295"/>
                        </a:lnSpc>
                      </a:pPr>
                      <a:r>
                        <a:rPr sz="1100" spc="-50" dirty="0">
                          <a:latin typeface="Times New Roman"/>
                          <a:cs typeface="Times New Roman"/>
                        </a:rPr>
                        <a:t>7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1610">
                <a:tc>
                  <a:txBody>
                    <a:bodyPr/>
                    <a:lstStyle/>
                    <a:p>
                      <a:pPr marL="488950">
                        <a:lnSpc>
                          <a:spcPts val="1295"/>
                        </a:lnSpc>
                      </a:pPr>
                      <a:r>
                        <a:rPr sz="1100" b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500380">
                        <a:lnSpc>
                          <a:spcPts val="129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47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95605" algn="r">
                        <a:lnSpc>
                          <a:spcPts val="129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11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186690" algn="r">
                        <a:lnSpc>
                          <a:spcPts val="129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549910">
                        <a:lnSpc>
                          <a:spcPts val="129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43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16535" algn="ctr">
                        <a:lnSpc>
                          <a:spcPts val="129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1610">
                <a:tc>
                  <a:txBody>
                    <a:bodyPr/>
                    <a:lstStyle/>
                    <a:p>
                      <a:pPr marL="488950">
                        <a:lnSpc>
                          <a:spcPts val="1295"/>
                        </a:lnSpc>
                      </a:pPr>
                      <a:r>
                        <a:rPr sz="1100" b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500380">
                        <a:lnSpc>
                          <a:spcPts val="129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47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95605" algn="r">
                        <a:lnSpc>
                          <a:spcPts val="129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11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186690" algn="r">
                        <a:lnSpc>
                          <a:spcPts val="129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11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549910">
                        <a:lnSpc>
                          <a:spcPts val="129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34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16535" algn="ctr">
                        <a:lnSpc>
                          <a:spcPts val="1295"/>
                        </a:lnSpc>
                      </a:pPr>
                      <a:r>
                        <a:rPr sz="1100" spc="-50" dirty="0">
                          <a:latin typeface="Times New Roman"/>
                          <a:cs typeface="Times New Roman"/>
                        </a:rPr>
                        <a:t>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1450">
                <a:tc>
                  <a:txBody>
                    <a:bodyPr/>
                    <a:lstStyle/>
                    <a:p>
                      <a:pPr marL="488950">
                        <a:lnSpc>
                          <a:spcPts val="1255"/>
                        </a:lnSpc>
                      </a:pPr>
                      <a:r>
                        <a:rPr sz="1100" b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500380">
                        <a:lnSpc>
                          <a:spcPts val="125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49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95605" algn="r">
                        <a:lnSpc>
                          <a:spcPts val="125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11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186690" algn="r">
                        <a:lnSpc>
                          <a:spcPts val="125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12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L="549910">
                        <a:lnSpc>
                          <a:spcPts val="125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25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16535" algn="ctr">
                        <a:lnSpc>
                          <a:spcPts val="1255"/>
                        </a:lnSpc>
                      </a:pPr>
                      <a:r>
                        <a:rPr sz="1100" spc="-50" dirty="0">
                          <a:latin typeface="Times New Roman"/>
                          <a:cs typeface="Times New Roman"/>
                        </a:rPr>
                        <a:t>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1610">
                <a:tc>
                  <a:txBody>
                    <a:bodyPr/>
                    <a:lstStyle/>
                    <a:p>
                      <a:pPr marL="488950">
                        <a:lnSpc>
                          <a:spcPts val="1295"/>
                        </a:lnSpc>
                      </a:pPr>
                      <a:r>
                        <a:rPr sz="1100" b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7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500380">
                        <a:lnSpc>
                          <a:spcPts val="129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36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431165" algn="r">
                        <a:lnSpc>
                          <a:spcPts val="1295"/>
                        </a:lnSpc>
                      </a:pPr>
                      <a:r>
                        <a:rPr sz="1100" spc="-50" dirty="0">
                          <a:latin typeface="Times New Roman"/>
                          <a:cs typeface="Times New Roman"/>
                        </a:rPr>
                        <a:t>8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L="215265" algn="ctr">
                        <a:lnSpc>
                          <a:spcPts val="1295"/>
                        </a:lnSpc>
                      </a:pPr>
                      <a:r>
                        <a:rPr sz="1100" spc="-50" dirty="0">
                          <a:latin typeface="Times New Roman"/>
                          <a:cs typeface="Times New Roman"/>
                        </a:rPr>
                        <a:t>∑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16535" algn="ctr">
                        <a:lnSpc>
                          <a:spcPts val="1295"/>
                        </a:lnSpc>
                      </a:pPr>
                      <a:r>
                        <a:rPr sz="1100" spc="-25" dirty="0">
                          <a:latin typeface="Times New Roman"/>
                          <a:cs typeface="Times New Roman"/>
                        </a:rPr>
                        <a:t>110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0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64515">
                        <a:lnSpc>
                          <a:spcPts val="1300"/>
                        </a:lnSpc>
                      </a:pPr>
                      <a:r>
                        <a:rPr sz="1100" spc="-10" dirty="0">
                          <a:solidFill>
                            <a:srgbClr val="FF0000"/>
                          </a:solidFill>
                          <a:latin typeface="Times New Roman"/>
                          <a:cs typeface="Times New Roman"/>
                        </a:rPr>
                        <a:t>Md=9,16</a:t>
                      </a: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20" name="object 20"/>
          <p:cNvSpPr txBox="1"/>
          <p:nvPr/>
        </p:nvSpPr>
        <p:spPr>
          <a:xfrm>
            <a:off x="197002" y="6473697"/>
            <a:ext cx="6381750" cy="13557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3365">
              <a:lnSpc>
                <a:spcPct val="100000"/>
              </a:lnSpc>
              <a:spcBef>
                <a:spcPts val="100"/>
              </a:spcBef>
            </a:pPr>
            <a:r>
              <a:rPr sz="1200" b="1" i="1" dirty="0">
                <a:latin typeface="Times New Roman"/>
                <a:cs typeface="Times New Roman"/>
              </a:rPr>
              <a:t>Nota: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Fuente: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(Excel,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2007)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5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ubicación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(Md)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escala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localiza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intervalo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5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9,99,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observadas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crean,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desarrollan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Favorable.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embargo,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resaltar,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total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42%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ubica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rango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10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–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14,99,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corresponde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Favorable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8%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categoría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Favorable.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21" name="object 21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22" name="object 22"/>
          <p:cNvSpPr txBox="1"/>
          <p:nvPr/>
        </p:nvSpPr>
        <p:spPr>
          <a:xfrm>
            <a:off x="1316482" y="8261840"/>
            <a:ext cx="422465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85570" marR="5080" indent="-137350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“Destrezas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Facilitativas </a:t>
            </a:r>
            <a:r>
              <a:rPr sz="1200" b="1" spc="-10" dirty="0">
                <a:latin typeface="Times New Roman"/>
                <a:cs typeface="Times New Roman"/>
              </a:rPr>
              <a:t>del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Praxis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Básica.”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837179" y="8810785"/>
            <a:ext cx="155956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Mirian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Josefina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Milano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4066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71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5" name="Grupo 24">
            <a:extLst>
              <a:ext uri="{FF2B5EF4-FFF2-40B4-BE49-F238E27FC236}">
                <a16:creationId xmlns:a16="http://schemas.microsoft.com/office/drawing/2014/main" id="{B18C1913-CC56-D15E-0656-2283E9940E10}"/>
              </a:ext>
            </a:extLst>
          </p:cNvPr>
          <p:cNvGrpSpPr/>
          <p:nvPr/>
        </p:nvGrpSpPr>
        <p:grpSpPr>
          <a:xfrm>
            <a:off x="109728" y="87195"/>
            <a:ext cx="6665976" cy="1452626"/>
            <a:chOff x="470065" y="1951410"/>
            <a:chExt cx="6665976" cy="1452626"/>
          </a:xfrm>
        </p:grpSpPr>
        <p:grpSp>
          <p:nvGrpSpPr>
            <p:cNvPr id="26" name="object 12">
              <a:extLst>
                <a:ext uri="{FF2B5EF4-FFF2-40B4-BE49-F238E27FC236}">
                  <a16:creationId xmlns:a16="http://schemas.microsoft.com/office/drawing/2014/main" id="{E63C5FFE-026F-F0FA-2300-B626CD29785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0" name="object 13">
                <a:extLst>
                  <a:ext uri="{FF2B5EF4-FFF2-40B4-BE49-F238E27FC236}">
                    <a16:creationId xmlns:a16="http://schemas.microsoft.com/office/drawing/2014/main" id="{ACC82C51-0410-EAF7-DFBA-F8DCAD26DA30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1" name="object 14">
                <a:extLst>
                  <a:ext uri="{FF2B5EF4-FFF2-40B4-BE49-F238E27FC236}">
                    <a16:creationId xmlns:a16="http://schemas.microsoft.com/office/drawing/2014/main" id="{583A8657-663A-E311-0762-1F920D808FDF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2" name="object 15">
                <a:extLst>
                  <a:ext uri="{FF2B5EF4-FFF2-40B4-BE49-F238E27FC236}">
                    <a16:creationId xmlns:a16="http://schemas.microsoft.com/office/drawing/2014/main" id="{7857F469-49B4-C5F1-26E2-48200A0B0402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3" name="object 16">
                <a:extLst>
                  <a:ext uri="{FF2B5EF4-FFF2-40B4-BE49-F238E27FC236}">
                    <a16:creationId xmlns:a16="http://schemas.microsoft.com/office/drawing/2014/main" id="{ED13F5F8-208F-17E5-99D5-065755A871A3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7" name="object 16">
              <a:extLst>
                <a:ext uri="{FF2B5EF4-FFF2-40B4-BE49-F238E27FC236}">
                  <a16:creationId xmlns:a16="http://schemas.microsoft.com/office/drawing/2014/main" id="{FA56BD57-9F0F-2FDC-974B-2CFE79EF2AFD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8" name="object 25">
              <a:extLst>
                <a:ext uri="{FF2B5EF4-FFF2-40B4-BE49-F238E27FC236}">
                  <a16:creationId xmlns:a16="http://schemas.microsoft.com/office/drawing/2014/main" id="{626A3DEB-42DA-5154-9053-B3DE09E50F9B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9" name="object 31">
              <a:extLst>
                <a:ext uri="{FF2B5EF4-FFF2-40B4-BE49-F238E27FC236}">
                  <a16:creationId xmlns:a16="http://schemas.microsoft.com/office/drawing/2014/main" id="{F15838D1-BC55-FDD6-290C-66728E77AA71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00516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306895" y="2405379"/>
          <a:ext cx="6257288" cy="16446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137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71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997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372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693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74320">
                <a:tc>
                  <a:txBody>
                    <a:bodyPr/>
                    <a:lstStyle/>
                    <a:p>
                      <a:pPr marL="284480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Intervalo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513080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Categoría</a:t>
                      </a:r>
                      <a:r>
                        <a:rPr sz="12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del</a:t>
                      </a:r>
                      <a:r>
                        <a:rPr sz="12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grado</a:t>
                      </a:r>
                      <a:r>
                        <a:rPr sz="12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12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aplicación</a:t>
                      </a:r>
                      <a:r>
                        <a:rPr sz="12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1200" b="1" spc="2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DF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16535" algn="r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b="1" spc="-5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marR="362585" algn="r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b="1" spc="-5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284480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15-</a:t>
                      </a:r>
                      <a:r>
                        <a:rPr sz="12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13995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200" dirty="0">
                          <a:latin typeface="Calibri"/>
                          <a:cs typeface="Calibri"/>
                        </a:rPr>
                        <a:t>Muy</a:t>
                      </a:r>
                      <a:r>
                        <a:rPr sz="1200" spc="-2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favorable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13995" algn="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200" spc="-50" dirty="0">
                          <a:latin typeface="Calibri"/>
                          <a:cs typeface="Calibri"/>
                        </a:rPr>
                        <a:t>1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379730" algn="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200" spc="-50" dirty="0">
                          <a:latin typeface="Calibri"/>
                          <a:cs typeface="Calibri"/>
                        </a:rPr>
                        <a:t>8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73685">
                <a:tc>
                  <a:txBody>
                    <a:bodyPr/>
                    <a:lstStyle/>
                    <a:p>
                      <a:pPr marL="284480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10-14,99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15900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200" spc="-10" dirty="0">
                          <a:latin typeface="Calibri"/>
                          <a:cs typeface="Calibri"/>
                        </a:rPr>
                        <a:t>Favorable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13995" algn="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200" spc="-50" dirty="0">
                          <a:latin typeface="Calibri"/>
                          <a:cs typeface="Calibri"/>
                        </a:rPr>
                        <a:t>6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39725" algn="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1200" spc="-25" dirty="0">
                          <a:latin typeface="Calibri"/>
                          <a:cs typeface="Calibri"/>
                        </a:rPr>
                        <a:t>42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284480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5-</a:t>
                      </a:r>
                      <a:r>
                        <a:rPr sz="12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9,99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13995" algn="ctr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dirty="0">
                          <a:latin typeface="Calibri"/>
                          <a:cs typeface="Calibri"/>
                        </a:rPr>
                        <a:t>Poco</a:t>
                      </a:r>
                      <a:r>
                        <a:rPr sz="1200" spc="-5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favorable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13995" algn="r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spc="-50" dirty="0">
                          <a:latin typeface="Calibri"/>
                          <a:cs typeface="Calibri"/>
                        </a:rPr>
                        <a:t>7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339725" algn="r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spc="-25" dirty="0">
                          <a:latin typeface="Calibri"/>
                          <a:cs typeface="Calibri"/>
                        </a:rPr>
                        <a:t>58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3685">
                <a:tc>
                  <a:txBody>
                    <a:bodyPr/>
                    <a:lstStyle/>
                    <a:p>
                      <a:pPr marL="284480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0-</a:t>
                      </a:r>
                      <a:r>
                        <a:rPr sz="12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4,99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216660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dirty="0">
                          <a:latin typeface="Calibri"/>
                          <a:cs typeface="Calibri"/>
                        </a:rPr>
                        <a:t>Muy</a:t>
                      </a:r>
                      <a:r>
                        <a:rPr sz="12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200" spc="-10" dirty="0">
                          <a:latin typeface="Calibri"/>
                          <a:cs typeface="Calibri"/>
                        </a:rPr>
                        <a:t>Desfavorable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13995" algn="r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spc="-50" dirty="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379730" algn="r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spc="-50" dirty="0">
                          <a:latin typeface="Calibri"/>
                          <a:cs typeface="Calibri"/>
                        </a:rPr>
                        <a:t>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432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6535" algn="ctr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spc="-10" dirty="0">
                          <a:latin typeface="Calibri"/>
                          <a:cs typeface="Calibri"/>
                        </a:rPr>
                        <a:t>Total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173990" algn="r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spc="-25" dirty="0">
                          <a:latin typeface="Calibri"/>
                          <a:cs typeface="Calibri"/>
                        </a:rPr>
                        <a:t>12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301625" algn="r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1200" spc="-25" dirty="0">
                          <a:latin typeface="Calibri"/>
                          <a:cs typeface="Calibri"/>
                        </a:rPr>
                        <a:t>100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T="5397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7" name="object 17"/>
          <p:cNvSpPr txBox="1"/>
          <p:nvPr/>
        </p:nvSpPr>
        <p:spPr>
          <a:xfrm>
            <a:off x="237236" y="1068451"/>
            <a:ext cx="6021705" cy="106870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48635" marR="39179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70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Cuadro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50" dirty="0">
                <a:latin typeface="Times New Roman"/>
                <a:cs typeface="Times New Roman"/>
              </a:rPr>
              <a:t>3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Aspectos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registrados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durante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observación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relativa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aplicación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destrezas</a:t>
            </a:r>
            <a:r>
              <a:rPr sz="1200" b="1" spc="-10" dirty="0">
                <a:latin typeface="Times New Roman"/>
                <a:cs typeface="Times New Roman"/>
              </a:rPr>
              <a:t> facilitativas</a:t>
            </a:r>
            <a:endParaRPr sz="1200">
              <a:latin typeface="Times New Roman"/>
              <a:cs typeface="Times New Roman"/>
            </a:endParaRPr>
          </a:p>
        </p:txBody>
      </p: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202984" y="6171184"/>
          <a:ext cx="6439533" cy="16446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775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32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915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855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579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2369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marR="79375" algn="r">
                        <a:lnSpc>
                          <a:spcPts val="1340"/>
                        </a:lnSpc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Motivación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40"/>
                        </a:lnSpc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Variación</a:t>
                      </a:r>
                      <a:r>
                        <a:rPr sz="1200" b="1" spc="-5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estím.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340"/>
                        </a:lnSpc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Interacción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ts val="1340"/>
                        </a:lnSpc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Retroalimentación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marL="284480">
                        <a:lnSpc>
                          <a:spcPts val="1340"/>
                        </a:lnSpc>
                      </a:pPr>
                      <a:r>
                        <a:rPr sz="1200" b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</a:t>
                      </a:r>
                      <a:r>
                        <a:rPr sz="1200" b="1" spc="-3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2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Válidos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12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12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ts val="1340"/>
                        </a:lnSpc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12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12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marL="284480">
                        <a:lnSpc>
                          <a:spcPts val="1340"/>
                        </a:lnSpc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Perdidos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60960" algn="r">
                        <a:lnSpc>
                          <a:spcPts val="1340"/>
                        </a:lnSpc>
                      </a:pPr>
                      <a:r>
                        <a:rPr sz="1200" spc="-50" dirty="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50" dirty="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ts val="1340"/>
                        </a:lnSpc>
                      </a:pPr>
                      <a:r>
                        <a:rPr sz="1200" spc="-50" dirty="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50" dirty="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marL="284480">
                        <a:lnSpc>
                          <a:spcPts val="1340"/>
                        </a:lnSpc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Mediana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12,0000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10,3000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ts val="1340"/>
                        </a:lnSpc>
                      </a:pP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13,5000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7,4100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 marL="284480">
                        <a:lnSpc>
                          <a:spcPts val="1340"/>
                        </a:lnSpc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Mínimo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60960" algn="r">
                        <a:lnSpc>
                          <a:spcPts val="1340"/>
                        </a:lnSpc>
                      </a:pPr>
                      <a:r>
                        <a:rPr sz="1200" spc="-50" dirty="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50" dirty="0">
                          <a:latin typeface="Times New Roman"/>
                          <a:cs typeface="Times New Roman"/>
                        </a:rPr>
                        <a:t>6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ts val="1340"/>
                        </a:lnSpc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10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50" dirty="0">
                          <a:latin typeface="Times New Roman"/>
                          <a:cs typeface="Times New Roman"/>
                        </a:rPr>
                        <a:t>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marL="284480">
                        <a:lnSpc>
                          <a:spcPts val="1340"/>
                        </a:lnSpc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Máximo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14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ts val="1340"/>
                        </a:lnSpc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18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0"/>
                        </a:lnSpc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25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8,5000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8,0000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ts val="1340"/>
                        </a:lnSpc>
                      </a:pP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11,5000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2,5000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marL="284480">
                        <a:lnSpc>
                          <a:spcPts val="1340"/>
                        </a:lnSpc>
                      </a:pPr>
                      <a:r>
                        <a:rPr sz="1200" b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Percentiles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0"/>
                        </a:lnSpc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50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12,0000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10,3000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ts val="1340"/>
                        </a:lnSpc>
                      </a:pP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13,5000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7,4100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DE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30B6F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340"/>
                        </a:lnSpc>
                      </a:pPr>
                      <a:r>
                        <a:rPr sz="1200" spc="-25" dirty="0">
                          <a:latin typeface="Times New Roman"/>
                          <a:cs typeface="Times New Roman"/>
                        </a:rPr>
                        <a:t>75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13,0000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16,0000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r">
                        <a:lnSpc>
                          <a:spcPts val="1340"/>
                        </a:lnSpc>
                      </a:pP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15,0000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tc>
                  <a:txBody>
                    <a:bodyPr/>
                    <a:lstStyle/>
                    <a:p>
                      <a:pPr marR="60325" algn="r">
                        <a:lnSpc>
                          <a:spcPts val="1340"/>
                        </a:lnSpc>
                      </a:pPr>
                      <a:r>
                        <a:rPr sz="1200" spc="-10" dirty="0">
                          <a:latin typeface="Times New Roman"/>
                          <a:cs typeface="Times New Roman"/>
                        </a:rPr>
                        <a:t>11,2500</a:t>
                      </a:r>
                      <a:endParaRPr sz="1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F3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9" name="object 19"/>
          <p:cNvSpPr txBox="1"/>
          <p:nvPr/>
        </p:nvSpPr>
        <p:spPr>
          <a:xfrm>
            <a:off x="245160" y="4003166"/>
            <a:ext cx="6403975" cy="2073275"/>
          </a:xfrm>
          <a:prstGeom prst="rect">
            <a:avLst/>
          </a:prstGeom>
        </p:spPr>
        <p:txBody>
          <a:bodyPr vert="horz" wrap="square" lIns="0" tIns="106680" rIns="0" bIns="0" rtlCol="0">
            <a:spAutoFit/>
          </a:bodyPr>
          <a:lstStyle/>
          <a:p>
            <a:pPr marL="336550">
              <a:lnSpc>
                <a:spcPct val="100000"/>
              </a:lnSpc>
              <a:spcBef>
                <a:spcPts val="840"/>
              </a:spcBef>
            </a:pPr>
            <a:r>
              <a:rPr sz="1200" i="1" dirty="0">
                <a:latin typeface="Times New Roman"/>
                <a:cs typeface="Times New Roman"/>
              </a:rPr>
              <a:t>Nota.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Fuente: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investigación. (Excel, </a:t>
            </a:r>
            <a:r>
              <a:rPr sz="1200" spc="-10" dirty="0">
                <a:latin typeface="Times New Roman"/>
                <a:cs typeface="Times New Roman"/>
              </a:rPr>
              <a:t>2007)</a:t>
            </a:r>
            <a:endParaRPr sz="1200">
              <a:latin typeface="Times New Roman"/>
              <a:cs typeface="Times New Roman"/>
            </a:endParaRPr>
          </a:p>
          <a:p>
            <a:pPr marL="408305" marR="5080" indent="-363220" algn="just">
              <a:lnSpc>
                <a:spcPct val="100000"/>
              </a:lnSpc>
              <a:spcBef>
                <a:spcPts val="740"/>
              </a:spcBef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cuadro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5,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(Md)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retroalimentación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diferencia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debajo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resto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Md=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7,41. </a:t>
            </a:r>
            <a:r>
              <a:rPr sz="1200" dirty="0">
                <a:latin typeface="Times New Roman"/>
                <a:cs typeface="Times New Roman"/>
              </a:rPr>
              <a:t>Mientras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Md=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12,00;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variación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estímulos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Md=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10,30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e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Md=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13,50.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observados,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deliberada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esfuerzos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llevado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 </a:t>
            </a:r>
            <a:r>
              <a:rPr sz="1200" spc="-10" dirty="0">
                <a:latin typeface="Times New Roman"/>
                <a:cs typeface="Times New Roman"/>
              </a:rPr>
              <a:t>favorable.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Cuadro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50" dirty="0">
                <a:latin typeface="Times New Roman"/>
                <a:cs typeface="Times New Roman"/>
              </a:rPr>
              <a:t>5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Estadístico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mediana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(Md)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dimensiones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destrezas </a:t>
            </a:r>
            <a:r>
              <a:rPr sz="1200" b="1" spc="-10" dirty="0">
                <a:latin typeface="Times New Roman"/>
                <a:cs typeface="Times New Roman"/>
              </a:rPr>
              <a:t>facilitativas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05815" y="7853273"/>
            <a:ext cx="370141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i="1" dirty="0">
                <a:latin typeface="Times New Roman"/>
                <a:cs typeface="Times New Roman"/>
              </a:rPr>
              <a:t>Nota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Fuente: Base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(Spss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V.18)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21" name="object 21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22" name="object 22"/>
          <p:cNvSpPr txBox="1"/>
          <p:nvPr/>
        </p:nvSpPr>
        <p:spPr>
          <a:xfrm>
            <a:off x="1316482" y="8261840"/>
            <a:ext cx="422465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85570" marR="5080" indent="-137350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“Destrezas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Facilitativas </a:t>
            </a:r>
            <a:r>
              <a:rPr sz="1200" b="1" spc="-10" dirty="0">
                <a:latin typeface="Times New Roman"/>
                <a:cs typeface="Times New Roman"/>
              </a:rPr>
              <a:t>del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Praxis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Básica.”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837179" y="8810785"/>
            <a:ext cx="155956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Mirian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Josefina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Milano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4066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72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5" name="Grupo 24">
            <a:extLst>
              <a:ext uri="{FF2B5EF4-FFF2-40B4-BE49-F238E27FC236}">
                <a16:creationId xmlns:a16="http://schemas.microsoft.com/office/drawing/2014/main" id="{5DF887A3-5D12-62D1-8448-D708BEA1421D}"/>
              </a:ext>
            </a:extLst>
          </p:cNvPr>
          <p:cNvGrpSpPr/>
          <p:nvPr/>
        </p:nvGrpSpPr>
        <p:grpSpPr>
          <a:xfrm>
            <a:off x="96012" y="110090"/>
            <a:ext cx="6665976" cy="1452626"/>
            <a:chOff x="470065" y="1951410"/>
            <a:chExt cx="6665976" cy="1452626"/>
          </a:xfrm>
        </p:grpSpPr>
        <p:grpSp>
          <p:nvGrpSpPr>
            <p:cNvPr id="26" name="object 12">
              <a:extLst>
                <a:ext uri="{FF2B5EF4-FFF2-40B4-BE49-F238E27FC236}">
                  <a16:creationId xmlns:a16="http://schemas.microsoft.com/office/drawing/2014/main" id="{10FE7B3F-FE73-FA5A-E667-890ED01B79EA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0" name="object 13">
                <a:extLst>
                  <a:ext uri="{FF2B5EF4-FFF2-40B4-BE49-F238E27FC236}">
                    <a16:creationId xmlns:a16="http://schemas.microsoft.com/office/drawing/2014/main" id="{0BF39780-CA99-066C-79B5-250F598D24AE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1" name="object 14">
                <a:extLst>
                  <a:ext uri="{FF2B5EF4-FFF2-40B4-BE49-F238E27FC236}">
                    <a16:creationId xmlns:a16="http://schemas.microsoft.com/office/drawing/2014/main" id="{7F10AFFE-129C-0953-44DD-1D6B4C608AA6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2" name="object 15">
                <a:extLst>
                  <a:ext uri="{FF2B5EF4-FFF2-40B4-BE49-F238E27FC236}">
                    <a16:creationId xmlns:a16="http://schemas.microsoft.com/office/drawing/2014/main" id="{0C3E8673-91FD-613B-9D22-40CAE49CB95C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3" name="object 16">
                <a:extLst>
                  <a:ext uri="{FF2B5EF4-FFF2-40B4-BE49-F238E27FC236}">
                    <a16:creationId xmlns:a16="http://schemas.microsoft.com/office/drawing/2014/main" id="{03D2A61D-447C-AD95-D054-2B8CBBF0D9B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7" name="object 16">
              <a:extLst>
                <a:ext uri="{FF2B5EF4-FFF2-40B4-BE49-F238E27FC236}">
                  <a16:creationId xmlns:a16="http://schemas.microsoft.com/office/drawing/2014/main" id="{6C140CE6-8C83-B972-944B-B242F272EC0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8" name="object 25">
              <a:extLst>
                <a:ext uri="{FF2B5EF4-FFF2-40B4-BE49-F238E27FC236}">
                  <a16:creationId xmlns:a16="http://schemas.microsoft.com/office/drawing/2014/main" id="{BDEA2A96-8462-1683-E8C9-E18ED730A255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9" name="object 31">
              <a:extLst>
                <a:ext uri="{FF2B5EF4-FFF2-40B4-BE49-F238E27FC236}">
                  <a16:creationId xmlns:a16="http://schemas.microsoft.com/office/drawing/2014/main" id="{942F2594-188E-D683-47E0-5257583447DF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14130"/>
            <a:chOff x="94485" y="115823"/>
            <a:chExt cx="6669405" cy="891413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00516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2842005" y="1068451"/>
            <a:ext cx="3029585" cy="391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3865" marR="508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09728" y="164274"/>
            <a:ext cx="6590030" cy="8877935"/>
            <a:chOff x="109728" y="164274"/>
            <a:chExt cx="6590030" cy="8877935"/>
          </a:xfrm>
        </p:grpSpPr>
        <p:pic>
          <p:nvPicPr>
            <p:cNvPr id="15" name="object 1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6"/>
              <a:ext cx="1719072" cy="134112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3496" y="1628775"/>
              <a:ext cx="6009894" cy="1981200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25162" y="164274"/>
              <a:ext cx="1805305" cy="893889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248208" y="3672078"/>
            <a:ext cx="6353810" cy="43249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i="1" dirty="0">
                <a:latin typeface="Times New Roman"/>
                <a:cs typeface="Times New Roman"/>
              </a:rPr>
              <a:t>Gráfico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1</a:t>
            </a:r>
            <a:r>
              <a:rPr sz="1200" b="1" dirty="0">
                <a:latin typeface="Times New Roman"/>
                <a:cs typeface="Times New Roman"/>
              </a:rPr>
              <a:t>.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Cajas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medianas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dimensiones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evento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destrezas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facilitativas</a:t>
            </a: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i="1" dirty="0">
                <a:latin typeface="Times New Roman"/>
                <a:cs typeface="Times New Roman"/>
              </a:rPr>
              <a:t>Nota.</a:t>
            </a:r>
            <a:r>
              <a:rPr sz="1200" i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Fuente: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cálculos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obtenidos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software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Spss,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80" dirty="0">
                <a:latin typeface="Times New Roman"/>
                <a:cs typeface="Times New Roman"/>
              </a:rPr>
              <a:t>V.</a:t>
            </a:r>
            <a:r>
              <a:rPr sz="1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18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85"/>
              </a:spcBef>
            </a:pPr>
            <a:endParaRPr sz="1200">
              <a:latin typeface="Times New Roman"/>
              <a:cs typeface="Times New Roman"/>
            </a:endParaRPr>
          </a:p>
          <a:p>
            <a:pPr marL="419734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gráfico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aparece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representada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rango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10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14,99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favorable</a:t>
            </a:r>
            <a:r>
              <a:rPr sz="1200" spc="43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Además,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homogeneidad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estímulos,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extremos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6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18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(mínimo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máximo,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respectivamente).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atípico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máximo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puntaje,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especialización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psicología,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probablemente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dominio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último,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retroalimentación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significativamente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(Md=7.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Queda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claro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retroalimentación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comporta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 menos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trabajado.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41275"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DISCUSIÓN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419734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altamente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50%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muestra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observó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mediadores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lapso </a:t>
            </a:r>
            <a:r>
              <a:rPr sz="1200" dirty="0">
                <a:latin typeface="Times New Roman"/>
                <a:cs typeface="Times New Roman"/>
              </a:rPr>
              <a:t>escolar,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asuman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facilitativas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sesiones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clase.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indicador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proporción,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ubica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duda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propósitos </a:t>
            </a:r>
            <a:r>
              <a:rPr sz="1200" dirty="0">
                <a:latin typeface="Times New Roman"/>
                <a:cs typeface="Times New Roman"/>
              </a:rPr>
              <a:t>implícitos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explícitos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primaria.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desafío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refuerzo,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comportamientos,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exhortando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potenciación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incentiven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auto-</a:t>
            </a:r>
            <a:r>
              <a:rPr sz="1200" dirty="0">
                <a:latin typeface="Times New Roman"/>
                <a:cs typeface="Times New Roman"/>
              </a:rPr>
              <a:t>reflexión,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co-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vez,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asertivamente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quehacer,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asumiendo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316482" y="8261840"/>
            <a:ext cx="422465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85570" marR="5080" indent="-137350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“Destrezas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Facilitativas </a:t>
            </a:r>
            <a:r>
              <a:rPr sz="1200" b="1" spc="-10" dirty="0">
                <a:latin typeface="Times New Roman"/>
                <a:cs typeface="Times New Roman"/>
              </a:rPr>
              <a:t>del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Praxis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Básica.”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837179" y="8810785"/>
            <a:ext cx="155956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Mirian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Josefina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Milano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4066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73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4" name="Grupo 23">
            <a:extLst>
              <a:ext uri="{FF2B5EF4-FFF2-40B4-BE49-F238E27FC236}">
                <a16:creationId xmlns:a16="http://schemas.microsoft.com/office/drawing/2014/main" id="{C9E32AF2-DD43-7C79-61F0-77DBD6E5140E}"/>
              </a:ext>
            </a:extLst>
          </p:cNvPr>
          <p:cNvGrpSpPr/>
          <p:nvPr/>
        </p:nvGrpSpPr>
        <p:grpSpPr>
          <a:xfrm>
            <a:off x="115455" y="110218"/>
            <a:ext cx="6665976" cy="1452626"/>
            <a:chOff x="470065" y="1951410"/>
            <a:chExt cx="6665976" cy="1452626"/>
          </a:xfrm>
        </p:grpSpPr>
        <p:grpSp>
          <p:nvGrpSpPr>
            <p:cNvPr id="25" name="object 12">
              <a:extLst>
                <a:ext uri="{FF2B5EF4-FFF2-40B4-BE49-F238E27FC236}">
                  <a16:creationId xmlns:a16="http://schemas.microsoft.com/office/drawing/2014/main" id="{A6A765D5-D3FE-92B5-A1AC-043D11596045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9" name="object 13">
                <a:extLst>
                  <a:ext uri="{FF2B5EF4-FFF2-40B4-BE49-F238E27FC236}">
                    <a16:creationId xmlns:a16="http://schemas.microsoft.com/office/drawing/2014/main" id="{08EBA5E7-264C-1136-593A-57892580E75F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0" name="object 14">
                <a:extLst>
                  <a:ext uri="{FF2B5EF4-FFF2-40B4-BE49-F238E27FC236}">
                    <a16:creationId xmlns:a16="http://schemas.microsoft.com/office/drawing/2014/main" id="{2FFB4FDB-AFE0-3FFA-F4F1-8FF02D877F19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1" name="object 15">
                <a:extLst>
                  <a:ext uri="{FF2B5EF4-FFF2-40B4-BE49-F238E27FC236}">
                    <a16:creationId xmlns:a16="http://schemas.microsoft.com/office/drawing/2014/main" id="{04C7E14D-46C9-B162-FA3A-40123BDE64E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2" name="object 16">
                <a:extLst>
                  <a:ext uri="{FF2B5EF4-FFF2-40B4-BE49-F238E27FC236}">
                    <a16:creationId xmlns:a16="http://schemas.microsoft.com/office/drawing/2014/main" id="{6128F887-1253-A480-F4E7-00293E83E61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6" name="object 16">
              <a:extLst>
                <a:ext uri="{FF2B5EF4-FFF2-40B4-BE49-F238E27FC236}">
                  <a16:creationId xmlns:a16="http://schemas.microsoft.com/office/drawing/2014/main" id="{155A1385-8B58-D3EE-ED35-6AA641A6D70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7" name="object 25">
              <a:extLst>
                <a:ext uri="{FF2B5EF4-FFF2-40B4-BE49-F238E27FC236}">
                  <a16:creationId xmlns:a16="http://schemas.microsoft.com/office/drawing/2014/main" id="{775E152E-D63A-49AE-8938-4601CD05D228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8" name="object 31">
              <a:extLst>
                <a:ext uri="{FF2B5EF4-FFF2-40B4-BE49-F238E27FC236}">
                  <a16:creationId xmlns:a16="http://schemas.microsoft.com/office/drawing/2014/main" id="{081CA8F9-B2A3-121D-445B-E8CBBE6FA4E1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00516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46825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734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maestro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ejemplo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seguir,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dirty="0">
                <a:latin typeface="Times New Roman"/>
                <a:cs typeface="Times New Roman"/>
              </a:rPr>
              <a:t>compañeros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plantel.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aspectos </a:t>
            </a:r>
            <a:r>
              <a:rPr sz="1200" dirty="0">
                <a:latin typeface="Times New Roman"/>
                <a:cs typeface="Times New Roman"/>
              </a:rPr>
              <a:t>favorables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medida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utilizan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motivacionales, </a:t>
            </a:r>
            <a:r>
              <a:rPr sz="1200" dirty="0">
                <a:latin typeface="Times New Roman"/>
                <a:cs typeface="Times New Roman"/>
              </a:rPr>
              <a:t>reflejados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 ejemplo, 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contenidos a trabajar, así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aspira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pone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motivacionales,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utiliza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apropiados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índole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prioridad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motivacionales,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consonancia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Salom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Romero,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(1992),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necesidad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equipar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términos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retos,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oportunidades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exigencia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prueba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potencialidades.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esta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 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convierte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una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estimulante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satisfactoria, donde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estudiantes </a:t>
            </a:r>
            <a:r>
              <a:rPr sz="1200" dirty="0">
                <a:latin typeface="Times New Roman"/>
                <a:cs typeface="Times New Roman"/>
              </a:rPr>
              <a:t>sienten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libremente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felices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participar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 exigentes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competitivas.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constató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estímulos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medida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grupal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personal;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maestro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gestos </a:t>
            </a:r>
            <a:r>
              <a:rPr sz="1200" dirty="0">
                <a:latin typeface="Times New Roman"/>
                <a:cs typeface="Times New Roman"/>
              </a:rPr>
              <a:t>vocabulario,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timbre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voz,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desplazamientos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movimientos,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pausas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dirty="0">
                <a:latin typeface="Times New Roman"/>
                <a:cs typeface="Times New Roman"/>
              </a:rPr>
              <a:t>explicaciones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diferentes.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despliegan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iniciativas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esfuerzos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mediación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aprendizajes. </a:t>
            </a:r>
            <a:r>
              <a:rPr sz="1200" dirty="0">
                <a:latin typeface="Times New Roman"/>
                <a:cs typeface="Times New Roman"/>
              </a:rPr>
              <a:t>Además,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bastante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preparación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formulación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preguntas, </a:t>
            </a:r>
            <a:r>
              <a:rPr sz="1200" dirty="0">
                <a:latin typeface="Times New Roman"/>
                <a:cs typeface="Times New Roman"/>
              </a:rPr>
              <a:t>ejemplificaciones,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metáforas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planificar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comparaciones.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Según </a:t>
            </a:r>
            <a:r>
              <a:rPr sz="1200" dirty="0">
                <a:latin typeface="Times New Roman"/>
                <a:cs typeface="Times New Roman"/>
              </a:rPr>
              <a:t>Sant´Anna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(1996),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anteriormente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expuesto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medida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captación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trataron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clase.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Heller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(1995)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aboga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estimular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analógico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brinda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posibilidad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relacionar,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operaciones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identificadas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determinadas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conducta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inteligente.</a:t>
            </a:r>
            <a:endParaRPr sz="120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hallazgos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pone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relieve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cierta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forma,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despliegan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iniciativas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esfuerzos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llevar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mediación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aprendizajes,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pesar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existencia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factores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dificultan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proceso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propicio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afectado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bajas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temperaturas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zona,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deficiente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iluminación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salones,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poco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torna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insuficiente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estudiantes;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clima </a:t>
            </a:r>
            <a:r>
              <a:rPr sz="1200" dirty="0">
                <a:latin typeface="Times New Roman"/>
                <a:cs typeface="Times New Roman"/>
              </a:rPr>
              <a:t>organizacional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favorecedor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docentes;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colaboración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representantes;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insuficiente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acompañamiento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directivo,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condiciones </a:t>
            </a:r>
            <a:r>
              <a:rPr sz="1200" dirty="0">
                <a:latin typeface="Times New Roman"/>
                <a:cs typeface="Times New Roman"/>
              </a:rPr>
              <a:t>físicas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anímicas 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inasistencias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repetidas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detalles.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6482" y="8261840"/>
            <a:ext cx="422465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85570" marR="5080" indent="-137350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“Destrezas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Facilitativas </a:t>
            </a:r>
            <a:r>
              <a:rPr sz="1200" b="1" spc="-10" dirty="0">
                <a:latin typeface="Times New Roman"/>
                <a:cs typeface="Times New Roman"/>
              </a:rPr>
              <a:t>del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Praxis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Básica.”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837179" y="8810785"/>
            <a:ext cx="155956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Mirian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Josefina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Milano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4066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74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2AD7CC98-13AA-2CA7-6FE9-A151F54B2352}"/>
              </a:ext>
            </a:extLst>
          </p:cNvPr>
          <p:cNvGrpSpPr/>
          <p:nvPr/>
        </p:nvGrpSpPr>
        <p:grpSpPr>
          <a:xfrm>
            <a:off x="95821" y="88391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984C7FEE-2F9E-920C-0484-29C751D55D7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0F725EB3-02AD-14B6-8CC8-315E4FD3DA72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EAA1EDDA-829B-A6F9-3026-56318A4D0EDA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779DEE10-76E7-5077-6E23-B4BE4943509C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5CD30CDA-1DEC-88A9-8791-09BCEBBEC4A0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31CAF002-6394-24FC-3E56-64670982F10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69BE4E1D-AD24-3FDA-5276-6292B7AD300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57EBAD7B-D7E7-855A-B3DC-D555CEF68180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00516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09995" cy="60928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3596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5285" marR="889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Vale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considerar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implicaciones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metas </a:t>
            </a:r>
            <a:r>
              <a:rPr sz="1200" dirty="0">
                <a:latin typeface="Times New Roman"/>
                <a:cs typeface="Times New Roman"/>
              </a:rPr>
              <a:t>institucionales,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deserción,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rendimiento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general.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CONCLUSIONES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registro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observaciones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praxis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mediadora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facilitativas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Escuela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Básica </a:t>
            </a:r>
            <a:r>
              <a:rPr sz="1200" dirty="0">
                <a:latin typeface="Times New Roman"/>
                <a:cs typeface="Times New Roman"/>
              </a:rPr>
              <a:t>Federación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Maestros,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Morros,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arriba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siguientes conclusiones:</a:t>
            </a:r>
            <a:endParaRPr sz="1200">
              <a:latin typeface="Times New Roman"/>
              <a:cs typeface="Times New Roman"/>
            </a:endParaRPr>
          </a:p>
          <a:p>
            <a:pPr marL="193040" marR="5080" indent="-180975" algn="just">
              <a:lnSpc>
                <a:spcPct val="100000"/>
              </a:lnSpc>
              <a:buAutoNum type="arabicPeriod"/>
              <a:tabLst>
                <a:tab pos="375285" algn="l"/>
              </a:tabLst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realizado,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tendencia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</a:t>
            </a:r>
            <a:r>
              <a:rPr sz="1200" spc="20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	</a:t>
            </a:r>
            <a:r>
              <a:rPr sz="1200" dirty="0">
                <a:latin typeface="Times New Roman"/>
                <a:cs typeface="Times New Roman"/>
              </a:rPr>
              <a:t>muestra,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favorable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facilitativas 	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aprendizajes.</a:t>
            </a:r>
            <a:endParaRPr sz="1200">
              <a:latin typeface="Times New Roman"/>
              <a:cs typeface="Times New Roman"/>
            </a:endParaRPr>
          </a:p>
          <a:p>
            <a:pPr marL="172085" marR="5080" indent="-160020" algn="just">
              <a:lnSpc>
                <a:spcPct val="100000"/>
              </a:lnSpc>
              <a:buAutoNum type="arabicPeriod"/>
              <a:tabLst>
                <a:tab pos="375285" algn="l"/>
              </a:tabLst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concierne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facilitativas,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precisó 	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 con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	</a:t>
            </a:r>
            <a:r>
              <a:rPr sz="1200" dirty="0">
                <a:latin typeface="Times New Roman"/>
                <a:cs typeface="Times New Roman"/>
              </a:rPr>
              <a:t>intención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comunicativas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	</a:t>
            </a:r>
            <a:r>
              <a:rPr sz="1200" dirty="0">
                <a:latin typeface="Times New Roman"/>
                <a:cs typeface="Times New Roman"/>
              </a:rPr>
              <a:t>facilite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intervenir,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sientan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exponer 	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inquietudes.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clima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incite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motivación;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	</a:t>
            </a:r>
            <a:r>
              <a:rPr sz="1200" dirty="0">
                <a:latin typeface="Times New Roman"/>
                <a:cs typeface="Times New Roman"/>
              </a:rPr>
              <a:t>variación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estímulos,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parte, 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favorable,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	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medida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grupos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docentes 	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mantenerse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alerta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intervenciones,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oportunas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	</a:t>
            </a:r>
            <a:r>
              <a:rPr sz="1200" dirty="0">
                <a:latin typeface="Times New Roman"/>
                <a:cs typeface="Times New Roman"/>
              </a:rPr>
              <a:t>inquietudes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formulen 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niños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niñas.</a:t>
            </a:r>
            <a:endParaRPr sz="1200">
              <a:latin typeface="Times New Roman"/>
              <a:cs typeface="Times New Roman"/>
            </a:endParaRPr>
          </a:p>
          <a:p>
            <a:pPr marL="202565" marR="6985" indent="-190500" algn="just">
              <a:lnSpc>
                <a:spcPct val="100000"/>
              </a:lnSpc>
              <a:buAutoNum type="arabicPeriod"/>
              <a:tabLst>
                <a:tab pos="375285" algn="l"/>
              </a:tabLst>
            </a:pP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observación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evidenció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retroalimentación,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	</a:t>
            </a:r>
            <a:r>
              <a:rPr sz="1200" dirty="0">
                <a:latin typeface="Times New Roman"/>
                <a:cs typeface="Times New Roman"/>
              </a:rPr>
              <a:t>destrezas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facilitativas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aplicada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verificar 	</a:t>
            </a:r>
            <a:r>
              <a:rPr sz="1200" dirty="0">
                <a:latin typeface="Times New Roman"/>
                <a:cs typeface="Times New Roman"/>
              </a:rPr>
              <a:t>si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clase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alcanzó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previstas.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registraron 	</a:t>
            </a:r>
            <a:r>
              <a:rPr sz="1200" dirty="0">
                <a:latin typeface="Times New Roman"/>
                <a:cs typeface="Times New Roman"/>
              </a:rPr>
              <a:t>comportamientos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frecuentes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reforzamiento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	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discusión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manera 	</a:t>
            </a:r>
            <a:r>
              <a:rPr sz="1200" dirty="0">
                <a:latin typeface="Times New Roman"/>
                <a:cs typeface="Times New Roman"/>
              </a:rPr>
              <a:t>inmediata.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observó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preocupación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favorecer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autoevaluación. 	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debilidades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sugerencias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dirigidas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éstos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mejoren 	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actuaciones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clase.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6482" y="8261840"/>
            <a:ext cx="422465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85570" marR="5080" indent="-137350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“Destrezas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Facilitativas </a:t>
            </a:r>
            <a:r>
              <a:rPr sz="1200" b="1" spc="-10" dirty="0">
                <a:latin typeface="Times New Roman"/>
                <a:cs typeface="Times New Roman"/>
              </a:rPr>
              <a:t>del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Praxis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Básica.”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837179" y="8810785"/>
            <a:ext cx="155956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Mirian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Josefina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Milano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4066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75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04695429-6353-2CC5-8CDF-07C1F642E943}"/>
              </a:ext>
            </a:extLst>
          </p:cNvPr>
          <p:cNvGrpSpPr/>
          <p:nvPr/>
        </p:nvGrpSpPr>
        <p:grpSpPr>
          <a:xfrm>
            <a:off x="70104" y="88391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860C185E-A1F5-765A-E139-493C465A8AB8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A982C2D8-45B6-FAD1-C5A2-2742D8077510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DB49B34D-521D-6455-213E-A962BFCE131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56738EA3-283B-20E4-5603-F9FB5BB9E405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273366A6-19FE-9598-3533-50990B7EBFF5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B105B3BC-FD91-7114-F603-1E3466129B01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EA06E0D8-79DF-C25E-42E8-5532A62A7EB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8E5F4E27-6414-2FFD-4734-A1AEAF85FCC1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780" y="8700516"/>
              <a:ext cx="6516624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46379" y="1068451"/>
            <a:ext cx="6311900" cy="28003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39110" marR="69151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RECOMENDACIONES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recomienda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profundización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situaciones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observadas,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descubrir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pautas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relaciones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 investigaciones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comparativas,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analítica,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ampliando 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incluyan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planteles.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valoran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estrategias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dirigida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enfocada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encontrar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necesidades,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expectativas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sentimientos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perfil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actitudinal,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componentes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cognitivos,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afectivos,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conductuales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spc="-10" dirty="0">
                <a:latin typeface="Times New Roman"/>
                <a:cs typeface="Times New Roman"/>
              </a:rPr>
              <a:t>aprendizajes.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También,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indagar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estudiantes,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términos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motivacionales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opciones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derivadas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diagnósticos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correspondientes.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6482" y="8261840"/>
            <a:ext cx="422465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85570" marR="5080" indent="-137350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“Destrezas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Facilitativas </a:t>
            </a:r>
            <a:r>
              <a:rPr sz="1200" b="1" spc="-10" dirty="0">
                <a:latin typeface="Times New Roman"/>
                <a:cs typeface="Times New Roman"/>
              </a:rPr>
              <a:t>del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Praxis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Básica.”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837179" y="8810785"/>
            <a:ext cx="155956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Mirian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Josefina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Milano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4066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76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8ADE31BF-3C89-7AFF-F5BD-CEC036E36834}"/>
              </a:ext>
            </a:extLst>
          </p:cNvPr>
          <p:cNvGrpSpPr/>
          <p:nvPr/>
        </p:nvGrpSpPr>
        <p:grpSpPr>
          <a:xfrm>
            <a:off x="108739" y="88390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B21BCD9F-D35F-618C-6EAC-193FB07A1CF8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6339A751-EC10-59A8-28C6-2A902AC5CF2F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1DF6162F-1B62-DCA4-BFBD-34F2F2336B0C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4829D59F-7EEA-9520-7EF9-6C7781311CD7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22689EA1-81F4-5C01-E531-3234824A6CAC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5DF47CE1-8221-075F-A7A9-295000E641C3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3449C388-82C8-93AE-0FE8-B37D219E46BF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8BA96E6F-789F-D8B0-9B87-87A13E4B5A2B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447802"/>
            <a:ext cx="6669405" cy="6695440"/>
            <a:chOff x="94485" y="1447802"/>
            <a:chExt cx="6669405" cy="669544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485" y="1447802"/>
              <a:ext cx="6669028" cy="669492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62" y="1475612"/>
              <a:ext cx="6572250" cy="65989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62" y="1475612"/>
              <a:ext cx="6572250" cy="6598920"/>
            </a:xfrm>
            <a:custGeom>
              <a:avLst/>
              <a:gdLst/>
              <a:ahLst/>
              <a:cxnLst/>
              <a:rect l="l" t="t" r="r" b="b"/>
              <a:pathLst>
                <a:path w="6572250" h="6598920">
                  <a:moveTo>
                    <a:pt x="0" y="6598920"/>
                  </a:moveTo>
                  <a:lnTo>
                    <a:pt x="6572250" y="6598920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6598920"/>
                  </a:lnTo>
                  <a:close/>
                </a:path>
              </a:pathLst>
            </a:custGeom>
            <a:ln w="28575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44779" y="8196288"/>
            <a:ext cx="6518275" cy="833755"/>
            <a:chOff x="144779" y="8196288"/>
            <a:chExt cx="6518275" cy="833755"/>
          </a:xfrm>
        </p:grpSpPr>
        <p:sp>
          <p:nvSpPr>
            <p:cNvPr id="7" name="object 7"/>
            <p:cNvSpPr/>
            <p:nvPr/>
          </p:nvSpPr>
          <p:spPr>
            <a:xfrm>
              <a:off x="214287" y="8215338"/>
              <a:ext cx="6429375" cy="795655"/>
            </a:xfrm>
            <a:custGeom>
              <a:avLst/>
              <a:gdLst/>
              <a:ahLst/>
              <a:cxnLst/>
              <a:rect l="l" t="t" r="r" b="b"/>
              <a:pathLst>
                <a:path w="6429375" h="795654">
                  <a:moveTo>
                    <a:pt x="0" y="795337"/>
                  </a:moveTo>
                  <a:lnTo>
                    <a:pt x="6429375" y="795337"/>
                  </a:lnTo>
                  <a:lnTo>
                    <a:pt x="6429375" y="0"/>
                  </a:lnTo>
                  <a:lnTo>
                    <a:pt x="0" y="0"/>
                  </a:lnTo>
                  <a:lnTo>
                    <a:pt x="0" y="795337"/>
                  </a:lnTo>
                  <a:close/>
                </a:path>
              </a:pathLst>
            </a:custGeom>
            <a:ln w="38100">
              <a:solidFill>
                <a:srgbClr val="31AD51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4779" y="8700516"/>
              <a:ext cx="6516624" cy="158496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24611" y="234695"/>
              <a:ext cx="1719072" cy="1341120"/>
            </a:xfrm>
            <a:prstGeom prst="rect">
              <a:avLst/>
            </a:prstGeom>
          </p:spPr>
        </p:pic>
      </p:grpSp>
      <p:sp>
        <p:nvSpPr>
          <p:cNvPr id="20" name="object 20"/>
          <p:cNvSpPr txBox="1"/>
          <p:nvPr/>
        </p:nvSpPr>
        <p:spPr>
          <a:xfrm>
            <a:off x="257657" y="1068451"/>
            <a:ext cx="6371590" cy="61607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28315" marR="76263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780"/>
              </a:spcBef>
            </a:pPr>
            <a:r>
              <a:rPr sz="1200" b="1" spc="-10" dirty="0">
                <a:latin typeface="Times New Roman"/>
                <a:cs typeface="Times New Roman"/>
              </a:rPr>
              <a:t>REFERENCIAS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Arboleda,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J.C.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(2000).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Mapas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cognitivos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Colombia: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Edic.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Lei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Arboleda,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J.C.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(2007).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Metodología</a:t>
            </a:r>
            <a:r>
              <a:rPr sz="1200" i="1" spc="1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1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Aprendizaje</a:t>
            </a:r>
            <a:r>
              <a:rPr sz="1200" i="1" spc="1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por</a:t>
            </a:r>
            <a:r>
              <a:rPr sz="1200" i="1" spc="1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Competencias,</a:t>
            </a:r>
            <a:r>
              <a:rPr sz="1200" i="1" spc="1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comprensión</a:t>
            </a:r>
            <a:r>
              <a:rPr sz="1200" i="1" spc="1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1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proyecto</a:t>
            </a:r>
            <a:r>
              <a:rPr sz="1200" i="1" spc="185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de</a:t>
            </a:r>
            <a:endParaRPr sz="1200" dirty="0">
              <a:latin typeface="Times New Roman"/>
              <a:cs typeface="Times New Roman"/>
            </a:endParaRPr>
          </a:p>
          <a:p>
            <a:pPr marL="375285" algn="just">
              <a:lnSpc>
                <a:spcPct val="100000"/>
              </a:lnSpc>
            </a:pPr>
            <a:r>
              <a:rPr sz="1200" i="1" dirty="0">
                <a:latin typeface="Times New Roman"/>
                <a:cs typeface="Times New Roman"/>
              </a:rPr>
              <a:t>vida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Colombia: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Universidad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Autónoma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Cauca.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Ausubel,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(1987).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Planificación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Instrucción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Módulo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UPEL-</a:t>
            </a:r>
            <a:r>
              <a:rPr sz="1200" dirty="0">
                <a:latin typeface="Times New Roman"/>
                <a:cs typeface="Times New Roman"/>
              </a:rPr>
              <a:t>UNA.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Caracas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Ausubel,D.,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Novak,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Hanessian,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H.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(1998).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Psicología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Educativa.</a:t>
            </a:r>
            <a:r>
              <a:rPr sz="1200" i="1" spc="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</a:t>
            </a:r>
            <a:r>
              <a:rPr sz="1200" i="1" spc="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punto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vista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cognoscitivo</a:t>
            </a:r>
            <a:r>
              <a:rPr sz="1200" spc="-10" dirty="0">
                <a:latin typeface="Times New Roman"/>
                <a:cs typeface="Times New Roman"/>
              </a:rPr>
              <a:t>.</a:t>
            </a:r>
            <a:endParaRPr sz="1200" dirty="0">
              <a:latin typeface="Times New Roman"/>
              <a:cs typeface="Times New Roman"/>
            </a:endParaRPr>
          </a:p>
          <a:p>
            <a:pPr marL="375285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México: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Edit.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Trillas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Brunner,</a:t>
            </a:r>
            <a:r>
              <a:rPr sz="1200" dirty="0">
                <a:latin typeface="Times New Roman"/>
                <a:cs typeface="Times New Roman"/>
              </a:rPr>
              <a:t> J.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(1991).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Actos de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significado: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más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allá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revolución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cognitiva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Madrid: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Alianza.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Carrasquel,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(2000).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destrezas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facilitativas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desarrolladas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Microenseñanza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su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relación</a:t>
            </a:r>
            <a:r>
              <a:rPr sz="1200" i="1" spc="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el </a:t>
            </a:r>
            <a:r>
              <a:rPr sz="1200" i="1" dirty="0">
                <a:latin typeface="Times New Roman"/>
                <a:cs typeface="Times New Roman"/>
              </a:rPr>
              <a:t>desempeño</a:t>
            </a:r>
            <a:r>
              <a:rPr sz="1200" i="1" spc="3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3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instructores</a:t>
            </a:r>
            <a:r>
              <a:rPr sz="1200" i="1" spc="3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3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Formación</a:t>
            </a:r>
            <a:r>
              <a:rPr sz="1200" i="1" spc="3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Profesional.</a:t>
            </a:r>
            <a:r>
              <a:rPr sz="1200" i="1" spc="3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Caso:</a:t>
            </a:r>
            <a:r>
              <a:rPr sz="1200" i="1" spc="3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C.F.C.</a:t>
            </a:r>
            <a:r>
              <a:rPr sz="1200" i="1" spc="3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3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Ruices.</a:t>
            </a:r>
            <a:r>
              <a:rPr sz="1200" i="1" spc="39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Instituto </a:t>
            </a:r>
            <a:r>
              <a:rPr sz="1200" i="1" dirty="0">
                <a:latin typeface="Times New Roman"/>
                <a:cs typeface="Times New Roman"/>
              </a:rPr>
              <a:t>Nacional</a:t>
            </a:r>
            <a:r>
              <a:rPr sz="1200" i="1" spc="2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Cooperación</a:t>
            </a:r>
            <a:r>
              <a:rPr sz="1200" i="1" spc="2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Educativa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Especialización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publicado.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Universidad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 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Fuerza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Armada.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Maracay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Díaz,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F.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Hernández,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(1998).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Estrategias</a:t>
            </a:r>
            <a:r>
              <a:rPr sz="1200" i="1" spc="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docentes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</a:t>
            </a:r>
            <a:r>
              <a:rPr sz="1200" i="1" spc="4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aprendizaje</a:t>
            </a:r>
            <a:r>
              <a:rPr sz="1200" i="1" spc="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significativo.</a:t>
            </a:r>
            <a:r>
              <a:rPr sz="1200" i="1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México: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Mc</a:t>
            </a:r>
            <a:endParaRPr sz="1200" dirty="0">
              <a:latin typeface="Times New Roman"/>
              <a:cs typeface="Times New Roman"/>
            </a:endParaRPr>
          </a:p>
          <a:p>
            <a:pPr marL="375285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Graw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Hill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Editores.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Gagné,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(1984).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-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condiciones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aprendizaje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México: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Interamericana.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Gagné,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R.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(1992).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Principios</a:t>
            </a:r>
            <a:r>
              <a:rPr sz="1200" i="1" spc="1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Diseño</a:t>
            </a:r>
            <a:r>
              <a:rPr sz="1200" i="1" spc="1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Intruccional.</a:t>
            </a:r>
            <a:r>
              <a:rPr sz="1200" i="1" spc="9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New</a:t>
            </a:r>
            <a:r>
              <a:rPr sz="1200" i="1" spc="9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York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Harcourt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Brace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Jovanovich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College Publisher</a:t>
            </a:r>
            <a:endParaRPr sz="1200" dirty="0">
              <a:latin typeface="Times New Roman"/>
              <a:cs typeface="Times New Roman"/>
            </a:endParaRPr>
          </a:p>
          <a:p>
            <a:pPr marL="375285" marR="7620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Heller,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Míriam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(2004).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Estrategias</a:t>
            </a:r>
            <a:r>
              <a:rPr sz="1200" i="1" spc="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aprendizaje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</a:t>
            </a:r>
            <a:r>
              <a:rPr sz="1200" i="1" spc="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todo</a:t>
            </a:r>
            <a:r>
              <a:rPr sz="1200" i="1" spc="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cerebro.</a:t>
            </a:r>
            <a:r>
              <a:rPr sz="1200" i="1" spc="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Material</a:t>
            </a:r>
            <a:r>
              <a:rPr sz="1200" i="1" spc="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fines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didácticos </a:t>
            </a:r>
            <a:r>
              <a:rPr sz="1200" i="1" dirty="0">
                <a:latin typeface="Times New Roman"/>
                <a:cs typeface="Times New Roman"/>
              </a:rPr>
              <a:t>no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publicado,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taller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uso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cerebro.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 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Venezuela.</a:t>
            </a: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Heller,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Míriam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(1995).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arte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enseñar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todo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cerebro</a:t>
            </a:r>
            <a:r>
              <a:rPr sz="1200" spc="-10" dirty="0">
                <a:latin typeface="Times New Roman"/>
                <a:cs typeface="Times New Roman"/>
              </a:rPr>
              <a:t>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Caracas: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Editorial</a:t>
            </a:r>
            <a:r>
              <a:rPr sz="1200" spc="-10" dirty="0">
                <a:latin typeface="Times New Roman"/>
                <a:cs typeface="Times New Roman"/>
              </a:rPr>
              <a:t> Biósfera.</a:t>
            </a: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Hurtado,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(2003).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Implicaciones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didácticas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investigación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holística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Revista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Magisterio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N°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1.</a:t>
            </a:r>
            <a:endParaRPr sz="1200" dirty="0">
              <a:latin typeface="Times New Roman"/>
              <a:cs typeface="Times New Roman"/>
            </a:endParaRPr>
          </a:p>
          <a:p>
            <a:pPr marL="375285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Febrero-</a:t>
            </a:r>
            <a:r>
              <a:rPr sz="1200" dirty="0">
                <a:latin typeface="Times New Roman"/>
                <a:cs typeface="Times New Roman"/>
              </a:rPr>
              <a:t>Marzo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2003.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Bogotá.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Colombia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Ley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Orgánica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(2009).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Gaceta</a:t>
            </a:r>
            <a:r>
              <a:rPr sz="1200" i="1" spc="3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Oficial</a:t>
            </a:r>
            <a:r>
              <a:rPr sz="1200" i="1" spc="3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2635.</a:t>
            </a:r>
            <a:r>
              <a:rPr sz="1200" i="1" spc="3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Extraordinario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Caracas: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Distribuidora Escolar.</a:t>
            </a: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Ministerio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(2007).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Currículo</a:t>
            </a:r>
            <a:r>
              <a:rPr sz="1200" i="1" spc="3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3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Subsistema</a:t>
            </a:r>
            <a:r>
              <a:rPr sz="1200" i="1" spc="3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9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Educación </a:t>
            </a:r>
            <a:r>
              <a:rPr sz="1200" i="1" dirty="0">
                <a:latin typeface="Times New Roman"/>
                <a:cs typeface="Times New Roman"/>
              </a:rPr>
              <a:t>Primaria</a:t>
            </a:r>
            <a:r>
              <a:rPr sz="1200" i="1" spc="2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Bolivariana.</a:t>
            </a:r>
            <a:r>
              <a:rPr sz="1200" i="1" spc="2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Sistema</a:t>
            </a:r>
            <a:r>
              <a:rPr sz="1200" i="1" spc="2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Educativo</a:t>
            </a:r>
            <a:r>
              <a:rPr sz="1200" i="1" spc="2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Bolivariano.</a:t>
            </a:r>
            <a:r>
              <a:rPr sz="1200" i="1" spc="2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Edición:</a:t>
            </a:r>
            <a:r>
              <a:rPr sz="1200" i="1" spc="27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Fundación</a:t>
            </a:r>
            <a:r>
              <a:rPr sz="1200" i="1" spc="28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Centro</a:t>
            </a:r>
            <a:r>
              <a:rPr sz="1200" i="1" spc="28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Nacional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Mejoramiento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Enseñanza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Ciencia,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CENAMEC,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2007.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ISBN: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978-980-218-</a:t>
            </a:r>
            <a:r>
              <a:rPr sz="1200" spc="-50" dirty="0">
                <a:latin typeface="Times New Roman"/>
                <a:cs typeface="Times New Roman"/>
              </a:rPr>
              <a:t>2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Salom,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Colombia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Romero,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Oswaldo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(1992).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Crecimiento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psicológico: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cómo es afectado</a:t>
            </a:r>
            <a:r>
              <a:rPr sz="1200" i="1" spc="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por</a:t>
            </a:r>
            <a:r>
              <a:rPr sz="1200" i="1" spc="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1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logro,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poder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positivo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estrés.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Memorias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Evemo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4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(p.59-</a:t>
            </a:r>
            <a:r>
              <a:rPr sz="1200" dirty="0">
                <a:latin typeface="Times New Roman"/>
                <a:cs typeface="Times New Roman"/>
              </a:rPr>
              <a:t>66).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Mérida: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Edic.</a:t>
            </a:r>
            <a:r>
              <a:rPr sz="1200" spc="-10" dirty="0">
                <a:latin typeface="Times New Roman"/>
                <a:cs typeface="Times New Roman"/>
              </a:rPr>
              <a:t> Rogya.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Sant’Anna,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Federica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(1996).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3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destrezas</a:t>
            </a:r>
            <a:r>
              <a:rPr sz="1200" i="1" spc="3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facilitativas</a:t>
            </a:r>
            <a:r>
              <a:rPr sz="1200" i="1" spc="3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3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su</a:t>
            </a:r>
            <a:r>
              <a:rPr sz="1200" i="1" spc="3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inserción</a:t>
            </a:r>
            <a:r>
              <a:rPr sz="1200" i="1" spc="3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en</a:t>
            </a:r>
            <a:r>
              <a:rPr sz="1200" i="1" spc="3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3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teorías</a:t>
            </a:r>
            <a:r>
              <a:rPr sz="1200" i="1" spc="31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educativas</a:t>
            </a:r>
            <a:r>
              <a:rPr sz="1200" spc="-10" dirty="0">
                <a:latin typeface="Times New Roman"/>
                <a:cs typeface="Times New Roman"/>
              </a:rPr>
              <a:t>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1" name="object 21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5606796" y="8193022"/>
            <a:ext cx="1092707" cy="848868"/>
          </a:xfrm>
          <a:prstGeom prst="rect">
            <a:avLst/>
          </a:prstGeom>
        </p:spPr>
      </p:pic>
      <p:pic>
        <p:nvPicPr>
          <p:cNvPr id="22" name="object 22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109728" y="8193022"/>
            <a:ext cx="1092708" cy="848868"/>
          </a:xfrm>
          <a:prstGeom prst="rect">
            <a:avLst/>
          </a:prstGeom>
        </p:spPr>
      </p:pic>
      <p:sp>
        <p:nvSpPr>
          <p:cNvPr id="23" name="object 23"/>
          <p:cNvSpPr txBox="1"/>
          <p:nvPr/>
        </p:nvSpPr>
        <p:spPr>
          <a:xfrm>
            <a:off x="620369" y="7203440"/>
            <a:ext cx="398907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084070" algn="l"/>
                <a:tab pos="3538220" algn="l"/>
              </a:tabLst>
            </a:pPr>
            <a:r>
              <a:rPr sz="1200" spc="-10" dirty="0">
                <a:latin typeface="Times New Roman"/>
                <a:cs typeface="Times New Roman"/>
              </a:rPr>
              <a:t>[Documento</a:t>
            </a:r>
            <a:r>
              <a:rPr sz="1200" dirty="0">
                <a:latin typeface="Times New Roman"/>
                <a:cs typeface="Times New Roman"/>
              </a:rPr>
              <a:t>	</a:t>
            </a:r>
            <a:r>
              <a:rPr sz="1200" spc="-25" dirty="0">
                <a:latin typeface="Times New Roman"/>
                <a:cs typeface="Times New Roman"/>
              </a:rPr>
              <a:t>en</a:t>
            </a:r>
            <a:r>
              <a:rPr sz="1200" dirty="0">
                <a:latin typeface="Times New Roman"/>
                <a:cs typeface="Times New Roman"/>
              </a:rPr>
              <a:t>	</a:t>
            </a:r>
            <a:r>
              <a:rPr sz="1200" spc="-10" dirty="0">
                <a:latin typeface="Times New Roman"/>
                <a:cs typeface="Times New Roman"/>
              </a:rPr>
              <a:t>Línea].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899152" y="7203440"/>
            <a:ext cx="1729739" cy="3917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100"/>
              </a:spcBef>
            </a:pPr>
            <a:r>
              <a:rPr sz="1200" spc="-10" dirty="0">
                <a:latin typeface="Times New Roman"/>
                <a:cs typeface="Times New Roman"/>
              </a:rPr>
              <a:t>Disponible:</a:t>
            </a:r>
            <a:endParaRPr sz="1200">
              <a:latin typeface="Times New Roman"/>
              <a:cs typeface="Times New Roman"/>
            </a:endParaRPr>
          </a:p>
          <a:p>
            <a:pPr marR="6350" algn="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[Consulta: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2007,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diciembre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20369" y="7386269"/>
            <a:ext cx="4140200" cy="3917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http://www.colegiodeprofesores.elnacional/doc_institucionales.nun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spc="-25" dirty="0">
                <a:latin typeface="Times New Roman"/>
                <a:cs typeface="Times New Roman"/>
              </a:rPr>
              <a:t>1].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57657" y="7752384"/>
            <a:ext cx="617728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spc="-20" dirty="0">
                <a:latin typeface="Times New Roman"/>
                <a:cs typeface="Times New Roman"/>
              </a:rPr>
              <a:t>Vygotzki,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(1997).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desarrollo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los</a:t>
            </a:r>
            <a:r>
              <a:rPr sz="1200" i="1" spc="-3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procesos</a:t>
            </a:r>
            <a:r>
              <a:rPr sz="1200" i="1" spc="-3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psicológicos</a:t>
            </a:r>
            <a:r>
              <a:rPr sz="1200" i="1" spc="-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superiores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Barcelona: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Edit.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Grijalbo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27" name="object 27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4725161" y="164274"/>
            <a:ext cx="1805305" cy="893889"/>
          </a:xfrm>
          <a:prstGeom prst="rect">
            <a:avLst/>
          </a:prstGeom>
        </p:spPr>
      </p:pic>
      <p:sp>
        <p:nvSpPr>
          <p:cNvPr id="28" name="object 28"/>
          <p:cNvSpPr txBox="1"/>
          <p:nvPr/>
        </p:nvSpPr>
        <p:spPr>
          <a:xfrm>
            <a:off x="1316482" y="8261840"/>
            <a:ext cx="4224655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1385570" marR="5080" indent="-137350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“Destrezas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Facilitativas </a:t>
            </a:r>
            <a:r>
              <a:rPr sz="1200" b="1" spc="-10" dirty="0">
                <a:latin typeface="Times New Roman"/>
                <a:cs typeface="Times New Roman"/>
              </a:rPr>
              <a:t>del</a:t>
            </a:r>
            <a:r>
              <a:rPr sz="1200" b="1" spc="-7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Aprendizaje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Praxis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Docente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Básica.”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837179" y="8810785"/>
            <a:ext cx="155956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Mirian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Josefina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Milano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6363" rIns="0" bIns="0" rtlCol="0">
            <a:spAutoFit/>
          </a:bodyPr>
          <a:lstStyle/>
          <a:p>
            <a:pPr marL="24066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77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31" name="Grupo 30">
            <a:extLst>
              <a:ext uri="{FF2B5EF4-FFF2-40B4-BE49-F238E27FC236}">
                <a16:creationId xmlns:a16="http://schemas.microsoft.com/office/drawing/2014/main" id="{12C39C86-3AEB-20E1-D337-44B56F585D58}"/>
              </a:ext>
            </a:extLst>
          </p:cNvPr>
          <p:cNvGrpSpPr/>
          <p:nvPr/>
        </p:nvGrpSpPr>
        <p:grpSpPr>
          <a:xfrm>
            <a:off x="93332" y="96836"/>
            <a:ext cx="6665976" cy="1452626"/>
            <a:chOff x="470065" y="1951410"/>
            <a:chExt cx="6665976" cy="1452626"/>
          </a:xfrm>
        </p:grpSpPr>
        <p:grpSp>
          <p:nvGrpSpPr>
            <p:cNvPr id="32" name="object 12">
              <a:extLst>
                <a:ext uri="{FF2B5EF4-FFF2-40B4-BE49-F238E27FC236}">
                  <a16:creationId xmlns:a16="http://schemas.microsoft.com/office/drawing/2014/main" id="{A0F8D2A4-D86C-4007-3E10-7147A76D970B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6" name="object 13">
                <a:extLst>
                  <a:ext uri="{FF2B5EF4-FFF2-40B4-BE49-F238E27FC236}">
                    <a16:creationId xmlns:a16="http://schemas.microsoft.com/office/drawing/2014/main" id="{E54CD6DE-AF40-3F8D-C79A-30ED654663DB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7" name="object 14">
                <a:extLst>
                  <a:ext uri="{FF2B5EF4-FFF2-40B4-BE49-F238E27FC236}">
                    <a16:creationId xmlns:a16="http://schemas.microsoft.com/office/drawing/2014/main" id="{DAB44F9E-AD35-4349-7B2E-DD9969889810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8" name="object 15">
                <a:extLst>
                  <a:ext uri="{FF2B5EF4-FFF2-40B4-BE49-F238E27FC236}">
                    <a16:creationId xmlns:a16="http://schemas.microsoft.com/office/drawing/2014/main" id="{EE66222B-224D-06A5-48BE-8C9BD5575A7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9" name="object 16">
                <a:extLst>
                  <a:ext uri="{FF2B5EF4-FFF2-40B4-BE49-F238E27FC236}">
                    <a16:creationId xmlns:a16="http://schemas.microsoft.com/office/drawing/2014/main" id="{192C2AD0-0A2C-6CB1-724D-D2424F8505E4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3" name="object 16">
              <a:extLst>
                <a:ext uri="{FF2B5EF4-FFF2-40B4-BE49-F238E27FC236}">
                  <a16:creationId xmlns:a16="http://schemas.microsoft.com/office/drawing/2014/main" id="{087D4ED7-C937-79C2-AB12-43A5C7695155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4" name="object 25">
              <a:extLst>
                <a:ext uri="{FF2B5EF4-FFF2-40B4-BE49-F238E27FC236}">
                  <a16:creationId xmlns:a16="http://schemas.microsoft.com/office/drawing/2014/main" id="{ADFA6467-711A-8954-4260-5AEB444653CF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5" name="object 31">
              <a:extLst>
                <a:ext uri="{FF2B5EF4-FFF2-40B4-BE49-F238E27FC236}">
                  <a16:creationId xmlns:a16="http://schemas.microsoft.com/office/drawing/2014/main" id="{0854C4E3-3E27-96DB-400C-992B3013FE75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234695"/>
            <a:ext cx="6228715" cy="2832735"/>
            <a:chOff x="320929" y="234695"/>
            <a:chExt cx="6228715" cy="2832735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0" y="646328"/>
                  </a:moveTo>
                  <a:lnTo>
                    <a:pt x="6202934" y="646328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46328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2123706"/>
              <a:ext cx="6203315" cy="931544"/>
            </a:xfrm>
            <a:custGeom>
              <a:avLst/>
              <a:gdLst/>
              <a:ahLst/>
              <a:cxnLst/>
              <a:rect l="l" t="t" r="r" b="b"/>
              <a:pathLst>
                <a:path w="6203315" h="931544">
                  <a:moveTo>
                    <a:pt x="6202934" y="0"/>
                  </a:moveTo>
                  <a:lnTo>
                    <a:pt x="0" y="0"/>
                  </a:lnTo>
                  <a:lnTo>
                    <a:pt x="0" y="931024"/>
                  </a:lnTo>
                  <a:lnTo>
                    <a:pt x="6202934" y="931024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706"/>
              <a:ext cx="6203315" cy="931544"/>
            </a:xfrm>
            <a:custGeom>
              <a:avLst/>
              <a:gdLst/>
              <a:ahLst/>
              <a:cxnLst/>
              <a:rect l="l" t="t" r="r" b="b"/>
              <a:pathLst>
                <a:path w="6203315" h="931544">
                  <a:moveTo>
                    <a:pt x="0" y="931024"/>
                  </a:moveTo>
                  <a:lnTo>
                    <a:pt x="6202934" y="931024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31024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221691" y="1550923"/>
            <a:ext cx="6417310" cy="71494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160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Especialista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Lelis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Rondón</a:t>
            </a:r>
            <a:endParaRPr sz="1200" dirty="0">
              <a:latin typeface="Times New Roman"/>
              <a:cs typeface="Times New Roman"/>
            </a:endParaRPr>
          </a:p>
          <a:p>
            <a:pPr marL="6350"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(Venezuela)</a:t>
            </a:r>
            <a:endParaRPr sz="1200" dirty="0">
              <a:latin typeface="Times New Roman"/>
              <a:cs typeface="Times New Roman"/>
            </a:endParaRPr>
          </a:p>
          <a:p>
            <a:pPr marL="8890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Correo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Electrónico:</a:t>
            </a:r>
            <a:r>
              <a:rPr sz="1200" b="1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rondon.lelis@gmail.com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203200" marR="184785">
              <a:lnSpc>
                <a:spcPct val="100000"/>
              </a:lnSpc>
              <a:spcBef>
                <a:spcPts val="420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114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</a:t>
            </a:r>
            <a:r>
              <a:rPr sz="1100" b="1" spc="1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este</a:t>
            </a:r>
            <a:r>
              <a:rPr sz="1100" b="1" spc="1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artículo:</a:t>
            </a:r>
            <a:r>
              <a:rPr sz="1100" b="1" spc="1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Lelis</a:t>
            </a:r>
            <a:r>
              <a:rPr sz="1100" b="1" spc="1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Rondón</a:t>
            </a:r>
            <a:r>
              <a:rPr sz="1100" b="1" spc="114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1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</a:t>
            </a:r>
            <a:r>
              <a:rPr sz="1050" b="1" dirty="0">
                <a:latin typeface="Times New Roman"/>
                <a:cs typeface="Times New Roman"/>
              </a:rPr>
              <a:t>El</a:t>
            </a:r>
            <a:r>
              <a:rPr sz="1050" b="1" spc="1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Hacer</a:t>
            </a:r>
            <a:r>
              <a:rPr sz="1050" b="1" spc="1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del</a:t>
            </a:r>
            <a:r>
              <a:rPr sz="1050" b="1" spc="1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Servicio</a:t>
            </a:r>
            <a:r>
              <a:rPr sz="1050" b="1" spc="114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Comunitario</a:t>
            </a:r>
            <a:r>
              <a:rPr sz="1050" b="1" spc="114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en</a:t>
            </a:r>
            <a:r>
              <a:rPr sz="1050" b="1" spc="10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11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Formación </a:t>
            </a:r>
            <a:r>
              <a:rPr sz="1050" b="1" dirty="0">
                <a:latin typeface="Times New Roman"/>
                <a:cs typeface="Times New Roman"/>
              </a:rPr>
              <a:t>Ética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Social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-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Estudiantes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del</a:t>
            </a:r>
            <a:r>
              <a:rPr sz="1050" b="1" spc="-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Sector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Universitario.”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</a:t>
            </a:r>
            <a:r>
              <a:rPr sz="1050" b="1" spc="-1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(1-</a:t>
            </a:r>
            <a:r>
              <a:rPr sz="1050" b="1" spc="-25" dirty="0">
                <a:latin typeface="Times New Roman"/>
                <a:cs typeface="Times New Roman"/>
              </a:rPr>
              <a:t>16)</a:t>
            </a:r>
            <a:endParaRPr sz="1050" dirty="0">
              <a:latin typeface="Times New Roman"/>
              <a:cs typeface="Times New Roman"/>
            </a:endParaRPr>
          </a:p>
          <a:p>
            <a:pPr marL="24257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2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Noviembre</a:t>
            </a:r>
            <a:r>
              <a:rPr sz="1100" b="1" spc="229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1717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2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Noviembre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1844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Diciembre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5904" marR="69215" algn="ctr">
              <a:lnSpc>
                <a:spcPts val="1400"/>
              </a:lnSpc>
              <a:spcBef>
                <a:spcPts val="910"/>
              </a:spcBef>
            </a:pP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Hacer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Servicio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Comunitario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Formación</a:t>
            </a:r>
            <a:r>
              <a:rPr sz="1200" b="1" spc="29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Ética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Sector Universitario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775"/>
              </a:spcBef>
            </a:pPr>
            <a:r>
              <a:rPr sz="1200" b="1" spc="-10" dirty="0">
                <a:latin typeface="Times New Roman"/>
                <a:cs typeface="Times New Roman"/>
              </a:rPr>
              <a:t>RESUMEN</a:t>
            </a: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cursan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aplicando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conocimientos </a:t>
            </a:r>
            <a:r>
              <a:rPr sz="1200" dirty="0">
                <a:latin typeface="Times New Roman"/>
                <a:cs typeface="Times New Roman"/>
              </a:rPr>
              <a:t>científicos,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culturales,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deportivos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humanísticos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adquiridos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académica,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beneficio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cooperar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cumplimiento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bienestar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esta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2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universitario,</a:t>
            </a:r>
            <a:r>
              <a:rPr sz="1200" spc="3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modalidad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Documental,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descriptivo,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utilizando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bibliográfico,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cual </a:t>
            </a:r>
            <a:r>
              <a:rPr sz="1200" dirty="0">
                <a:latin typeface="Times New Roman"/>
                <a:cs typeface="Times New Roman"/>
              </a:rPr>
              <a:t>permitirá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recolectar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correspondiente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distintos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autores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temas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abordados.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utilizado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Analítico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41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conduce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investigativo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separando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discerniendo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caracteres </a:t>
            </a:r>
            <a:r>
              <a:rPr sz="1200" dirty="0">
                <a:latin typeface="Times New Roman"/>
                <a:cs typeface="Times New Roman"/>
              </a:rPr>
              <a:t>respectivamente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siguiendo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ordenamientos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lógicos.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utilizadas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spc="-20" dirty="0">
                <a:latin typeface="Times New Roman"/>
                <a:cs typeface="Times New Roman"/>
              </a:rPr>
              <a:t>esta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recolectar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identificación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escritas,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contenido,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recabada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posterior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verificación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confiabilidad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relevancia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misma.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aclarar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académica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consolidación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personalidad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referido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respeto,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importando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determinante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mensaje,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postura,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gestos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comunicador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implícito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Es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interesando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interacciones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comunitarias.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"/>
              </a:spcBef>
            </a:pPr>
            <a:r>
              <a:rPr sz="1200" b="1" spc="-10" dirty="0">
                <a:latin typeface="Times New Roman"/>
                <a:cs typeface="Times New Roman"/>
              </a:rPr>
              <a:t>Descriptores: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comunitario, ética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8255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Reseña</a:t>
            </a:r>
            <a:r>
              <a:rPr sz="1200" b="1" spc="3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Biográfica:</a:t>
            </a:r>
            <a:r>
              <a:rPr sz="1200" b="1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Economista</a:t>
            </a:r>
            <a:r>
              <a:rPr sz="1200" b="1" dirty="0">
                <a:latin typeface="Times New Roman"/>
                <a:cs typeface="Times New Roman"/>
              </a:rPr>
              <a:t>,</a:t>
            </a:r>
            <a:r>
              <a:rPr sz="1200" b="1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Abogado,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Especialista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actualmente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ordinario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dedicación exclusiva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escalafón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Instructor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asignatura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UNERG.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581144" y="165671"/>
            <a:ext cx="1805304" cy="893889"/>
          </a:xfrm>
          <a:prstGeom prst="rect">
            <a:avLst/>
          </a:prstGeom>
        </p:spPr>
      </p:pic>
      <p:sp>
        <p:nvSpPr>
          <p:cNvPr id="32" name="object 3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2545" rIns="0" bIns="0" rtlCol="0">
            <a:spAutoFit/>
          </a:bodyPr>
          <a:lstStyle/>
          <a:p>
            <a:pPr marL="199390">
              <a:lnSpc>
                <a:spcPct val="100000"/>
              </a:lnSpc>
              <a:spcBef>
                <a:spcPts val="335"/>
              </a:spcBef>
            </a:pPr>
            <a:fld id="{81D60167-4931-47E6-BA6A-407CBD079E47}" type="slidenum">
              <a:rPr spc="-25" dirty="0"/>
              <a:t>78</a:t>
            </a:fld>
            <a:endParaRPr spc="-25" dirty="0"/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159E0631-7592-BA73-B13D-55C71E96A156}"/>
              </a:ext>
            </a:extLst>
          </p:cNvPr>
          <p:cNvGrpSpPr/>
          <p:nvPr/>
        </p:nvGrpSpPr>
        <p:grpSpPr>
          <a:xfrm>
            <a:off x="96010" y="100071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A87185A3-B280-EE26-8597-E79B7A231A4D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B0A14827-2A1F-9A80-FD25-DA975F3B97B6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C7D746EB-C069-FA4C-A03E-B0C595EC26F3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E887C28D-0D6D-573E-3A92-3AEF83FF75D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8B5905A0-5A1D-F677-B188-2CA284316B1E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B10A898B-F6C3-1B97-767E-F4D3EF11D4F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DAD59478-C7AD-E6A2-9BF9-B9CC6EBBCEAB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37DD10EF-3F12-EAD5-BEC2-F7B6163D24AA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043430"/>
            <a:ext cx="6647815" cy="5835650"/>
            <a:chOff x="105155" y="3043430"/>
            <a:chExt cx="6647815" cy="5835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043430"/>
              <a:ext cx="6647687" cy="5835391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062414"/>
              <a:ext cx="6572250" cy="575805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062414"/>
              <a:ext cx="6572250" cy="5758180"/>
            </a:xfrm>
            <a:custGeom>
              <a:avLst/>
              <a:gdLst/>
              <a:ahLst/>
              <a:cxnLst/>
              <a:rect l="l" t="t" r="r" b="b"/>
              <a:pathLst>
                <a:path w="6572250" h="5758180">
                  <a:moveTo>
                    <a:pt x="0" y="5758053"/>
                  </a:moveTo>
                  <a:lnTo>
                    <a:pt x="6572250" y="5758053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758053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20929" y="234695"/>
            <a:ext cx="6228715" cy="2840990"/>
            <a:chOff x="320929" y="234695"/>
            <a:chExt cx="6228715" cy="2840990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6202934" y="0"/>
                  </a:moveTo>
                  <a:lnTo>
                    <a:pt x="0" y="0"/>
                  </a:lnTo>
                  <a:lnTo>
                    <a:pt x="0" y="646328"/>
                  </a:lnTo>
                  <a:lnTo>
                    <a:pt x="6202934" y="646328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069"/>
              <a:ext cx="6203315" cy="646430"/>
            </a:xfrm>
            <a:custGeom>
              <a:avLst/>
              <a:gdLst/>
              <a:ahLst/>
              <a:cxnLst/>
              <a:rect l="l" t="t" r="r" b="b"/>
              <a:pathLst>
                <a:path w="6203315" h="646430">
                  <a:moveTo>
                    <a:pt x="0" y="646328"/>
                  </a:moveTo>
                  <a:lnTo>
                    <a:pt x="6202934" y="646328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646328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6202934" y="0"/>
                  </a:moveTo>
                  <a:lnTo>
                    <a:pt x="0" y="0"/>
                  </a:lnTo>
                  <a:lnTo>
                    <a:pt x="0" y="938720"/>
                  </a:lnTo>
                  <a:lnTo>
                    <a:pt x="6202934" y="938720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33629" y="2123757"/>
              <a:ext cx="6203315" cy="939165"/>
            </a:xfrm>
            <a:custGeom>
              <a:avLst/>
              <a:gdLst/>
              <a:ahLst/>
              <a:cxnLst/>
              <a:rect l="l" t="t" r="r" b="b"/>
              <a:pathLst>
                <a:path w="6203315" h="939164">
                  <a:moveTo>
                    <a:pt x="0" y="938720"/>
                  </a:moveTo>
                  <a:lnTo>
                    <a:pt x="6202934" y="938720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938720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221691" y="1550923"/>
            <a:ext cx="6417310" cy="686854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525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Especialista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Lelis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Rondón</a:t>
            </a:r>
            <a:endParaRPr sz="1200" dirty="0">
              <a:latin typeface="Times New Roman"/>
              <a:cs typeface="Times New Roman"/>
            </a:endParaRPr>
          </a:p>
          <a:p>
            <a:pPr marL="9525"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Plains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(Venezuela)</a:t>
            </a:r>
            <a:endParaRPr sz="1200" dirty="0">
              <a:latin typeface="Times New Roman"/>
              <a:cs typeface="Times New Roman"/>
            </a:endParaRPr>
          </a:p>
          <a:p>
            <a:pPr marL="10160" algn="ctr">
              <a:lnSpc>
                <a:spcPct val="100000"/>
              </a:lnSpc>
            </a:pPr>
            <a:r>
              <a:rPr sz="1200" b="1" dirty="0">
                <a:solidFill>
                  <a:schemeClr val="tx1"/>
                </a:solidFill>
                <a:latin typeface="Times New Roman"/>
                <a:cs typeface="Times New Roman"/>
              </a:rPr>
              <a:t>Email:</a:t>
            </a:r>
            <a:r>
              <a:rPr sz="1200" b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rondon.lelis@gmail.com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203200" marR="185420">
              <a:lnSpc>
                <a:spcPct val="100000"/>
              </a:lnSpc>
              <a:spcBef>
                <a:spcPts val="420"/>
              </a:spcBef>
            </a:pPr>
            <a:r>
              <a:rPr sz="1100" b="1" dirty="0">
                <a:latin typeface="Times New Roman"/>
                <a:cs typeface="Times New Roman"/>
              </a:rPr>
              <a:t>How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cite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this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article: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Lelis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Rondón</a:t>
            </a:r>
            <a:r>
              <a:rPr sz="1100" b="1" spc="2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"The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Doing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 Community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Service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Social</a:t>
            </a:r>
            <a:r>
              <a:rPr sz="1100" b="1" spc="-10" dirty="0">
                <a:latin typeface="Times New Roman"/>
                <a:cs typeface="Times New Roman"/>
              </a:rPr>
              <a:t> Ethics </a:t>
            </a:r>
            <a:r>
              <a:rPr sz="1100" b="1" dirty="0">
                <a:latin typeface="Times New Roman"/>
                <a:cs typeface="Times New Roman"/>
              </a:rPr>
              <a:t>Training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Students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in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University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Sector."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(1-</a:t>
            </a:r>
            <a:r>
              <a:rPr sz="1100" b="1" spc="-25" dirty="0">
                <a:latin typeface="Times New Roman"/>
                <a:cs typeface="Times New Roman"/>
              </a:rPr>
              <a:t>16)</a:t>
            </a:r>
            <a:endParaRPr sz="1100" dirty="0">
              <a:latin typeface="Times New Roman"/>
              <a:cs typeface="Times New Roman"/>
            </a:endParaRPr>
          </a:p>
          <a:p>
            <a:pPr marL="29210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November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146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November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0825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December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09550" marR="209550" algn="ctr">
              <a:lnSpc>
                <a:spcPts val="1400"/>
              </a:lnSpc>
              <a:spcBef>
                <a:spcPts val="869"/>
              </a:spcBef>
            </a:pP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Doing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Community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Service in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Ethics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Training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Students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University Sector.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19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46990"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ABSTRACT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Community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activity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studying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professional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must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develop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communities,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applying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scientific,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sports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humanistic </a:t>
            </a:r>
            <a:r>
              <a:rPr sz="1200" dirty="0">
                <a:latin typeface="Times New Roman"/>
                <a:cs typeface="Times New Roman"/>
              </a:rPr>
              <a:t>knowledge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acquired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during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their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academic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benefit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community,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cooperate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with </a:t>
            </a:r>
            <a:r>
              <a:rPr sz="1200" dirty="0">
                <a:latin typeface="Times New Roman"/>
                <a:cs typeface="Times New Roman"/>
              </a:rPr>
              <a:t>their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participation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fulfillment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welfare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goals.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purpose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analyze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community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implication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formation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ethics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in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objective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analyze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doing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community </a:t>
            </a:r>
            <a:r>
              <a:rPr sz="1200" spc="-10" dirty="0">
                <a:latin typeface="Times New Roman"/>
                <a:cs typeface="Times New Roman"/>
              </a:rPr>
              <a:t>service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formation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ethics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students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under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Documentary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type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modality,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descriptive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level,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using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bibliographic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design,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will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allow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collecting </a:t>
            </a:r>
            <a:r>
              <a:rPr sz="1200" dirty="0">
                <a:latin typeface="Times New Roman"/>
                <a:cs typeface="Times New Roman"/>
              </a:rPr>
              <a:t>information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corresponding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theory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proposal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different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authors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have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topics </a:t>
            </a:r>
            <a:r>
              <a:rPr sz="1200" dirty="0">
                <a:latin typeface="Times New Roman"/>
                <a:cs typeface="Times New Roman"/>
              </a:rPr>
              <a:t>addressed.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used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Analytical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because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investigative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separating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discerning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characters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respectively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whole </a:t>
            </a:r>
            <a:r>
              <a:rPr sz="1200" dirty="0">
                <a:latin typeface="Times New Roman"/>
                <a:cs typeface="Times New Roman"/>
              </a:rPr>
              <a:t>following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logical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orderings.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intended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clarify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understand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meaning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given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by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professional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academic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dirty="0">
                <a:latin typeface="Times New Roman"/>
                <a:cs typeface="Times New Roman"/>
              </a:rPr>
              <a:t>consolidation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personality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referred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value,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importing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understanding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not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only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determinant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but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message,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posture,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activities,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gestures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meta </a:t>
            </a:r>
            <a:r>
              <a:rPr sz="1200" dirty="0">
                <a:latin typeface="Times New Roman"/>
                <a:cs typeface="Times New Roman"/>
              </a:rPr>
              <a:t>communicator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implicit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representation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attitude.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necessary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emphasize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be </a:t>
            </a:r>
            <a:r>
              <a:rPr sz="1200" dirty="0">
                <a:latin typeface="Times New Roman"/>
                <a:cs typeface="Times New Roman"/>
              </a:rPr>
              <a:t>shown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attitude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towards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knowledge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way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learns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build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reality,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interesting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meaning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community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academic </a:t>
            </a:r>
            <a:r>
              <a:rPr sz="1200" spc="-10" dirty="0">
                <a:latin typeface="Times New Roman"/>
                <a:cs typeface="Times New Roman"/>
              </a:rPr>
              <a:t>interactions.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Descriptors: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Community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service,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ethics,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sector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715" algn="just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Review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Economist,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Lawyer,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Specialist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Teaching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currently 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ordinary </a:t>
            </a:r>
            <a:r>
              <a:rPr sz="1200" dirty="0">
                <a:latin typeface="Times New Roman"/>
                <a:cs typeface="Times New Roman"/>
              </a:rPr>
              <a:t>teacher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dedicated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exclusively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Instructor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ranking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Law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subject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UNERG.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581144" y="165671"/>
            <a:ext cx="1805304" cy="893889"/>
          </a:xfrm>
          <a:prstGeom prst="rect">
            <a:avLst/>
          </a:prstGeom>
        </p:spPr>
      </p:pic>
      <p:sp>
        <p:nvSpPr>
          <p:cNvPr id="32" name="object 3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42545" rIns="0" bIns="0" rtlCol="0">
            <a:spAutoFit/>
          </a:bodyPr>
          <a:lstStyle/>
          <a:p>
            <a:pPr marL="199390">
              <a:lnSpc>
                <a:spcPct val="100000"/>
              </a:lnSpc>
              <a:spcBef>
                <a:spcPts val="335"/>
              </a:spcBef>
            </a:pPr>
            <a:fld id="{81D60167-4931-47E6-BA6A-407CBD079E47}" type="slidenum">
              <a:rPr spc="-25" dirty="0"/>
              <a:t>79</a:t>
            </a:fld>
            <a:endParaRPr spc="-25" dirty="0"/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E5ED1831-803F-3886-7340-9970DABA5E54}"/>
              </a:ext>
            </a:extLst>
          </p:cNvPr>
          <p:cNvGrpSpPr/>
          <p:nvPr/>
        </p:nvGrpSpPr>
        <p:grpSpPr>
          <a:xfrm>
            <a:off x="105155" y="115569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542C0DDC-FD20-1071-2681-874308BADDF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2F944CFA-DDCE-A10D-1933-635935B32840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AF845206-E7D7-1201-03F9-A61C04ACD637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E48EEFCE-3F94-256C-62F4-B3EEA11D5B00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3C5168E9-76F7-4D6D-28C6-589D507DB69D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2AD15FFF-890F-DDD6-8786-BAA1D553530D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2F326FFB-2052-172C-C3CD-35B5385BAAE5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3428BB5C-9625-0BE4-DF63-D4FFD81F40CE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259835"/>
            <a:ext cx="6647815" cy="5619115"/>
            <a:chOff x="105155" y="3259835"/>
            <a:chExt cx="6647815" cy="561911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259835"/>
              <a:ext cx="6647687" cy="5618988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278441"/>
              <a:ext cx="6572250" cy="5542026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278441"/>
              <a:ext cx="6572250" cy="5542280"/>
            </a:xfrm>
            <a:custGeom>
              <a:avLst/>
              <a:gdLst/>
              <a:ahLst/>
              <a:cxnLst/>
              <a:rect l="l" t="t" r="r" b="b"/>
              <a:pathLst>
                <a:path w="6572250" h="5542280">
                  <a:moveTo>
                    <a:pt x="0" y="5542026"/>
                  </a:moveTo>
                  <a:lnTo>
                    <a:pt x="6572250" y="5542026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542026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</p:grpSp>
      <p:pic>
        <p:nvPicPr>
          <p:cNvPr id="10" name="object 1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27" name="object 27"/>
          <p:cNvSpPr txBox="1"/>
          <p:nvPr/>
        </p:nvSpPr>
        <p:spPr>
          <a:xfrm>
            <a:off x="333629" y="1522069"/>
            <a:ext cx="6203315" cy="601980"/>
          </a:xfrm>
          <a:prstGeom prst="rect">
            <a:avLst/>
          </a:prstGeom>
          <a:solidFill>
            <a:srgbClr val="FFFFFF"/>
          </a:solidFill>
          <a:ln w="25400">
            <a:solidFill>
              <a:srgbClr val="5BD078"/>
            </a:solidFill>
          </a:ln>
        </p:spPr>
        <p:txBody>
          <a:bodyPr vert="horz" wrap="square" lIns="0" tIns="4127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325"/>
              </a:spcBef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Rolando</a:t>
            </a:r>
            <a:r>
              <a:rPr sz="1200" b="1" spc="-8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Allexer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Castillo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Villanueva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(Venezuela)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Correo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Electrónico: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  <a:hlinkClick r:id="rId5"/>
              </a:rPr>
              <a:t>rcastiv@hotmail.com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333629" y="2123668"/>
            <a:ext cx="6203315" cy="1092835"/>
          </a:xfrm>
          <a:custGeom>
            <a:avLst/>
            <a:gdLst/>
            <a:ahLst/>
            <a:cxnLst/>
            <a:rect l="l" t="t" r="r" b="b"/>
            <a:pathLst>
              <a:path w="6203315" h="1092835">
                <a:moveTo>
                  <a:pt x="6202934" y="0"/>
                </a:moveTo>
                <a:lnTo>
                  <a:pt x="0" y="0"/>
                </a:lnTo>
                <a:lnTo>
                  <a:pt x="0" y="1092606"/>
                </a:lnTo>
                <a:lnTo>
                  <a:pt x="6202934" y="1092606"/>
                </a:lnTo>
                <a:lnTo>
                  <a:pt x="620293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9" name="object 29"/>
          <p:cNvSpPr txBox="1"/>
          <p:nvPr/>
        </p:nvSpPr>
        <p:spPr>
          <a:xfrm>
            <a:off x="333629" y="2123668"/>
            <a:ext cx="6203315" cy="1092835"/>
          </a:xfrm>
          <a:prstGeom prst="rect">
            <a:avLst/>
          </a:prstGeom>
          <a:ln w="25400">
            <a:solidFill>
              <a:srgbClr val="5BD078"/>
            </a:solidFill>
          </a:ln>
        </p:spPr>
        <p:txBody>
          <a:bodyPr vert="horz" wrap="square" lIns="0" tIns="41910" rIns="0" bIns="0" rtlCol="0">
            <a:spAutoFit/>
          </a:bodyPr>
          <a:lstStyle/>
          <a:p>
            <a:pPr marL="91440" marR="80645" algn="just">
              <a:lnSpc>
                <a:spcPct val="100000"/>
              </a:lnSpc>
              <a:spcBef>
                <a:spcPts val="330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2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</a:t>
            </a:r>
            <a:r>
              <a:rPr sz="1100" b="1" spc="26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este</a:t>
            </a:r>
            <a:r>
              <a:rPr sz="1100" b="1" spc="26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artículo:</a:t>
            </a:r>
            <a:r>
              <a:rPr sz="1100" b="1" spc="2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Rolando</a:t>
            </a:r>
            <a:r>
              <a:rPr sz="1100" b="1" spc="27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A.</a:t>
            </a:r>
            <a:r>
              <a:rPr sz="1100" b="1" spc="2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Castillo</a:t>
            </a:r>
            <a:r>
              <a:rPr sz="1100" b="1" spc="28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Villanueva</a:t>
            </a:r>
            <a:r>
              <a:rPr sz="1100" b="1" spc="254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27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</a:t>
            </a:r>
            <a:r>
              <a:rPr sz="1050" b="1" dirty="0">
                <a:latin typeface="Times New Roman"/>
                <a:cs typeface="Times New Roman"/>
              </a:rPr>
              <a:t>Educación</a:t>
            </a:r>
            <a:r>
              <a:rPr sz="1050" b="1" spc="26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Universitaria:</a:t>
            </a:r>
            <a:r>
              <a:rPr sz="1050" b="1" spc="250" dirty="0">
                <a:latin typeface="Times New Roman"/>
                <a:cs typeface="Times New Roman"/>
              </a:rPr>
              <a:t> </a:t>
            </a:r>
            <a:r>
              <a:rPr sz="1050" b="1" spc="-25" dirty="0">
                <a:latin typeface="Times New Roman"/>
                <a:cs typeface="Times New Roman"/>
              </a:rPr>
              <a:t>Una </a:t>
            </a:r>
            <a:r>
              <a:rPr sz="1050" b="1" dirty="0">
                <a:latin typeface="Times New Roman"/>
                <a:cs typeface="Times New Roman"/>
              </a:rPr>
              <a:t>Hermeneusis</a:t>
            </a:r>
            <a:r>
              <a:rPr sz="1050" b="1" spc="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Fenomenológica</a:t>
            </a:r>
            <a:r>
              <a:rPr sz="1050" b="1" spc="5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5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4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Calidad</a:t>
            </a:r>
            <a:r>
              <a:rPr sz="1050" b="1" spc="6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Humana</a:t>
            </a:r>
            <a:r>
              <a:rPr sz="1050" b="1" spc="4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5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los</a:t>
            </a:r>
            <a:r>
              <a:rPr sz="1050" b="1" spc="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Egresados</a:t>
            </a:r>
            <a:r>
              <a:rPr sz="1050" b="1" spc="5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del</a:t>
            </a:r>
            <a:r>
              <a:rPr sz="1050" b="1" spc="4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Área</a:t>
            </a:r>
            <a:r>
              <a:rPr sz="1050" b="1" spc="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5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Ciencias</a:t>
            </a:r>
            <a:r>
              <a:rPr sz="1050" b="1" spc="5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Económicas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la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Universidad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“Rómulo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Gallegos”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I</a:t>
            </a:r>
            <a:r>
              <a:rPr sz="1050" b="1" spc="-10" dirty="0">
                <a:latin typeface="Times New Roman"/>
                <a:cs typeface="Times New Roman"/>
              </a:rPr>
              <a:t> (1-</a:t>
            </a:r>
            <a:r>
              <a:rPr sz="1050" b="1" spc="-25" dirty="0">
                <a:latin typeface="Times New Roman"/>
                <a:cs typeface="Times New Roman"/>
              </a:rPr>
              <a:t>13)</a:t>
            </a:r>
            <a:endParaRPr sz="1050" dirty="0">
              <a:latin typeface="Times New Roman"/>
              <a:cs typeface="Times New Roman"/>
            </a:endParaRPr>
          </a:p>
          <a:p>
            <a:pPr marL="25527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2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Septiembre</a:t>
            </a:r>
            <a:r>
              <a:rPr sz="1100" b="1" spc="2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07010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2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2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08279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76580" y="3362071"/>
            <a:ext cx="6487795" cy="526041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28930" marR="306070" algn="ctr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Educación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Universitaria: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Hermeneusis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Fenomenológica</a:t>
            </a:r>
            <a:r>
              <a:rPr sz="1200" b="1" spc="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Calidad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Humana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los </a:t>
            </a:r>
            <a:r>
              <a:rPr sz="1200" b="1" dirty="0">
                <a:latin typeface="Times New Roman"/>
                <a:cs typeface="Times New Roman"/>
              </a:rPr>
              <a:t>Egresados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Área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Ciencias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Económicas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Universidad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“Rómulo</a:t>
            </a:r>
            <a:r>
              <a:rPr sz="1200" b="1" spc="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Gallegos”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375"/>
              </a:spcBef>
            </a:pPr>
            <a:r>
              <a:rPr sz="1200" b="1" spc="-10" dirty="0">
                <a:latin typeface="Times New Roman"/>
                <a:cs typeface="Times New Roman"/>
              </a:rPr>
              <a:t>RESUMEN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tuvo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bases </a:t>
            </a:r>
            <a:r>
              <a:rPr sz="1200" dirty="0">
                <a:latin typeface="Times New Roman"/>
                <a:cs typeface="Times New Roman"/>
              </a:rPr>
              <a:t>sustentables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éxito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cumplimiento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milenio.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inquietud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surgió,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dispongan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caminar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sendas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calidad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dando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prioridad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perfil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egresado.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este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fundamentó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(1998),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(1996)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Dialógica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(2000).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investigación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metodológicamente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apoyó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interpretativo,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cualitativo,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asumió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bondades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método fenomenológico-</a:t>
            </a:r>
            <a:r>
              <a:rPr sz="1200" dirty="0">
                <a:latin typeface="Times New Roman"/>
                <a:cs typeface="Times New Roman"/>
              </a:rPr>
              <a:t>hermenéutico,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estuvo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Nacional </a:t>
            </a:r>
            <a:r>
              <a:rPr sz="1200" dirty="0">
                <a:latin typeface="Times New Roman"/>
                <a:cs typeface="Times New Roman"/>
              </a:rPr>
              <a:t>Experimental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Llanos Centrales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“Rómulo Gallegos”,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sujetos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 (03)</a:t>
            </a:r>
            <a:r>
              <a:rPr sz="1200" spc="-10" dirty="0">
                <a:latin typeface="Times New Roman"/>
                <a:cs typeface="Times New Roman"/>
              </a:rPr>
              <a:t> docentes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económicas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precitada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categorización,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estructuración,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triangulación,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vislumbrando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debiera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incluir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grandes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componentes: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conocimientos </a:t>
            </a:r>
            <a:r>
              <a:rPr sz="1200" dirty="0">
                <a:latin typeface="Times New Roman"/>
                <a:cs typeface="Times New Roman"/>
              </a:rPr>
              <a:t>especiales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campo,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donde </a:t>
            </a:r>
            <a:r>
              <a:rPr sz="1200" dirty="0">
                <a:latin typeface="Times New Roman"/>
                <a:cs typeface="Times New Roman"/>
              </a:rPr>
              <a:t>prevalezcan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contribuya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humana.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anterior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bases </a:t>
            </a:r>
            <a:r>
              <a:rPr sz="1200" dirty="0">
                <a:latin typeface="Times New Roman"/>
                <a:cs typeface="Times New Roman"/>
              </a:rPr>
              <a:t>humanísticas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milenio.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desprende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buena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armonía,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auténtica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adaptación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siguiendo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jerarquía </a:t>
            </a:r>
            <a:r>
              <a:rPr sz="1200" dirty="0">
                <a:latin typeface="Times New Roman"/>
                <a:cs typeface="Times New Roman"/>
              </a:rPr>
              <a:t>establecida según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naturaleza 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hombre.</a:t>
            </a:r>
            <a:endParaRPr sz="1200" dirty="0">
              <a:latin typeface="Times New Roman"/>
              <a:cs typeface="Times New Roman"/>
            </a:endParaRPr>
          </a:p>
          <a:p>
            <a:pPr marL="50800" algn="just">
              <a:lnSpc>
                <a:spcPct val="100000"/>
              </a:lnSpc>
              <a:spcBef>
                <a:spcPts val="5"/>
              </a:spcBef>
            </a:pPr>
            <a:r>
              <a:rPr sz="1200" b="1" spc="-10" dirty="0">
                <a:latin typeface="Times New Roman"/>
                <a:cs typeface="Times New Roman"/>
              </a:rPr>
              <a:t>Descriptores</a:t>
            </a:r>
            <a:r>
              <a:rPr sz="1200" spc="-10" dirty="0">
                <a:latin typeface="Times New Roman"/>
                <a:cs typeface="Times New Roman"/>
              </a:rPr>
              <a:t>: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Calidad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Profesores.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Reseña</a:t>
            </a:r>
            <a:r>
              <a:rPr sz="1200" b="1" spc="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Biográfica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Contador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Público,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Magister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Gerencia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Dr.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Postdoctor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Gerencia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(UPEL).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Auditor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-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Zona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Guárico.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Económicas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</a:t>
            </a:r>
            <a:r>
              <a:rPr sz="1100" dirty="0">
                <a:latin typeface="Times New Roman"/>
                <a:cs typeface="Times New Roman"/>
              </a:rPr>
              <a:t>UNERG</a:t>
            </a:r>
            <a:r>
              <a:rPr sz="1200" dirty="0">
                <a:latin typeface="Times New Roman"/>
                <a:cs typeface="Times New Roman"/>
              </a:rPr>
              <a:t>)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actualmente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Coordinador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Maestría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Gerencia</a:t>
            </a:r>
            <a:endParaRPr sz="1200" dirty="0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76580" y="8548352"/>
            <a:ext cx="164465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dirty="0">
                <a:latin typeface="Times New Roman"/>
                <a:cs typeface="Times New Roman"/>
              </a:rPr>
              <a:t>Administrativa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(UNERG).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678294" y="8867173"/>
            <a:ext cx="101600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spc="-50" dirty="0">
                <a:latin typeface="Times New Roman"/>
                <a:cs typeface="Times New Roman"/>
              </a:rPr>
              <a:t>8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5" name="Grupo 34">
            <a:extLst>
              <a:ext uri="{FF2B5EF4-FFF2-40B4-BE49-F238E27FC236}">
                <a16:creationId xmlns:a16="http://schemas.microsoft.com/office/drawing/2014/main" id="{B1DAD8E6-6D75-3737-575D-D0133D0C7E29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36" name="object 12">
              <a:extLst>
                <a:ext uri="{FF2B5EF4-FFF2-40B4-BE49-F238E27FC236}">
                  <a16:creationId xmlns:a16="http://schemas.microsoft.com/office/drawing/2014/main" id="{4B770ED9-7146-568D-B327-D34016F65226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40" name="object 13">
                <a:extLst>
                  <a:ext uri="{FF2B5EF4-FFF2-40B4-BE49-F238E27FC236}">
                    <a16:creationId xmlns:a16="http://schemas.microsoft.com/office/drawing/2014/main" id="{42EB7F85-CFE5-4B5F-277D-B248DBD330B7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41" name="object 14">
                <a:extLst>
                  <a:ext uri="{FF2B5EF4-FFF2-40B4-BE49-F238E27FC236}">
                    <a16:creationId xmlns:a16="http://schemas.microsoft.com/office/drawing/2014/main" id="{7628F060-BFBE-DFFB-0516-FC0802F662DA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2" name="object 15">
                <a:extLst>
                  <a:ext uri="{FF2B5EF4-FFF2-40B4-BE49-F238E27FC236}">
                    <a16:creationId xmlns:a16="http://schemas.microsoft.com/office/drawing/2014/main" id="{70EBCE7C-8D1E-1EED-0771-362E81EDE2E7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3" name="object 16">
                <a:extLst>
                  <a:ext uri="{FF2B5EF4-FFF2-40B4-BE49-F238E27FC236}">
                    <a16:creationId xmlns:a16="http://schemas.microsoft.com/office/drawing/2014/main" id="{F85237AF-357C-C042-2B36-7D9CBE2E3D1F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7" name="object 16">
              <a:extLst>
                <a:ext uri="{FF2B5EF4-FFF2-40B4-BE49-F238E27FC236}">
                  <a16:creationId xmlns:a16="http://schemas.microsoft.com/office/drawing/2014/main" id="{C2C9A84B-3ADF-AF58-FF5C-E3946738F55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8" name="object 25">
              <a:extLst>
                <a:ext uri="{FF2B5EF4-FFF2-40B4-BE49-F238E27FC236}">
                  <a16:creationId xmlns:a16="http://schemas.microsoft.com/office/drawing/2014/main" id="{51264659-FBD7-7DB4-06DC-CB55C8186C0B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9" name="object 31">
              <a:extLst>
                <a:ext uri="{FF2B5EF4-FFF2-40B4-BE49-F238E27FC236}">
                  <a16:creationId xmlns:a16="http://schemas.microsoft.com/office/drawing/2014/main" id="{260C56BD-04AD-0A5F-BB3A-43031561F81A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14071" y="1068451"/>
            <a:ext cx="6425565" cy="6935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71495" marR="77279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120"/>
              </a:spcBef>
            </a:pPr>
            <a:r>
              <a:rPr sz="1200" b="1" spc="-10" dirty="0">
                <a:latin typeface="Times New Roman"/>
                <a:cs typeface="Times New Roman"/>
              </a:rPr>
              <a:t>INTRODUCCION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conforma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integrador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efectivo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universidad,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constituido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formación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sensibilidad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comunitario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invaluable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dirty="0">
                <a:latin typeface="Times New Roman"/>
                <a:cs typeface="Times New Roman"/>
              </a:rPr>
              <a:t>implicaciones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vivencias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enfrentan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decisiones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fortalecimiento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éticos,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humanos.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servicio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educar </a:t>
            </a:r>
            <a:r>
              <a:rPr sz="1200" dirty="0">
                <a:latin typeface="Times New Roman"/>
                <a:cs typeface="Times New Roman"/>
              </a:rPr>
              <a:t>universitario,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lineamientos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cognitivos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abren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relacionales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existencia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transformación 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convivencia.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tenemos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nosotros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educadores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conscientemente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interés,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proporcionar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relacionales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convivencia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necesario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necesitan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acompañamiento,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-10" dirty="0">
                <a:latin typeface="Times New Roman"/>
                <a:cs typeface="Times New Roman"/>
              </a:rPr>
              <a:t> éticas </a:t>
            </a:r>
            <a:r>
              <a:rPr sz="1200" dirty="0">
                <a:latin typeface="Times New Roman"/>
                <a:cs typeface="Times New Roman"/>
              </a:rPr>
              <a:t>consciente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dirty="0">
                <a:latin typeface="Times New Roman"/>
                <a:cs typeface="Times New Roman"/>
              </a:rPr>
              <a:t>actos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profesionales.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educador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emoción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revisar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permanentemente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fundamentos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educativos,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ayudar </a:t>
            </a:r>
            <a:r>
              <a:rPr sz="1200" dirty="0">
                <a:latin typeface="Times New Roman"/>
                <a:cs typeface="Times New Roman"/>
              </a:rPr>
              <a:t>coherentemente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hoy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serán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hacerlo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mirar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monografía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presentamos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conversación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educadores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guiar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mejores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convivir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consciente.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universitario,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modalidad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Documental,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cuyo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bibliográfico,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utilizado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Analítico.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Dicha</a:t>
            </a:r>
            <a:r>
              <a:rPr sz="1200" spc="4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esta </a:t>
            </a:r>
            <a:r>
              <a:rPr sz="1200" dirty="0">
                <a:latin typeface="Times New Roman"/>
                <a:cs typeface="Times New Roman"/>
              </a:rPr>
              <a:t>esquematizada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manera: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Capítulo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 describe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generales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específicos,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justificación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alcance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Capítulo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teórico;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describen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antecedentes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investigaciones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internacionales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nacionales,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describen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entrada,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epistémico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fundamentos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legales.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Capítulo</a:t>
            </a:r>
            <a:endParaRPr sz="1200">
              <a:latin typeface="Times New Roman"/>
              <a:cs typeface="Times New Roman"/>
            </a:endParaRPr>
          </a:p>
          <a:p>
            <a:pPr marL="375285" marR="5715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III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abordaje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epistémico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metodológico.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posición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investigativo,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demarca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ruta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investigativa,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ruta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investigativa,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investigación.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clave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hallazgos.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Capítulo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IV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Conclusiones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finalmente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bibliográficas.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65671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16863" y="8261840"/>
            <a:ext cx="44107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25830" marR="5080" indent="-91376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Hacer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Servicio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Comunitario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Formación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Ética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de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Sector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Universitario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15260" y="8823586"/>
            <a:ext cx="170433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Especialista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Lelis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Rondón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764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80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990CC3FB-0275-8B55-3CC1-88FA8EC07402}"/>
              </a:ext>
            </a:extLst>
          </p:cNvPr>
          <p:cNvGrpSpPr/>
          <p:nvPr/>
        </p:nvGrpSpPr>
        <p:grpSpPr>
          <a:xfrm>
            <a:off x="109728" y="115569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266E96F2-1BBC-5EC8-AFD2-2783D9BB383A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9DDB2A10-4DAA-ACDB-CBA7-85B8D618756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5A72A34C-4729-3EC4-C161-EE8BF7274F90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4C9A9E51-77B3-BDEC-C2B3-9E832CA0136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5AF6B7CC-5415-1D33-F850-790B51AB5F8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2C51135A-365B-CBFB-42B5-A17F1B27BDC9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B586B325-539D-1B77-B066-8B0326627BF9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DDEB5DE5-D71E-35F1-D9CE-73BD37CCF79C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8580" cy="67119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34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CAPITULO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50" dirty="0">
                <a:latin typeface="Times New Roman"/>
                <a:cs typeface="Times New Roman"/>
              </a:rPr>
              <a:t>I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994"/>
              </a:spcBef>
            </a:pPr>
            <a:r>
              <a:rPr sz="1200" b="1" dirty="0">
                <a:latin typeface="Times New Roman"/>
                <a:cs typeface="Times New Roman"/>
              </a:rPr>
              <a:t>Descripción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Problema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por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Resolver.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1000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organizaciones,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encarna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llama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hoy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ganando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últimos </a:t>
            </a:r>
            <a:r>
              <a:rPr sz="1200" dirty="0">
                <a:latin typeface="Times New Roman"/>
                <a:cs typeface="Times New Roman"/>
              </a:rPr>
              <a:t>años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mundo.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UNESCO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(2005),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“la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superior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reforzar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concretamente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encaminadas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erradicar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pobreza,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intolerancia,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violencia,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hambre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deterioro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planteamiento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situaciones”.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gama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existentes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cubrir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algunos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aspectos,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allá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legal,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requisito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grado,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integrador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formación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sensibilidad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concibiendo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fuente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invaluable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datados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vivencias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enfrentan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toma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decisiones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fortalecimiento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humanos..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 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 desarrollarse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Educación </a:t>
            </a:r>
            <a:r>
              <a:rPr sz="1200" dirty="0">
                <a:latin typeface="Times New Roman"/>
                <a:cs typeface="Times New Roman"/>
              </a:rPr>
              <a:t>Superior,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cursen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estudios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(y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apliquen)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conocimientos, </a:t>
            </a:r>
            <a:r>
              <a:rPr sz="1200" dirty="0">
                <a:latin typeface="Times New Roman"/>
                <a:cs typeface="Times New Roman"/>
              </a:rPr>
              <a:t>científicos,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técnicos,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culturales,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deportivos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humanísticos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adquiridos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formación </a:t>
            </a:r>
            <a:r>
              <a:rPr sz="1200" dirty="0">
                <a:latin typeface="Times New Roman"/>
                <a:cs typeface="Times New Roman"/>
              </a:rPr>
              <a:t>académica,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beneficio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cooperar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cumplimiento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fines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bienestar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Constitución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República </a:t>
            </a:r>
            <a:r>
              <a:rPr sz="1200" dirty="0">
                <a:latin typeface="Times New Roman"/>
                <a:cs typeface="Times New Roman"/>
              </a:rPr>
              <a:t>Bolivariana de</a:t>
            </a:r>
            <a:r>
              <a:rPr sz="1200" spc="-10" dirty="0">
                <a:latin typeface="Times New Roman"/>
                <a:cs typeface="Times New Roman"/>
              </a:rPr>
              <a:t> Venezuela,</a:t>
            </a:r>
            <a:r>
              <a:rPr sz="1200" dirty="0">
                <a:latin typeface="Times New Roman"/>
                <a:cs typeface="Times New Roman"/>
              </a:rPr>
              <a:t> rectora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ordenamiento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jurídico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cuyo esquema resulta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eminente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apegada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tendencias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protectoras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garante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civiles,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venezolanos 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obligación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dentro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capacidades,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solidarios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responsables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asistencia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humanitaria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refiere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principalmente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aspiren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profesión </a:t>
            </a:r>
            <a:r>
              <a:rPr sz="1200" dirty="0">
                <a:latin typeface="Times New Roman"/>
                <a:cs typeface="Times New Roman"/>
              </a:rPr>
              <a:t>(artículo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102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Constitución</a:t>
            </a:r>
            <a:r>
              <a:rPr sz="1200" spc="-10" dirty="0">
                <a:latin typeface="Times New Roman"/>
                <a:cs typeface="Times New Roman"/>
              </a:rPr>
              <a:t> 1999).</a:t>
            </a:r>
            <a:endParaRPr sz="1200">
              <a:latin typeface="Times New Roman"/>
              <a:cs typeface="Times New Roman"/>
            </a:endParaRPr>
          </a:p>
          <a:p>
            <a:pPr marL="375285" marR="889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igual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manera,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redacción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Ley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Universitario </a:t>
            </a:r>
            <a:r>
              <a:rPr sz="1200" dirty="0">
                <a:latin typeface="Times New Roman"/>
                <a:cs typeface="Times New Roman"/>
              </a:rPr>
              <a:t>fundamentada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Carta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Magna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convierte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 comunitario 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sector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capital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dicha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ley,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constitucionales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sirve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integral,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finalidad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participación 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conciencia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programas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comunitario.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65671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16863" y="8261840"/>
            <a:ext cx="44107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25830" marR="5080" indent="-91376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Hacer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Servicio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Comunitario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Formación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Ética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de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Sector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Universitario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15260" y="8823586"/>
            <a:ext cx="170433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Especialista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Lelis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Rondón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764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81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75BE6C87-F60D-EF51-1290-9BB1C378934D}"/>
              </a:ext>
            </a:extLst>
          </p:cNvPr>
          <p:cNvGrpSpPr/>
          <p:nvPr/>
        </p:nvGrpSpPr>
        <p:grpSpPr>
          <a:xfrm>
            <a:off x="95998" y="123189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60735299-FC77-360A-1F07-57CEDF9324E7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646356C4-61B6-64C2-E0B3-46862C9B1131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7E7DB602-ED5B-E355-72FB-CFE8DDEA4570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E885CF66-0194-B6D4-D5DC-4774E884F28A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8D981272-D27D-04BD-0E78-34134D389FCE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2BE955D4-9649-7717-F1D8-7C631754D66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6C30B366-BB31-1082-BDAC-DE4C7967214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20F34646-1722-78E4-B05B-A785F93BA266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275070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0167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subsistemas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en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Venezuela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implementado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Institutos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Ley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ido </a:t>
            </a:r>
            <a:r>
              <a:rPr sz="1200" dirty="0">
                <a:latin typeface="Times New Roman"/>
                <a:cs typeface="Times New Roman"/>
              </a:rPr>
              <a:t>trabajando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asesorías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buscando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transformación </a:t>
            </a:r>
            <a:r>
              <a:rPr sz="1200" dirty="0">
                <a:latin typeface="Times New Roman"/>
                <a:cs typeface="Times New Roman"/>
              </a:rPr>
              <a:t>social,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integre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autodesarrollo </a:t>
            </a:r>
            <a:r>
              <a:rPr sz="1200" dirty="0">
                <a:latin typeface="Times New Roman"/>
                <a:cs typeface="Times New Roman"/>
              </a:rPr>
              <a:t>comunitario.</a:t>
            </a:r>
            <a:r>
              <a:rPr sz="1200" spc="2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potenciar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endógeno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comunitario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dialéctica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incorpore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factores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puedan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favorecer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gestora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influya en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viabilidad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 </a:t>
            </a:r>
            <a:r>
              <a:rPr sz="1200" spc="-10" dirty="0">
                <a:latin typeface="Times New Roman"/>
                <a:cs typeface="Times New Roman"/>
              </a:rPr>
              <a:t>proyecto.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embargo,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productivos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–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Comunidad.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retribución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inversión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capacitación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oportunidad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adquiridos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acciones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enmarcadas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observa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efectiva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– </a:t>
            </a:r>
            <a:r>
              <a:rPr sz="1200" dirty="0">
                <a:latin typeface="Times New Roman"/>
                <a:cs typeface="Times New Roman"/>
              </a:rPr>
              <a:t>económico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contribuir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 desarrollo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económico,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solución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Venezuela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hoy,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lucha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incide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enmarcados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posibilitar </a:t>
            </a:r>
            <a:r>
              <a:rPr sz="1200" dirty="0">
                <a:latin typeface="Times New Roman"/>
                <a:cs typeface="Times New Roman"/>
              </a:rPr>
              <a:t>vivencias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rescate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dimensiones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movilicen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sentimientos,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voluntad,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aceptar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diferencias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dialogo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nosotros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estimar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extender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rodea </a:t>
            </a:r>
            <a:r>
              <a:rPr sz="1200" dirty="0">
                <a:latin typeface="Times New Roman"/>
                <a:cs typeface="Times New Roman"/>
              </a:rPr>
              <a:t>consolidando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pedagogía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respeto.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expuesto,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infiere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estudiarse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vital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dinámica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moderna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descubrir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producir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pertinentes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ámbitos </a:t>
            </a:r>
            <a:r>
              <a:rPr sz="1200" dirty="0">
                <a:latin typeface="Times New Roman"/>
                <a:cs typeface="Times New Roman"/>
              </a:rPr>
              <a:t>sociales,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potenciar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formación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confluyen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componentes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juega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rol </a:t>
            </a:r>
            <a:r>
              <a:rPr sz="1200" dirty="0">
                <a:latin typeface="Times New Roman"/>
                <a:cs typeface="Times New Roman"/>
              </a:rPr>
              <a:t>importante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allá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presencia </a:t>
            </a:r>
            <a:r>
              <a:rPr sz="1200" dirty="0">
                <a:latin typeface="Times New Roman"/>
                <a:cs typeface="Times New Roman"/>
              </a:rPr>
              <a:t>permanente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asunto,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adquiera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pertenencia,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sensibilizándose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consolidar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comunidad,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barrio,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 sentirse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asalariado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realizar una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sembrador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bienestar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social, </a:t>
            </a:r>
            <a:r>
              <a:rPr sz="1200" dirty="0" err="1">
                <a:latin typeface="Times New Roman"/>
                <a:cs typeface="Times New Roman"/>
              </a:rPr>
              <a:t>porque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a pesar de 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Venezuela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avanzado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mucho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asumir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comunitario.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65671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16863" y="8261840"/>
            <a:ext cx="44107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25830" marR="5080" indent="-91376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Hacer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Servicio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Comunitario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Formación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Ética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de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Sector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Universitario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15260" y="8823586"/>
            <a:ext cx="170433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Especialista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Lelis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Rondón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764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82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1B25468D-C1C4-10FE-3B44-4C3E6F8CD575}"/>
              </a:ext>
            </a:extLst>
          </p:cNvPr>
          <p:cNvGrpSpPr/>
          <p:nvPr/>
        </p:nvGrpSpPr>
        <p:grpSpPr>
          <a:xfrm>
            <a:off x="109728" y="137158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87F95511-A269-9DEC-BD93-25EF18C927C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7D0AACD4-DC7C-71F7-608B-D8146601EA18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5C20A22F-622C-F29A-1255-8432C3F101C5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D923149E-7DEF-5013-92E3-AA3318F8273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1DBD40D5-5326-530A-4398-7FE9FC3A9346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5386CAF1-5E98-020C-3542-9E78398C1CEE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87779528-8533-781A-23AD-66BD4D88DECD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7A11CC98-C6A9-934D-894A-08F09A1E2EE3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08725" cy="648780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353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marL="378460" marR="5715" indent="-36576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 observado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programación,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lapsos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abordaje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comunidad, </a:t>
            </a:r>
            <a:r>
              <a:rPr sz="1200" dirty="0">
                <a:latin typeface="Times New Roman"/>
                <a:cs typeface="Times New Roman"/>
              </a:rPr>
              <a:t>retando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designación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responsabilidades,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acompañamiento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servicio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falta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vocación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protagonistas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evento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vislumbra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impuesto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formalizar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individualidades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enmarcadas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desarrollar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pertenencia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sembrar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éticos-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sociales.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confianza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necesitan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expectativas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sentirse </a:t>
            </a:r>
            <a:r>
              <a:rPr sz="1200" dirty="0">
                <a:latin typeface="Times New Roman"/>
                <a:cs typeface="Times New Roman"/>
              </a:rPr>
              <a:t>visitados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popular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apoyados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consolidar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comunidades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acompañamiento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acceder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órganos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realidades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beneficios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verdadero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Universitarios.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Aunado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situación,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interrogante: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¿Cómo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distinciones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constituyen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servicio</a:t>
            </a:r>
            <a:r>
              <a:rPr sz="1200" spc="49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comunitario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diferencian</a:t>
            </a:r>
            <a:r>
              <a:rPr sz="1200" spc="48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espacio </a:t>
            </a:r>
            <a:r>
              <a:rPr sz="1200" dirty="0">
                <a:latin typeface="Times New Roman"/>
                <a:cs typeface="Times New Roman"/>
              </a:rPr>
              <a:t>relacional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existencia,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convivir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universitario?.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interrogantes,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siguientes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objetivos:</a:t>
            </a:r>
            <a:endParaRPr sz="1200" dirty="0">
              <a:latin typeface="Times New Roman"/>
              <a:cs typeface="Times New Roman"/>
            </a:endParaRPr>
          </a:p>
          <a:p>
            <a:pPr marL="2616200" algn="just">
              <a:lnSpc>
                <a:spcPct val="100000"/>
              </a:lnSpc>
              <a:spcBef>
                <a:spcPts val="455"/>
              </a:spcBef>
            </a:pPr>
            <a:r>
              <a:rPr sz="1200" b="1" i="1" dirty="0">
                <a:latin typeface="Times New Roman"/>
                <a:cs typeface="Times New Roman"/>
              </a:rPr>
              <a:t>Objetivo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General</a:t>
            </a:r>
            <a:endParaRPr sz="1200" dirty="0">
              <a:latin typeface="Times New Roman"/>
              <a:cs typeface="Times New Roman"/>
            </a:endParaRPr>
          </a:p>
          <a:p>
            <a:pPr marL="12700" marR="8255" algn="just">
              <a:lnSpc>
                <a:spcPts val="2160"/>
              </a:lnSpc>
              <a:spcBef>
                <a:spcPts val="195"/>
              </a:spcBef>
            </a:pP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sector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248666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Objetivos</a:t>
            </a:r>
            <a:r>
              <a:rPr sz="1200" b="1" i="1" spc="-4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Específicos</a:t>
            </a:r>
            <a:endParaRPr sz="1200" dirty="0">
              <a:latin typeface="Times New Roman"/>
              <a:cs typeface="Times New Roman"/>
            </a:endParaRPr>
          </a:p>
          <a:p>
            <a:pPr marL="12700" marR="5080" indent="110489">
              <a:lnSpc>
                <a:spcPct val="150000"/>
              </a:lnSpc>
              <a:spcBef>
                <a:spcPts val="875"/>
              </a:spcBef>
              <a:buChar char="-"/>
              <a:tabLst>
                <a:tab pos="123189" algn="l"/>
              </a:tabLst>
            </a:pPr>
            <a:r>
              <a:rPr sz="1200" dirty="0">
                <a:latin typeface="Times New Roman"/>
                <a:cs typeface="Times New Roman"/>
              </a:rPr>
              <a:t>Distinguir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conversaciones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 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universitario.</a:t>
            </a:r>
            <a:endParaRPr sz="1200" dirty="0">
              <a:latin typeface="Times New Roman"/>
              <a:cs typeface="Times New Roman"/>
            </a:endParaRPr>
          </a:p>
          <a:p>
            <a:pPr marL="12700" marR="5715" indent="128905">
              <a:lnSpc>
                <a:spcPts val="2160"/>
              </a:lnSpc>
              <a:spcBef>
                <a:spcPts val="195"/>
              </a:spcBef>
              <a:buChar char="-"/>
              <a:tabLst>
                <a:tab pos="141605" algn="l"/>
                <a:tab pos="5836920" algn="l"/>
              </a:tabLst>
            </a:pPr>
            <a:r>
              <a:rPr sz="1200" dirty="0">
                <a:latin typeface="Times New Roman"/>
                <a:cs typeface="Times New Roman"/>
              </a:rPr>
              <a:t>Diferenciar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papel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cumplimiento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comunitario</a:t>
            </a:r>
            <a:r>
              <a:rPr sz="1200" dirty="0">
                <a:latin typeface="Times New Roman"/>
                <a:cs typeface="Times New Roman"/>
              </a:rPr>
              <a:t>	para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social.</a:t>
            </a:r>
            <a:endParaRPr sz="1200" dirty="0">
              <a:latin typeface="Times New Roman"/>
              <a:cs typeface="Times New Roman"/>
            </a:endParaRPr>
          </a:p>
          <a:p>
            <a:pPr marL="12700" marR="6350" indent="88900">
              <a:lnSpc>
                <a:spcPts val="2160"/>
              </a:lnSpc>
              <a:buChar char="-"/>
              <a:tabLst>
                <a:tab pos="101600" algn="l"/>
              </a:tabLst>
            </a:pPr>
            <a:r>
              <a:rPr sz="1200" dirty="0">
                <a:latin typeface="Times New Roman"/>
                <a:cs typeface="Times New Roman"/>
              </a:rPr>
              <a:t>Concebir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estudiantes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Universitario.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65671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16863" y="8261840"/>
            <a:ext cx="44107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25830" marR="5080" indent="-91376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Hacer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Servicio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Comunitario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Formación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Ética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de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Sector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Universitario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15260" y="8823586"/>
            <a:ext cx="170433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Especialista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Lelis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Rondón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764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83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9CB9D809-6178-C422-22B4-E25964392DB4}"/>
              </a:ext>
            </a:extLst>
          </p:cNvPr>
          <p:cNvGrpSpPr/>
          <p:nvPr/>
        </p:nvGrpSpPr>
        <p:grpSpPr>
          <a:xfrm>
            <a:off x="95998" y="112458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19EB2A76-1CE4-1C8F-FAEB-849CEA7630B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6A905DD3-C76A-9AFC-96D0-CEE9F7110D54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532C9569-9FB9-ACD9-E9E1-29F54E8E9FE7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8067B010-56F5-A087-9E63-CBD637B008A2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B4DC252F-F2D0-769A-E2AD-920C8DD964FB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A842C0EC-3EDB-2885-B641-0282DCFF9695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957C8BCB-EF3E-0056-AFD3-468AFBF25EC0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62CCD87B-932B-A446-A977-AFF82491AF5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418580" cy="7025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734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120"/>
              </a:spcBef>
            </a:pPr>
            <a:r>
              <a:rPr sz="1200" b="1" i="1" dirty="0">
                <a:latin typeface="Times New Roman"/>
                <a:cs typeface="Times New Roman"/>
              </a:rPr>
              <a:t>Justificación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Investigación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justifica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atención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dirigida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servicio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incidencia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Universitarios,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optimizar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organización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acompañamiento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abordaje 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 asignadas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cumplir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servicio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comunitario, 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líneas </a:t>
            </a:r>
            <a:r>
              <a:rPr sz="1200" spc="-10" dirty="0">
                <a:latin typeface="Times New Roman"/>
                <a:cs typeface="Times New Roman"/>
              </a:rPr>
              <a:t>precedentes </a:t>
            </a:r>
            <a:r>
              <a:rPr sz="1200" dirty="0">
                <a:latin typeface="Times New Roman"/>
                <a:cs typeface="Times New Roman"/>
              </a:rPr>
              <a:t>justifican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realización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aportes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ámbito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ópticas: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i="1" spc="-10" dirty="0">
                <a:latin typeface="Times New Roman"/>
                <a:cs typeface="Times New Roman"/>
              </a:rPr>
              <a:t>Teórica:</a:t>
            </a:r>
            <a:r>
              <a:rPr sz="1200" b="1" i="1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mecanismos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sus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emplean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aplican</a:t>
            </a:r>
            <a:endParaRPr sz="1200" dirty="0">
              <a:latin typeface="Times New Roman"/>
              <a:cs typeface="Times New Roman"/>
            </a:endParaRPr>
          </a:p>
          <a:p>
            <a:pPr marL="375285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habilidades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ejecutar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</a:t>
            </a:r>
            <a:r>
              <a:rPr sz="1200" spc="-10" dirty="0">
                <a:latin typeface="Times New Roman"/>
                <a:cs typeface="Times New Roman"/>
              </a:rPr>
              <a:t> social.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Practica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torno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servicio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servirá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beneficio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también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mejorará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desempeño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incidirá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social;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convierte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sujeto </a:t>
            </a:r>
            <a:r>
              <a:rPr sz="1200" dirty="0">
                <a:latin typeface="Times New Roman"/>
                <a:cs typeface="Times New Roman"/>
              </a:rPr>
              <a:t>integrador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operativas.</a:t>
            </a:r>
            <a:endParaRPr sz="1200" dirty="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Institucional:</a:t>
            </a:r>
            <a:r>
              <a:rPr sz="1200" b="1" i="1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posibilita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conocer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haciendo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docentes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estimular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conciencia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entendido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especialmente,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allá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legal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requisito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eje </a:t>
            </a:r>
            <a:r>
              <a:rPr sz="1200" dirty="0">
                <a:latin typeface="Times New Roman"/>
                <a:cs typeface="Times New Roman"/>
              </a:rPr>
              <a:t>vinculante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fortalece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formador </a:t>
            </a:r>
            <a:r>
              <a:rPr sz="1200" dirty="0">
                <a:latin typeface="Times New Roman"/>
                <a:cs typeface="Times New Roman"/>
              </a:rPr>
              <a:t>integral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concibiendo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invaluable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exigencias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apego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normativas vigentes.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Social:</a:t>
            </a:r>
            <a:r>
              <a:rPr sz="1200" b="1" i="1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aspira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aportar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mecanismos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dirigidos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sector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cumplen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coinciden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devenir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existencia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multidimensionalidad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Entonces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servicio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habilitara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pensamientos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adentro,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virtudes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intelecto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humano </a:t>
            </a:r>
            <a:r>
              <a:rPr sz="1200" dirty="0">
                <a:latin typeface="Times New Roman"/>
                <a:cs typeface="Times New Roman"/>
              </a:rPr>
              <a:t>relacionado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tendencias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protectoras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colectivo,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garantes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spc="-10" dirty="0">
                <a:latin typeface="Times New Roman"/>
                <a:cs typeface="Times New Roman"/>
              </a:rPr>
              <a:t>sociales.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Alcances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Investigación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alcance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sido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planteado,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considerando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ópticas.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primer </a:t>
            </a:r>
            <a:r>
              <a:rPr lang="es-ES" sz="1200" dirty="0">
                <a:latin typeface="Times New Roman"/>
                <a:cs typeface="Times New Roman"/>
              </a:rPr>
              <a:t>término,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alcance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empírica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popular,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incidencia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ética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-10" dirty="0">
                <a:latin typeface="Times New Roman"/>
                <a:cs typeface="Times New Roman"/>
              </a:rPr>
              <a:t> universitarios.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65671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16863" y="8261840"/>
            <a:ext cx="44107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25830" marR="5080" indent="-91376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Hacer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Servicio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Comunitario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Formación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Ética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de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Sector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Universitario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15260" y="8823586"/>
            <a:ext cx="170433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Especialista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Lelis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Rondón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764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84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EF9C724D-2D10-9223-7215-F96F82AD057D}"/>
              </a:ext>
            </a:extLst>
          </p:cNvPr>
          <p:cNvGrpSpPr/>
          <p:nvPr/>
        </p:nvGrpSpPr>
        <p:grpSpPr>
          <a:xfrm>
            <a:off x="109728" y="102110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B1C266EB-F767-8A30-E5BE-D9F2205629B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335999B2-E607-FAA0-012C-E656EE448C17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CB855541-ACC1-F580-7A5B-2B5706EA10D4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EC830517-9D0E-259B-9DB7-68F558F66B3E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B676B51C-D2F4-BB5B-06E0-5250324C4A5A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68956836-4ED0-3A88-47DA-BBDF8F2B930A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95ADB1A7-440B-3561-CED0-44D317E176CE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DFAF0525-E4ED-AC9D-E3AF-951A729B0356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08725" cy="70865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353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segundo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término,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ubicar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jurídicas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ámbito </a:t>
            </a:r>
            <a:r>
              <a:rPr sz="1200" dirty="0">
                <a:latin typeface="Times New Roman"/>
                <a:cs typeface="Times New Roman"/>
              </a:rPr>
              <a:t>geográfico,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ubica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jurídicas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Gallegos-</a:t>
            </a:r>
            <a:r>
              <a:rPr sz="1200" dirty="0">
                <a:latin typeface="Times New Roman"/>
                <a:cs typeface="Times New Roman"/>
              </a:rPr>
              <a:t>Municipio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Juan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Germán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Roscio-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Estado </a:t>
            </a:r>
            <a:r>
              <a:rPr sz="1200" dirty="0">
                <a:latin typeface="Times New Roman"/>
                <a:cs typeface="Times New Roman"/>
              </a:rPr>
              <a:t>Guárico.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absceso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beneficiarán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hallazgos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CAPITULO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II</a:t>
            </a: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994"/>
              </a:spcBef>
            </a:pPr>
            <a:r>
              <a:rPr sz="1200" b="1" i="1" dirty="0">
                <a:latin typeface="Times New Roman"/>
                <a:cs typeface="Times New Roman"/>
              </a:rPr>
              <a:t>Contexto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Teórico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8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Antecedentes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investigación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1260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sección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exponen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antecedentes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directamente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estudio,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coherencias 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explicativos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refiere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Hernández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(2015), “es</a:t>
            </a:r>
            <a:r>
              <a:rPr sz="1200" spc="-10" dirty="0">
                <a:latin typeface="Times New Roman"/>
                <a:cs typeface="Times New Roman"/>
              </a:rPr>
              <a:t> determinar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teóricos,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conceptuales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normativos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asociados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temática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referida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spc="-10" dirty="0">
                <a:latin typeface="Times New Roman"/>
                <a:cs typeface="Times New Roman"/>
              </a:rPr>
              <a:t>investigación”.</a:t>
            </a:r>
            <a:endParaRPr sz="1200" dirty="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  <a:spcBef>
                <a:spcPts val="1285"/>
              </a:spcBef>
            </a:pPr>
            <a:r>
              <a:rPr sz="1200" b="1" i="1" dirty="0">
                <a:latin typeface="Times New Roman"/>
                <a:cs typeface="Times New Roman"/>
              </a:rPr>
              <a:t>Antecedentes</a:t>
            </a:r>
            <a:r>
              <a:rPr sz="1200" b="1" i="1" spc="-4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Internacionales</a:t>
            </a:r>
            <a:r>
              <a:rPr sz="1200" i="1" spc="-10" dirty="0">
                <a:latin typeface="Times New Roman"/>
                <a:cs typeface="Times New Roman"/>
              </a:rPr>
              <a:t>: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1030"/>
              </a:spcBef>
            </a:pP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Martínez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titulado: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ciudadanía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universidad: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dimensión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cívica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optar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título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Master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Inclusión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Universitat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Barcelona,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abordó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transmisión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principios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lugar 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contravalores.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democráticos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socialización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vinculados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partiendo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causas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consecuencias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problemáticas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estudien.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41275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Antecedentes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Nacionales</a:t>
            </a: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994"/>
              </a:spcBef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Ontiveros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titulado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comunitario: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obstáculos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soluciones,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presentado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spc="-10" dirty="0">
                <a:latin typeface="Times New Roman"/>
                <a:cs typeface="Times New Roman"/>
              </a:rPr>
              <a:t>Los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optar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título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Doctor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afirma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65671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16863" y="8261840"/>
            <a:ext cx="44107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25830" marR="5080" indent="-91376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Hacer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Servicio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Comunitario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Formación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Ética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de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Sector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Universitario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15260" y="8823586"/>
            <a:ext cx="170433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Especialista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Lelis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Rondón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764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85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C13232BF-7A0E-CDE0-A140-4F397FCF677B}"/>
              </a:ext>
            </a:extLst>
          </p:cNvPr>
          <p:cNvGrpSpPr/>
          <p:nvPr/>
        </p:nvGrpSpPr>
        <p:grpSpPr>
          <a:xfrm>
            <a:off x="109728" y="96394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CEB0394D-836B-0049-1205-89613D3BC3C4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9217A22F-C116-AA53-8E76-0A4B98F73EB2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57F4DF1C-25E5-1DB4-94BA-74E3A12B1C62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1AA2AE19-E9D1-65F7-436C-D4B8C0011095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BEDC717B-6322-2FA2-0EFC-907321CE0EE6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556ED1DC-D060-F561-D7FC-E0A8F05C7EB5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64B34F52-9A55-0680-88DE-2988E6D7F113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DC3C22F6-4C2E-242B-A414-D54FFE53F98C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46825" cy="68249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734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 deben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elaborados respondiendo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ofreciendo </a:t>
            </a:r>
            <a:r>
              <a:rPr sz="1200" dirty="0">
                <a:latin typeface="Times New Roman"/>
                <a:cs typeface="Times New Roman"/>
              </a:rPr>
              <a:t>soluciones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metodológica,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consideración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desarrollo </a:t>
            </a:r>
            <a:r>
              <a:rPr sz="1200" dirty="0">
                <a:latin typeface="Times New Roman"/>
                <a:cs typeface="Times New Roman"/>
              </a:rPr>
              <a:t>municipal,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regional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nacional.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función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disposición,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ser </a:t>
            </a:r>
            <a:r>
              <a:rPr sz="1200" dirty="0">
                <a:latin typeface="Times New Roman"/>
                <a:cs typeface="Times New Roman"/>
              </a:rPr>
              <a:t>presentados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educación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superior,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Ministerio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Superior,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superior,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asociaciones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gremiales,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públicas,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privadas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-10" dirty="0">
                <a:latin typeface="Times New Roman"/>
                <a:cs typeface="Times New Roman"/>
              </a:rPr>
              <a:t> organizadas.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2437765" algn="just">
              <a:lnSpc>
                <a:spcPct val="100000"/>
              </a:lnSpc>
              <a:spcBef>
                <a:spcPts val="5"/>
              </a:spcBef>
            </a:pPr>
            <a:r>
              <a:rPr sz="1200" b="1" spc="-10" dirty="0">
                <a:latin typeface="Times New Roman"/>
                <a:cs typeface="Times New Roman"/>
              </a:rPr>
              <a:t>Fundamentos</a:t>
            </a:r>
            <a:r>
              <a:rPr sz="1200" b="1" spc="1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Teóricos</a:t>
            </a: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Comunitario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superior,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poner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adquiridos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culturales,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deportivas,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humanísticos,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científicos,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beneficio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planteados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bienestar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común.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Donde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establecerá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mecanismos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coordinación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convenios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entidades </a:t>
            </a:r>
            <a:r>
              <a:rPr sz="1200" dirty="0">
                <a:latin typeface="Times New Roman"/>
                <a:cs typeface="Times New Roman"/>
              </a:rPr>
              <a:t>públicas,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privadas,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asociaciones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gremiales,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consejos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comunales,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organizada,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efectos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garantizar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cartera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respondan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características </a:t>
            </a:r>
            <a:r>
              <a:rPr sz="1200" dirty="0">
                <a:latin typeface="Times New Roman"/>
                <a:cs typeface="Times New Roman"/>
              </a:rPr>
              <a:t>señaladas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Superior,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entendido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prestación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atenderá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proyectos,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 serán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presentados por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 entrega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 los niveles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gubernamentales a 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efectos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jerarquizar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subsanar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necesidades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planteadas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diagnosticadas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finalmente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deseado.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Ahora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diagnóstico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instrumento </a:t>
            </a:r>
            <a:r>
              <a:rPr sz="1200" dirty="0">
                <a:latin typeface="Times New Roman"/>
                <a:cs typeface="Times New Roman"/>
              </a:rPr>
              <a:t>empleado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edificación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realidad,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publican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afectan,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cuentan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potencialidades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localidad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identificar,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jerarquizar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comunitarios.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Tomando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consideración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convivencia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ser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transita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inicios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personalidad,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crecimiento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2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origina</a:t>
            </a:r>
            <a:r>
              <a:rPr sz="1200" spc="2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interacciones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contacto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naturaleza,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rodean,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centro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otros;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permiten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tener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específica, </a:t>
            </a:r>
            <a:r>
              <a:rPr sz="1200" dirty="0">
                <a:latin typeface="Times New Roman"/>
                <a:cs typeface="Times New Roman"/>
              </a:rPr>
              <a:t>relacionarse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comunicarse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semejantes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universitario,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identidad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1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vislumbra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conjunto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interacciones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múltiples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ambiente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institución,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profesores,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compañeros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ende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spc="-10" dirty="0">
                <a:latin typeface="Times New Roman"/>
                <a:cs typeface="Times New Roman"/>
              </a:rPr>
              <a:t>comunidad.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65671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16863" y="8261840"/>
            <a:ext cx="44107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25830" marR="5080" indent="-91376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Hacer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Servicio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Comunitario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Formación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Ética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de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Sector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Universitario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15260" y="8823586"/>
            <a:ext cx="170433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Especialista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Lelis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Rondón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764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86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57E1C041-B45F-D602-1E48-CFA10554F73C}"/>
              </a:ext>
            </a:extLst>
          </p:cNvPr>
          <p:cNvGrpSpPr/>
          <p:nvPr/>
        </p:nvGrpSpPr>
        <p:grpSpPr>
          <a:xfrm>
            <a:off x="76200" y="123189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346CCE7B-15B1-F1DE-3E2D-852ABB3FBCEE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C56A2990-3AF4-E74A-BF6D-ABA03DF9655E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B41C35E0-8BF9-2231-ED30-1C4FD14A7457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E6EAC478-24D3-2EEF-B173-BF9BA080012F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AD289100-4394-325F-52E1-51982BD7A385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50953D1F-8173-289A-1E10-F973336F49B0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F00E733A-B6F9-93D8-3736-03884639564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5318129C-2402-AFDA-DB1D-A4DEA25A2CB4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46825" cy="699935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734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755"/>
              </a:spcBef>
            </a:pPr>
            <a:r>
              <a:rPr sz="1200" b="1" i="1" dirty="0">
                <a:latin typeface="Times New Roman"/>
                <a:cs typeface="Times New Roman"/>
              </a:rPr>
              <a:t>Bases </a:t>
            </a:r>
            <a:r>
              <a:rPr sz="1200" b="1" i="1" spc="-10" dirty="0">
                <a:latin typeface="Times New Roman"/>
                <a:cs typeface="Times New Roman"/>
              </a:rPr>
              <a:t>Legales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Constitución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República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Artículo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132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Capítulo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X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indica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siguientes: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persona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deber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cumplir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responsabilidades</a:t>
            </a:r>
            <a:r>
              <a:rPr sz="1200" spc="4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4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participar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país.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Promoviendo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defendiendo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derechos humanos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concordancia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Artículo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135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Constitución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la </a:t>
            </a:r>
            <a:r>
              <a:rPr sz="1200" dirty="0">
                <a:latin typeface="Times New Roman"/>
                <a:cs typeface="Times New Roman"/>
              </a:rPr>
              <a:t>República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“Quienes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aspiren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profesión,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prestar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tiempo,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lugar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ley”.</a:t>
            </a:r>
            <a:endParaRPr sz="1200" dirty="0">
              <a:latin typeface="Times New Roman"/>
              <a:cs typeface="Times New Roman"/>
            </a:endParaRPr>
          </a:p>
          <a:p>
            <a:pPr marL="375285" marR="889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artículo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4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 comunitario, podemos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describirlo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desarrollada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comunidades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estudiantiles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superior,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aplicando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científicos,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culturales, técnicos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demás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sean adquiridos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formación </a:t>
            </a:r>
            <a:r>
              <a:rPr sz="1200" dirty="0">
                <a:latin typeface="Times New Roman"/>
                <a:cs typeface="Times New Roman"/>
              </a:rPr>
              <a:t>académica.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obligatorio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poder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recibir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título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cualquier</a:t>
            </a:r>
            <a:r>
              <a:rPr sz="1200" spc="-10" dirty="0">
                <a:latin typeface="Times New Roman"/>
                <a:cs typeface="Times New Roman"/>
              </a:rPr>
              <a:t> profesión.</a:t>
            </a:r>
            <a:endParaRPr sz="1200" dirty="0">
              <a:latin typeface="Times New Roman"/>
              <a:cs typeface="Times New Roman"/>
            </a:endParaRPr>
          </a:p>
          <a:p>
            <a:pPr marL="2197100" marR="2193290" indent="464820">
              <a:lnSpc>
                <a:spcPct val="2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CAPITULO</a:t>
            </a:r>
            <a:r>
              <a:rPr sz="1200" b="1" spc="-25" dirty="0">
                <a:latin typeface="Times New Roman"/>
                <a:cs typeface="Times New Roman"/>
              </a:rPr>
              <a:t> III </a:t>
            </a:r>
            <a:r>
              <a:rPr sz="1200" b="1" dirty="0">
                <a:latin typeface="Times New Roman"/>
                <a:cs typeface="Times New Roman"/>
              </a:rPr>
              <a:t>MARCO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METODOLÓGICO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perspectiva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camino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 abordaje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0" dirty="0">
                <a:latin typeface="Times New Roman"/>
                <a:cs typeface="Times New Roman"/>
              </a:rPr>
              <a:t> objeto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singular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importancia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concepción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formule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alcanzar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propósitos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persiguen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investigación.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continuación,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metodológico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investigación,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plasman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procedimientos lógicos,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operacionales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Tipo,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Nivel</a:t>
            </a:r>
            <a:r>
              <a:rPr sz="1200" b="1" i="1" spc="-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</a:t>
            </a:r>
            <a:r>
              <a:rPr sz="1200" b="1" i="1" spc="-3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Modalidad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Investigación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Palella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Martins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recopilación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Indaga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orales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escritos”.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(p.99).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Documental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puesto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reciente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amerita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indagación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más </a:t>
            </a:r>
            <a:r>
              <a:rPr sz="1200" dirty="0">
                <a:latin typeface="Times New Roman"/>
                <a:cs typeface="Times New Roman"/>
              </a:rPr>
              <a:t>profunda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detallada,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permitiendo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acercamiento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aplicabilidad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funcionalidad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socioeducativo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venezolano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enmarcó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descriptivo,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referido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grado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profundidad con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abordó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Méndez,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(1998),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manifiesta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descriptivo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características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señala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formas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actitudes,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comportamiento,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conceptos,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descubre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comprueba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asociación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variables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investigación” </a:t>
            </a:r>
            <a:r>
              <a:rPr sz="1200" spc="-10" dirty="0">
                <a:latin typeface="Times New Roman"/>
                <a:cs typeface="Times New Roman"/>
              </a:rPr>
              <a:t>(p.89).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65671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16863" y="8261840"/>
            <a:ext cx="44107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25830" marR="5080" indent="-91376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Hacer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Servicio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Comunitario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Formación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Ética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de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Sector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Universitario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15260" y="8823586"/>
            <a:ext cx="170433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Especialista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Lelis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Rondón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764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87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482A9494-656E-2685-0913-2F01DDC9444A}"/>
              </a:ext>
            </a:extLst>
          </p:cNvPr>
          <p:cNvGrpSpPr/>
          <p:nvPr/>
        </p:nvGrpSpPr>
        <p:grpSpPr>
          <a:xfrm>
            <a:off x="95998" y="100194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E26086BD-34CD-9699-1448-F0285FF91414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F34B2778-DA9B-61A4-ACCB-2C26D416AFFF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900C97F6-378E-025F-1E4A-2ABCF293FA3E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CC70E84B-771F-2650-BE95-98895C8C17C0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29D702E3-B965-5C83-D358-211E3EBEFD9B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43C2A8F3-70C0-E989-F946-4931F4D8501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588A28C7-823C-F97C-A248-27343DB172E2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5CD74C7E-8A14-565B-08DA-E30AD62F76EF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09360" cy="70891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3533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 dirty="0">
              <a:latin typeface="Arial"/>
              <a:cs typeface="Arial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modalidad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manejo 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 </a:t>
            </a:r>
            <a:r>
              <a:rPr sz="1200" spc="-10" dirty="0">
                <a:latin typeface="Times New Roman"/>
                <a:cs typeface="Times New Roman"/>
              </a:rPr>
              <a:t>investigador,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-10" dirty="0">
                <a:latin typeface="Times New Roman"/>
                <a:cs typeface="Times New Roman"/>
              </a:rPr>
              <a:t> investigación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determinada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investigador.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respecto </a:t>
            </a:r>
            <a:r>
              <a:rPr sz="1200" dirty="0">
                <a:latin typeface="Times New Roman"/>
                <a:cs typeface="Times New Roman"/>
              </a:rPr>
              <a:t>Sabino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argumenta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“Todo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proporcionar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verificación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constatar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hechos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estrategia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 que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operaciones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hacerla.”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(p.36).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Diseño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10" dirty="0">
                <a:latin typeface="Times New Roman"/>
                <a:cs typeface="Times New Roman"/>
              </a:rPr>
              <a:t> Investigación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esta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utilizó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bibliográfico,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permitió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recolectar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información </a:t>
            </a:r>
            <a:r>
              <a:rPr sz="1200" dirty="0">
                <a:latin typeface="Times New Roman"/>
                <a:cs typeface="Times New Roman"/>
              </a:rPr>
              <a:t>correspondiente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distintos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autores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temas abordados.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Método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Investigación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utilizado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Analítico-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Deductivo-</a:t>
            </a:r>
            <a:r>
              <a:rPr sz="1200" dirty="0">
                <a:latin typeface="Times New Roman"/>
                <a:cs typeface="Times New Roman"/>
              </a:rPr>
              <a:t>Reflexivo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porque </a:t>
            </a:r>
            <a:r>
              <a:rPr sz="1200" dirty="0">
                <a:latin typeface="Times New Roman"/>
                <a:cs typeface="Times New Roman"/>
              </a:rPr>
              <a:t>conduce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investigativo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separando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discerniendo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caracteres </a:t>
            </a:r>
            <a:r>
              <a:rPr sz="1200" dirty="0">
                <a:latin typeface="Times New Roman"/>
                <a:cs typeface="Times New Roman"/>
              </a:rPr>
              <a:t>respectivamente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ordenamientos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lógicos,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(2009)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define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aquel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“Se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distinguen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fenómeno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8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revisar </a:t>
            </a:r>
            <a:r>
              <a:rPr sz="1200" dirty="0">
                <a:latin typeface="Times New Roman"/>
                <a:cs typeface="Times New Roman"/>
              </a:rPr>
              <a:t>ordenadamente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separado”.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(p.9).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deductivo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puede </a:t>
            </a:r>
            <a:r>
              <a:rPr sz="1200" dirty="0">
                <a:latin typeface="Times New Roman"/>
                <a:cs typeface="Times New Roman"/>
              </a:rPr>
              <a:t>decir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partida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antecedente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verdad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universal;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llegada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consecuente,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afirma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verdad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menos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general,</a:t>
            </a:r>
            <a:r>
              <a:rPr sz="1200" spc="4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particular,</a:t>
            </a:r>
            <a:r>
              <a:rPr sz="1200" spc="4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contenida </a:t>
            </a:r>
            <a:r>
              <a:rPr sz="1200" dirty="0">
                <a:latin typeface="Times New Roman"/>
                <a:cs typeface="Times New Roman"/>
              </a:rPr>
              <a:t>implícitamente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primero.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deductivo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desconocido,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poco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margen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error.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i="1" dirty="0">
                <a:latin typeface="Times New Roman"/>
                <a:cs typeface="Times New Roman"/>
              </a:rPr>
              <a:t>Técnicas</a:t>
            </a:r>
            <a:r>
              <a:rPr sz="1200" b="1" i="1" spc="-1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4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Recolección</a:t>
            </a:r>
            <a:r>
              <a:rPr sz="1200" b="1" i="1" spc="10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de</a:t>
            </a:r>
            <a:r>
              <a:rPr sz="1200" b="1" i="1" spc="-4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la</a:t>
            </a:r>
            <a:r>
              <a:rPr sz="1200" b="1" i="1" spc="-20" dirty="0">
                <a:latin typeface="Times New Roman"/>
                <a:cs typeface="Times New Roman"/>
              </a:rPr>
              <a:t> </a:t>
            </a:r>
            <a:r>
              <a:rPr sz="1200" b="1" i="1" spc="-10" dirty="0">
                <a:latin typeface="Times New Roman"/>
                <a:cs typeface="Times New Roman"/>
              </a:rPr>
              <a:t>información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6985" indent="44958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éxito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sistematizar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acción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detalles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cumplir</a:t>
            </a:r>
            <a:r>
              <a:rPr sz="1200" spc="4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obtener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González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(1999) </a:t>
            </a:r>
            <a:r>
              <a:rPr sz="1200" dirty="0">
                <a:latin typeface="Times New Roman"/>
                <a:cs typeface="Times New Roman"/>
              </a:rPr>
              <a:t>“Las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recopilar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constituye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investigador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obtener </a:t>
            </a:r>
            <a:r>
              <a:rPr sz="1200" dirty="0">
                <a:latin typeface="Times New Roman"/>
                <a:cs typeface="Times New Roman"/>
              </a:rPr>
              <a:t>respuestas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interrogantes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comprobar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hipótesis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desglosa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estrategias </a:t>
            </a:r>
            <a:r>
              <a:rPr sz="1200" dirty="0">
                <a:latin typeface="Times New Roman"/>
                <a:cs typeface="Times New Roman"/>
              </a:rPr>
              <a:t>básicas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él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adopta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exacta”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(p.264).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utilizadas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esta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recolectar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siguientes:</a:t>
            </a:r>
            <a:endParaRPr sz="1200" dirty="0">
              <a:latin typeface="Times New Roman"/>
              <a:cs typeface="Times New Roman"/>
            </a:endParaRPr>
          </a:p>
          <a:p>
            <a:pPr marL="355600" marR="7620" indent="-342900">
              <a:lnSpc>
                <a:spcPct val="100000"/>
              </a:lnSpc>
              <a:spcBef>
                <a:spcPts val="994"/>
              </a:spcBef>
              <a:buFont typeface="Wingdings"/>
              <a:buChar char=""/>
              <a:tabLst>
                <a:tab pos="355600" algn="l"/>
              </a:tabLst>
            </a:pP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identificación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escritas,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representan: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Libros,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folletos,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tesis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grado,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revistas,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periódicos,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monografías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otros.</a:t>
            </a:r>
            <a:endParaRPr sz="1200" dirty="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65671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16863" y="8261840"/>
            <a:ext cx="44107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25830" marR="5080" indent="-91376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Hacer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Servicio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Comunitario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Formación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Ética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de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Sector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Universitario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15260" y="8823586"/>
            <a:ext cx="170433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Especialista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Lelis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Rondón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764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88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CD089324-AA0D-5EF7-AD68-90DF614A7F17}"/>
              </a:ext>
            </a:extLst>
          </p:cNvPr>
          <p:cNvGrpSpPr/>
          <p:nvPr/>
        </p:nvGrpSpPr>
        <p:grpSpPr>
          <a:xfrm>
            <a:off x="108739" y="123189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DB49D5F1-4EB4-90BE-BDF0-D85E8AEDB81F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54EF72C1-1753-0C78-5542-543B906CC107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D9CF4542-B24F-3B04-2DCB-48CEB2974559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40B65364-1D30-06C6-3343-8DDB47BFB1C3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F2E9D674-39F6-2994-77F1-7B3A56D63681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E43ADCA4-E642-12BE-66F6-39553DDA4CD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B53309C9-2E59-5046-B279-267F117EACFF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ED59EAD9-6412-E36B-8090-D9343F7BAA39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09995" cy="66414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3596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183515" marR="8890" indent="-171450">
              <a:lnSpc>
                <a:spcPct val="100000"/>
              </a:lnSpc>
              <a:buSzPct val="95833"/>
              <a:buFont typeface="Wingdings"/>
              <a:buChar char=""/>
              <a:tabLst>
                <a:tab pos="184785" algn="l"/>
              </a:tabLst>
            </a:pP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rápido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selectivo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escritas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recabadas,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seleccionar 	</a:t>
            </a:r>
            <a:r>
              <a:rPr sz="1200" dirty="0">
                <a:latin typeface="Times New Roman"/>
                <a:cs typeface="Times New Roman"/>
              </a:rPr>
              <a:t>aquellas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consideradas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útiles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investigación.</a:t>
            </a:r>
            <a:endParaRPr sz="1200">
              <a:latin typeface="Times New Roman"/>
              <a:cs typeface="Times New Roman"/>
            </a:endParaRPr>
          </a:p>
          <a:p>
            <a:pPr marL="12700" marR="6350" indent="-8890">
              <a:lnSpc>
                <a:spcPct val="100000"/>
              </a:lnSpc>
              <a:buSzPct val="95833"/>
              <a:buFont typeface="Wingdings"/>
              <a:buChar char=""/>
              <a:tabLst>
                <a:tab pos="132080" algn="l"/>
              </a:tabLst>
            </a:pPr>
            <a:r>
              <a:rPr sz="1200" dirty="0">
                <a:latin typeface="Times New Roman"/>
                <a:cs typeface="Times New Roman"/>
              </a:rPr>
              <a:t>	Análisis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contenido,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subrayado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fichaje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conducente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elaboración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bibliográfico.</a:t>
            </a:r>
            <a:endParaRPr sz="1200">
              <a:latin typeface="Times New Roman"/>
              <a:cs typeface="Times New Roman"/>
            </a:endParaRPr>
          </a:p>
          <a:p>
            <a:pPr marL="12700" marR="6350" indent="-8890">
              <a:lnSpc>
                <a:spcPct val="100000"/>
              </a:lnSpc>
              <a:buSzPct val="95833"/>
              <a:buFont typeface="Wingdings"/>
              <a:buChar char=""/>
              <a:tabLst>
                <a:tab pos="132080" algn="l"/>
              </a:tabLst>
            </a:pPr>
            <a:r>
              <a:rPr sz="1200" dirty="0">
                <a:latin typeface="Times New Roman"/>
                <a:cs typeface="Times New Roman"/>
              </a:rPr>
              <a:t>	Evaluación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recabada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posterior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verificación 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confiabilidad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relevancia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misma,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incorporarla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investigación.</a:t>
            </a:r>
            <a:endParaRPr sz="1200">
              <a:latin typeface="Times New Roman"/>
              <a:cs typeface="Times New Roman"/>
            </a:endParaRPr>
          </a:p>
          <a:p>
            <a:pPr marL="12700" marR="8890" indent="-8890">
              <a:lnSpc>
                <a:spcPct val="100000"/>
              </a:lnSpc>
              <a:spcBef>
                <a:spcPts val="5"/>
              </a:spcBef>
              <a:buSzPct val="95833"/>
              <a:buFont typeface="Wingdings"/>
              <a:buChar char=""/>
              <a:tabLst>
                <a:tab pos="132080" algn="l"/>
              </a:tabLst>
            </a:pPr>
            <a:r>
              <a:rPr sz="1200" dirty="0">
                <a:latin typeface="Times New Roman"/>
                <a:cs typeface="Times New Roman"/>
              </a:rPr>
              <a:t>	Elaboración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conclusiones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recomendaciones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hubiere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lugar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elaboración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informe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monográfico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respectivo.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1200" b="1" spc="-10" dirty="0">
                <a:latin typeface="Times New Roman"/>
                <a:cs typeface="Times New Roman"/>
              </a:rPr>
              <a:t>Procedimiento</a:t>
            </a:r>
            <a:r>
              <a:rPr sz="1200" b="1" spc="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 </a:t>
            </a:r>
            <a:r>
              <a:rPr sz="1200" b="1" spc="-10" dirty="0">
                <a:latin typeface="Times New Roman"/>
                <a:cs typeface="Times New Roman"/>
              </a:rPr>
              <a:t>Investigación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8890" indent="-353695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dirigido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obtención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tomaron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fases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según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Arias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(2006)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siguientes: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53695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Fase I: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seleccionó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tema,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 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indagación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investigación de</a:t>
            </a:r>
            <a:r>
              <a:rPr sz="1200" spc="-10" dirty="0">
                <a:latin typeface="Times New Roman"/>
                <a:cs typeface="Times New Roman"/>
              </a:rPr>
              <a:t> diferentes </a:t>
            </a:r>
            <a:r>
              <a:rPr sz="1200" dirty="0">
                <a:latin typeface="Times New Roman"/>
                <a:cs typeface="Times New Roman"/>
              </a:rPr>
              <a:t>trabajos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especiales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grado;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bibliografía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utilizada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tomará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libros, </a:t>
            </a:r>
            <a:r>
              <a:rPr sz="1200" dirty="0">
                <a:latin typeface="Times New Roman"/>
                <a:cs typeface="Times New Roman"/>
              </a:rPr>
              <a:t>artículos,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navegación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web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Internet.</a:t>
            </a:r>
            <a:endParaRPr sz="1200">
              <a:latin typeface="Times New Roman"/>
              <a:cs typeface="Times New Roman"/>
            </a:endParaRPr>
          </a:p>
          <a:p>
            <a:pPr marL="375285" marR="10160" indent="-353695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Fase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II: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planteó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además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justificación,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definen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 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interpretación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mismos.</a:t>
            </a:r>
            <a:endParaRPr sz="1200">
              <a:latin typeface="Times New Roman"/>
              <a:cs typeface="Times New Roman"/>
            </a:endParaRPr>
          </a:p>
          <a:p>
            <a:pPr marL="375285" marR="8255" indent="-353695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Fase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III: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redactó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borrador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elaboró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definitivo,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validaron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fuentes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proceder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formular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conclusiones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recomendaciones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respectivas.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CONCLUSIONES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53695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fundamento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emociones;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ósea,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vemos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oímos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encontramos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investigamos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almacenamos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podamos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justificar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conocimientos.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selección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antecedentes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descriptores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enfoque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convivencia, </a:t>
            </a:r>
            <a:r>
              <a:rPr sz="1200" spc="-10" dirty="0">
                <a:latin typeface="Times New Roman"/>
                <a:cs typeface="Times New Roman"/>
              </a:rPr>
              <a:t>prácticas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asociaciones,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técnicas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recolección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apoyo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globalización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transculturización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actúen </a:t>
            </a:r>
            <a:r>
              <a:rPr sz="1200" dirty="0">
                <a:latin typeface="Times New Roman"/>
                <a:cs typeface="Times New Roman"/>
              </a:rPr>
              <a:t>contrario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principios,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propuesta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intervención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favorezca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cohesión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social.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65671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16863" y="8261840"/>
            <a:ext cx="44107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25830" marR="5080" indent="-91376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Hacer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Servicio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Comunitario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Formación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Ética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de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Sector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Universitario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15260" y="8823586"/>
            <a:ext cx="170433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Especialista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Lelis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Rondón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764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89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09519B73-B7A7-95C6-D9D8-7BF99E40557F}"/>
              </a:ext>
            </a:extLst>
          </p:cNvPr>
          <p:cNvGrpSpPr/>
          <p:nvPr/>
        </p:nvGrpSpPr>
        <p:grpSpPr>
          <a:xfrm>
            <a:off x="109728" y="100585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2FF762B3-5623-6AA1-6CB2-76EED00D927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1E1123D4-3E5F-81B5-AC29-A2D4743BC987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55803248-3A19-1B1E-6761-C6CE49B9215A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CF00B40D-F310-BBDD-2CC9-622411A12ECD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5B639C07-BB2D-E806-B949-64417E58536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27E52854-DFEF-5AC3-F7D0-ACD61297363A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D021BDB8-4F11-5798-D931-D73A192A08A9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0C96204B-B586-A458-4A3C-7699845E7DC2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259838"/>
            <a:ext cx="6647815" cy="5547360"/>
            <a:chOff x="105155" y="3259838"/>
            <a:chExt cx="6647815" cy="554736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259838"/>
              <a:ext cx="6647687" cy="5547354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278441"/>
              <a:ext cx="6572250" cy="5470017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278441"/>
              <a:ext cx="6572250" cy="5470525"/>
            </a:xfrm>
            <a:custGeom>
              <a:avLst/>
              <a:gdLst/>
              <a:ahLst/>
              <a:cxnLst/>
              <a:rect l="l" t="t" r="r" b="b"/>
              <a:pathLst>
                <a:path w="6572250" h="5470525">
                  <a:moveTo>
                    <a:pt x="0" y="5470017"/>
                  </a:moveTo>
                  <a:lnTo>
                    <a:pt x="6572250" y="5470017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470017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33629" y="1522069"/>
            <a:ext cx="6203315" cy="601980"/>
          </a:xfrm>
          <a:prstGeom prst="rect">
            <a:avLst/>
          </a:prstGeom>
          <a:solidFill>
            <a:srgbClr val="FFFFFF"/>
          </a:solidFill>
          <a:ln w="25400">
            <a:solidFill>
              <a:srgbClr val="5BD078"/>
            </a:solidFill>
          </a:ln>
        </p:spPr>
        <p:txBody>
          <a:bodyPr vert="horz" wrap="square" lIns="0" tIns="4127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325"/>
              </a:spcBef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Rolando</a:t>
            </a:r>
            <a:r>
              <a:rPr sz="1200" b="1" spc="-8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Allexer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Castillo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Villanueva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Rómulo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Gallegos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Plains</a:t>
            </a:r>
            <a:r>
              <a:rPr sz="1200" spc="-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(Venezuela)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Email: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  <a:hlinkClick r:id="rId4"/>
              </a:rPr>
              <a:t>rcastiv@hotmail.com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333629" y="2123757"/>
            <a:ext cx="6203315" cy="1123950"/>
          </a:xfrm>
          <a:custGeom>
            <a:avLst/>
            <a:gdLst/>
            <a:ahLst/>
            <a:cxnLst/>
            <a:rect l="l" t="t" r="r" b="b"/>
            <a:pathLst>
              <a:path w="6203315" h="1123950">
                <a:moveTo>
                  <a:pt x="6202934" y="0"/>
                </a:moveTo>
                <a:lnTo>
                  <a:pt x="0" y="0"/>
                </a:lnTo>
                <a:lnTo>
                  <a:pt x="0" y="1123378"/>
                </a:lnTo>
                <a:lnTo>
                  <a:pt x="6202934" y="1123378"/>
                </a:lnTo>
                <a:lnTo>
                  <a:pt x="620293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333629" y="2123757"/>
            <a:ext cx="6203315" cy="1123950"/>
          </a:xfrm>
          <a:prstGeom prst="rect">
            <a:avLst/>
          </a:prstGeom>
          <a:ln w="25400">
            <a:solidFill>
              <a:srgbClr val="5BD078"/>
            </a:solidFill>
          </a:ln>
        </p:spPr>
        <p:txBody>
          <a:bodyPr vert="horz" wrap="square" lIns="0" tIns="41910" rIns="0" bIns="0" rtlCol="0">
            <a:spAutoFit/>
          </a:bodyPr>
          <a:lstStyle/>
          <a:p>
            <a:pPr marL="91440" marR="80010" algn="just">
              <a:lnSpc>
                <a:spcPct val="100000"/>
              </a:lnSpc>
              <a:spcBef>
                <a:spcPts val="330"/>
              </a:spcBef>
            </a:pPr>
            <a:r>
              <a:rPr sz="1100" b="1" dirty="0">
                <a:latin typeface="Times New Roman"/>
                <a:cs typeface="Times New Roman"/>
              </a:rPr>
              <a:t>How</a:t>
            </a:r>
            <a:r>
              <a:rPr sz="1100" b="1" spc="130" dirty="0">
                <a:latin typeface="Times New Roman"/>
                <a:cs typeface="Times New Roman"/>
              </a:rPr>
              <a:t> 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135" dirty="0">
                <a:latin typeface="Times New Roman"/>
                <a:cs typeface="Times New Roman"/>
              </a:rPr>
              <a:t>  </a:t>
            </a:r>
            <a:r>
              <a:rPr sz="1100" b="1" dirty="0">
                <a:latin typeface="Times New Roman"/>
                <a:cs typeface="Times New Roman"/>
              </a:rPr>
              <a:t>cite</a:t>
            </a:r>
            <a:r>
              <a:rPr sz="1100" b="1" spc="125" dirty="0">
                <a:latin typeface="Times New Roman"/>
                <a:cs typeface="Times New Roman"/>
              </a:rPr>
              <a:t>  </a:t>
            </a:r>
            <a:r>
              <a:rPr sz="1100" b="1" dirty="0">
                <a:latin typeface="Times New Roman"/>
                <a:cs typeface="Times New Roman"/>
              </a:rPr>
              <a:t>this</a:t>
            </a:r>
            <a:r>
              <a:rPr sz="1100" b="1" spc="135" dirty="0">
                <a:latin typeface="Times New Roman"/>
                <a:cs typeface="Times New Roman"/>
              </a:rPr>
              <a:t>  </a:t>
            </a:r>
            <a:r>
              <a:rPr sz="1100" b="1" dirty="0">
                <a:latin typeface="Times New Roman"/>
                <a:cs typeface="Times New Roman"/>
              </a:rPr>
              <a:t>article:</a:t>
            </a:r>
            <a:r>
              <a:rPr sz="1100" b="1" spc="130" dirty="0">
                <a:latin typeface="Times New Roman"/>
                <a:cs typeface="Times New Roman"/>
              </a:rPr>
              <a:t>  </a:t>
            </a:r>
            <a:r>
              <a:rPr sz="1100" b="1" dirty="0">
                <a:latin typeface="Times New Roman"/>
                <a:cs typeface="Times New Roman"/>
              </a:rPr>
              <a:t>Rolando</a:t>
            </a:r>
            <a:r>
              <a:rPr sz="1100" b="1" spc="135" dirty="0">
                <a:latin typeface="Times New Roman"/>
                <a:cs typeface="Times New Roman"/>
              </a:rPr>
              <a:t>  </a:t>
            </a:r>
            <a:r>
              <a:rPr sz="1100" b="1" dirty="0">
                <a:latin typeface="Times New Roman"/>
                <a:cs typeface="Times New Roman"/>
              </a:rPr>
              <a:t>A.</a:t>
            </a:r>
            <a:r>
              <a:rPr sz="1100" b="1" spc="130" dirty="0">
                <a:latin typeface="Times New Roman"/>
                <a:cs typeface="Times New Roman"/>
              </a:rPr>
              <a:t>  </a:t>
            </a:r>
            <a:r>
              <a:rPr sz="1100" b="1" dirty="0">
                <a:latin typeface="Times New Roman"/>
                <a:cs typeface="Times New Roman"/>
              </a:rPr>
              <a:t>Castillo</a:t>
            </a:r>
            <a:r>
              <a:rPr sz="1100" b="1" spc="130" dirty="0">
                <a:latin typeface="Times New Roman"/>
                <a:cs typeface="Times New Roman"/>
              </a:rPr>
              <a:t>  </a:t>
            </a:r>
            <a:r>
              <a:rPr sz="1100" b="1" dirty="0">
                <a:latin typeface="Times New Roman"/>
                <a:cs typeface="Times New Roman"/>
              </a:rPr>
              <a:t>Villanueva(2021),</a:t>
            </a:r>
            <a:r>
              <a:rPr sz="1100" b="1" spc="135" dirty="0">
                <a:latin typeface="Times New Roman"/>
                <a:cs typeface="Times New Roman"/>
              </a:rPr>
              <a:t>  </a:t>
            </a:r>
            <a:r>
              <a:rPr sz="1100" b="1" dirty="0">
                <a:latin typeface="Times New Roman"/>
                <a:cs typeface="Times New Roman"/>
              </a:rPr>
              <a:t>"University</a:t>
            </a:r>
            <a:r>
              <a:rPr sz="1100" b="1" spc="130" dirty="0">
                <a:latin typeface="Times New Roman"/>
                <a:cs typeface="Times New Roman"/>
              </a:rPr>
              <a:t>  </a:t>
            </a:r>
            <a:r>
              <a:rPr sz="1100" b="1" dirty="0">
                <a:latin typeface="Times New Roman"/>
                <a:cs typeface="Times New Roman"/>
              </a:rPr>
              <a:t>Education:</a:t>
            </a:r>
            <a:r>
              <a:rPr sz="1100" b="1" spc="130" dirty="0">
                <a:latin typeface="Times New Roman"/>
                <a:cs typeface="Times New Roman"/>
              </a:rPr>
              <a:t>  </a:t>
            </a:r>
            <a:r>
              <a:rPr sz="1100" b="1" spc="-50" dirty="0">
                <a:latin typeface="Times New Roman"/>
                <a:cs typeface="Times New Roman"/>
              </a:rPr>
              <a:t>A </a:t>
            </a:r>
            <a:r>
              <a:rPr sz="1100" b="1" dirty="0">
                <a:latin typeface="Times New Roman"/>
                <a:cs typeface="Times New Roman"/>
              </a:rPr>
              <a:t>Phenomenological</a:t>
            </a:r>
            <a:r>
              <a:rPr sz="1100" b="1" spc="10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Hermeneusis</a:t>
            </a:r>
            <a:r>
              <a:rPr sz="1100" b="1" spc="10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9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Human</a:t>
            </a:r>
            <a:r>
              <a:rPr sz="1100" b="1" spc="9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Quality</a:t>
            </a:r>
            <a:r>
              <a:rPr sz="1100" b="1" spc="9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1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Graduates</a:t>
            </a:r>
            <a:r>
              <a:rPr sz="1100" b="1" spc="10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of</a:t>
            </a:r>
            <a:r>
              <a:rPr sz="1100" b="1" spc="10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</a:t>
            </a:r>
            <a:r>
              <a:rPr sz="1100" b="1" spc="10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Economic</a:t>
            </a:r>
            <a:r>
              <a:rPr sz="1100" b="1" spc="10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Sciences</a:t>
            </a:r>
            <a:r>
              <a:rPr sz="1100" b="1" spc="10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Area</a:t>
            </a:r>
            <a:r>
              <a:rPr sz="1100" b="1" spc="90" dirty="0">
                <a:latin typeface="Times New Roman"/>
                <a:cs typeface="Times New Roman"/>
              </a:rPr>
              <a:t> </a:t>
            </a:r>
            <a:r>
              <a:rPr sz="1100" b="1" spc="-25" dirty="0">
                <a:latin typeface="Times New Roman"/>
                <a:cs typeface="Times New Roman"/>
              </a:rPr>
              <a:t>of </a:t>
            </a:r>
            <a:r>
              <a:rPr sz="1100" b="1" dirty="0">
                <a:latin typeface="Times New Roman"/>
                <a:cs typeface="Times New Roman"/>
              </a:rPr>
              <a:t>the"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Rómulo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Gallegos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University.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" I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(1-</a:t>
            </a:r>
            <a:r>
              <a:rPr sz="1100" b="1" spc="-25" dirty="0">
                <a:latin typeface="Times New Roman"/>
                <a:cs typeface="Times New Roman"/>
              </a:rPr>
              <a:t>13)</a:t>
            </a:r>
            <a:endParaRPr sz="1100">
              <a:latin typeface="Times New Roman"/>
              <a:cs typeface="Times New Roman"/>
            </a:endParaRPr>
          </a:p>
          <a:p>
            <a:pPr marL="253619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September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53619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53619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45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22300" y="3315970"/>
            <a:ext cx="6372225" cy="51968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8900" algn="ctr">
              <a:lnSpc>
                <a:spcPts val="1425"/>
              </a:lnSpc>
              <a:spcBef>
                <a:spcPts val="100"/>
              </a:spcBef>
            </a:pPr>
            <a:r>
              <a:rPr sz="1200" b="1" dirty="0">
                <a:latin typeface="Times New Roman"/>
                <a:cs typeface="Times New Roman"/>
              </a:rPr>
              <a:t>University</a:t>
            </a:r>
            <a:r>
              <a:rPr sz="1200" b="1" spc="-10" dirty="0">
                <a:latin typeface="Times New Roman"/>
                <a:cs typeface="Times New Roman"/>
              </a:rPr>
              <a:t> Education:</a:t>
            </a:r>
            <a:r>
              <a:rPr sz="1200" b="1" spc="-9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Phenomenological</a:t>
            </a:r>
            <a:r>
              <a:rPr sz="1200" b="1" spc="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Hermeneusis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Human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Quality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Graduates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the</a:t>
            </a:r>
            <a:endParaRPr sz="1200">
              <a:latin typeface="Times New Roman"/>
              <a:cs typeface="Times New Roman"/>
            </a:endParaRPr>
          </a:p>
          <a:p>
            <a:pPr marL="89535" algn="ctr">
              <a:lnSpc>
                <a:spcPts val="1425"/>
              </a:lnSpc>
            </a:pPr>
            <a:r>
              <a:rPr sz="1200" b="1" dirty="0">
                <a:latin typeface="Times New Roman"/>
                <a:cs typeface="Times New Roman"/>
              </a:rPr>
              <a:t>Economic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Sciences</a:t>
            </a:r>
            <a:r>
              <a:rPr sz="1200" b="1" spc="-6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Area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of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the"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Rómulo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Gallegos</a:t>
            </a:r>
            <a:r>
              <a:rPr sz="1200" b="1" spc="-10" dirty="0">
                <a:latin typeface="Times New Roman"/>
                <a:cs typeface="Times New Roman"/>
              </a:rPr>
              <a:t> University.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84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ABSTRACT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investigation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presented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whose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purpose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generate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theoretical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reflection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sustainable </a:t>
            </a:r>
            <a:r>
              <a:rPr sz="1200" dirty="0">
                <a:latin typeface="Times New Roman"/>
                <a:cs typeface="Times New Roman"/>
              </a:rPr>
              <a:t>humanistic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key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criterion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successful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fulfillment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goals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millennium.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concern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arose,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contribution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university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institutions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ready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walk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along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paths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improving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quality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teaching,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giving </a:t>
            </a:r>
            <a:r>
              <a:rPr sz="1200" dirty="0">
                <a:latin typeface="Times New Roman"/>
                <a:cs typeface="Times New Roman"/>
              </a:rPr>
              <a:t>priority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epistemological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 humanist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profile of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graduate.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sense,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was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(1998),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Motivation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(1996)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Dialogic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Action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Theory </a:t>
            </a:r>
            <a:r>
              <a:rPr sz="1200" dirty="0">
                <a:latin typeface="Times New Roman"/>
                <a:cs typeface="Times New Roman"/>
              </a:rPr>
              <a:t>(2000).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its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research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methodologically,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relied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interpretive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paradigm,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under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qualitative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approach,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also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assumed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benefits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phenomenological-</a:t>
            </a:r>
            <a:r>
              <a:rPr sz="1200" dirty="0">
                <a:latin typeface="Times New Roman"/>
                <a:cs typeface="Times New Roman"/>
              </a:rPr>
              <a:t>hermeneutical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with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scenario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represented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National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Plains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"Rómulo </a:t>
            </a:r>
            <a:r>
              <a:rPr sz="1200" dirty="0">
                <a:latin typeface="Times New Roman"/>
                <a:cs typeface="Times New Roman"/>
              </a:rPr>
              <a:t>Gallegos",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informant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subjects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three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(03)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professors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economic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aforementioned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university.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information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analysis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was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carried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out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through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categorization, </a:t>
            </a:r>
            <a:r>
              <a:rPr sz="1200" dirty="0">
                <a:latin typeface="Times New Roman"/>
                <a:cs typeface="Times New Roman"/>
              </a:rPr>
              <a:t>structuring,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triangulation,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envisioning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comprehensive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training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professionals,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by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spc="-10" dirty="0">
                <a:latin typeface="Times New Roman"/>
                <a:cs typeface="Times New Roman"/>
              </a:rPr>
              <a:t>University,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should include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three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major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components: special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knowledge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 field, technical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skills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framework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professional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performance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where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values,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prevail,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with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critical,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investigative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thinking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contributes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generation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quality.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This </a:t>
            </a:r>
            <a:r>
              <a:rPr sz="1200" dirty="0">
                <a:latin typeface="Times New Roman"/>
                <a:cs typeface="Times New Roman"/>
              </a:rPr>
              <a:t>gave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way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construction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humanistic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goals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millennium.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Where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follows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good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harmony,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authentic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adaptation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all </a:t>
            </a:r>
            <a:r>
              <a:rPr sz="1200" dirty="0">
                <a:latin typeface="Times New Roman"/>
                <a:cs typeface="Times New Roman"/>
              </a:rPr>
              <a:t>values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following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hierarchy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established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according to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man's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own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nature.</a:t>
            </a:r>
            <a:endParaRPr sz="120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Descriptors: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Quality,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Teachers.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8255" algn="just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Biographical</a:t>
            </a:r>
            <a:r>
              <a:rPr sz="1200" b="1" spc="3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Review</a:t>
            </a:r>
            <a:r>
              <a:rPr sz="1200" dirty="0">
                <a:latin typeface="Times New Roman"/>
                <a:cs typeface="Times New Roman"/>
              </a:rPr>
              <a:t>: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Public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Accountant,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Master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Management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Dr.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Sciences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(UNERG),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Post-</a:t>
            </a:r>
            <a:r>
              <a:rPr sz="1200" dirty="0">
                <a:latin typeface="Times New Roman"/>
                <a:cs typeface="Times New Roman"/>
              </a:rPr>
              <a:t>doctorate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19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Management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(UPEl).</a:t>
            </a:r>
            <a:r>
              <a:rPr sz="1200" spc="20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Guárico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Zone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Auditor.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Professor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Economic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Sciences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Area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(UNERG)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and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22300" y="8503546"/>
            <a:ext cx="4693285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dirty="0">
                <a:latin typeface="Times New Roman"/>
                <a:cs typeface="Times New Roman"/>
              </a:rPr>
              <a:t>currently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Coordinator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-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Administrative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Management Master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(UNERG).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702043" y="8913536"/>
            <a:ext cx="102235" cy="194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spc="-50" dirty="0">
                <a:latin typeface="Times New Roman"/>
                <a:cs typeface="Times New Roman"/>
              </a:rPr>
              <a:t>9</a:t>
            </a:r>
            <a:endParaRPr sz="1200">
              <a:latin typeface="Times New Roman"/>
              <a:cs typeface="Times New Roman"/>
            </a:endParaRPr>
          </a:p>
        </p:txBody>
      </p:sp>
      <p:grpSp>
        <p:nvGrpSpPr>
          <p:cNvPr id="36" name="Grupo 35">
            <a:extLst>
              <a:ext uri="{FF2B5EF4-FFF2-40B4-BE49-F238E27FC236}">
                <a16:creationId xmlns:a16="http://schemas.microsoft.com/office/drawing/2014/main" id="{683903C4-FF82-612E-B78B-08C6555A2492}"/>
              </a:ext>
            </a:extLst>
          </p:cNvPr>
          <p:cNvGrpSpPr/>
          <p:nvPr/>
        </p:nvGrpSpPr>
        <p:grpSpPr>
          <a:xfrm>
            <a:off x="192024" y="99280"/>
            <a:ext cx="6472351" cy="1452626"/>
            <a:chOff x="470065" y="1951410"/>
            <a:chExt cx="6665976" cy="1452626"/>
          </a:xfrm>
        </p:grpSpPr>
        <p:grpSp>
          <p:nvGrpSpPr>
            <p:cNvPr id="37" name="object 12">
              <a:extLst>
                <a:ext uri="{FF2B5EF4-FFF2-40B4-BE49-F238E27FC236}">
                  <a16:creationId xmlns:a16="http://schemas.microsoft.com/office/drawing/2014/main" id="{48699833-2058-8596-99F7-C54D9EABC19C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41" name="object 13">
                <a:extLst>
                  <a:ext uri="{FF2B5EF4-FFF2-40B4-BE49-F238E27FC236}">
                    <a16:creationId xmlns:a16="http://schemas.microsoft.com/office/drawing/2014/main" id="{833F99B0-2236-C286-04B8-0ED9D565CA2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42" name="object 14">
                <a:extLst>
                  <a:ext uri="{FF2B5EF4-FFF2-40B4-BE49-F238E27FC236}">
                    <a16:creationId xmlns:a16="http://schemas.microsoft.com/office/drawing/2014/main" id="{5382B68D-50CA-C436-C3F6-97A7E211D6B6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3" name="object 15">
                <a:extLst>
                  <a:ext uri="{FF2B5EF4-FFF2-40B4-BE49-F238E27FC236}">
                    <a16:creationId xmlns:a16="http://schemas.microsoft.com/office/drawing/2014/main" id="{38870F55-63FB-A6C0-FF0B-FCA67AF01338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4" name="object 16">
                <a:extLst>
                  <a:ext uri="{FF2B5EF4-FFF2-40B4-BE49-F238E27FC236}">
                    <a16:creationId xmlns:a16="http://schemas.microsoft.com/office/drawing/2014/main" id="{65C44CB0-1F58-826F-C49F-8907B18D76DC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8" name="object 16">
              <a:extLst>
                <a:ext uri="{FF2B5EF4-FFF2-40B4-BE49-F238E27FC236}">
                  <a16:creationId xmlns:a16="http://schemas.microsoft.com/office/drawing/2014/main" id="{0165C824-1812-B59B-9995-9B0F8DEBDF6C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9" name="object 25">
              <a:extLst>
                <a:ext uri="{FF2B5EF4-FFF2-40B4-BE49-F238E27FC236}">
                  <a16:creationId xmlns:a16="http://schemas.microsoft.com/office/drawing/2014/main" id="{8767BA9F-4C26-465D-9063-C83E9E5EDCB7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40" name="object 31">
              <a:extLst>
                <a:ext uri="{FF2B5EF4-FFF2-40B4-BE49-F238E27FC236}">
                  <a16:creationId xmlns:a16="http://schemas.microsoft.com/office/drawing/2014/main" id="{8AAF2F6F-B5CF-5DF7-A347-83C665E1A0E7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81750" cy="6935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660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5285" marR="5715" indent="-36322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abordaje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epistemológico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realizó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pretende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aclarar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individuo,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consolidación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personalidad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referido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valor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respeto,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importando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comprensión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 </a:t>
            </a:r>
            <a:r>
              <a:rPr sz="1200" dirty="0">
                <a:latin typeface="Times New Roman"/>
                <a:cs typeface="Times New Roman"/>
              </a:rPr>
              <a:t>determinante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concepto,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mensaje,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postura,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actividades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meta </a:t>
            </a:r>
            <a:r>
              <a:rPr sz="1200" dirty="0">
                <a:latin typeface="Times New Roman"/>
                <a:cs typeface="Times New Roman"/>
              </a:rPr>
              <a:t>comunicador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implícito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representación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spc="-10" dirty="0">
                <a:latin typeface="Times New Roman"/>
                <a:cs typeface="Times New Roman"/>
              </a:rPr>
              <a:t>mismo.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actitud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aprende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realidad </a:t>
            </a:r>
            <a:r>
              <a:rPr sz="1200" dirty="0">
                <a:latin typeface="Times New Roman"/>
                <a:cs typeface="Times New Roman"/>
              </a:rPr>
              <a:t>universitaria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interesando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humana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significado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interacciones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académicas </a:t>
            </a:r>
            <a:r>
              <a:rPr sz="1200" dirty="0">
                <a:latin typeface="Times New Roman"/>
                <a:cs typeface="Times New Roman"/>
              </a:rPr>
              <a:t>comunitarias,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partir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reflexivo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entonces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requiere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articulación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subjetivos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actuar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normas,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políticas,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reglamentos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contratos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contratos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académicos</a:t>
            </a:r>
            <a:r>
              <a:rPr sz="1200" spc="1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intercambiar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integrada,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experiencias </a:t>
            </a:r>
            <a:r>
              <a:rPr sz="1200" dirty="0">
                <a:latin typeface="Times New Roman"/>
                <a:cs typeface="Times New Roman"/>
              </a:rPr>
              <a:t>conocimientos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significativos.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la </a:t>
            </a:r>
            <a:r>
              <a:rPr sz="1200" dirty="0">
                <a:latin typeface="Times New Roman"/>
                <a:cs typeface="Times New Roman"/>
              </a:rPr>
              <a:t>República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Venezuela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ofrece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practico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renovar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comunidad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junto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ley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universidades </a:t>
            </a:r>
            <a:r>
              <a:rPr sz="1200" dirty="0">
                <a:latin typeface="Times New Roman"/>
                <a:cs typeface="Times New Roman"/>
              </a:rPr>
              <a:t>pueda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medio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eficaz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renovación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alianzas</a:t>
            </a:r>
            <a:r>
              <a:rPr sz="1200" spc="28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2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dialogo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spc="-10" dirty="0">
                <a:latin typeface="Times New Roman"/>
                <a:cs typeface="Times New Roman"/>
              </a:rPr>
              <a:t>convivencia.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2870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Basado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experiencia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común,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conseguimos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coincidencia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formulación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juicios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comunes,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comprendiéndonos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Demás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acción </a:t>
            </a:r>
            <a:r>
              <a:rPr sz="1200" dirty="0">
                <a:latin typeface="Times New Roman"/>
                <a:cs typeface="Times New Roman"/>
              </a:rPr>
              <a:t>común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hemos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convenido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cumplir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comunitaria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servirá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allá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formulación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escrita,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alianza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humanística,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vivir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creatividad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académica,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4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comunitaria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junto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miembros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comunidad </a:t>
            </a:r>
            <a:r>
              <a:rPr sz="1200" dirty="0">
                <a:latin typeface="Times New Roman"/>
                <a:cs typeface="Times New Roman"/>
              </a:rPr>
              <a:t>determinada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estructuras</a:t>
            </a:r>
            <a:r>
              <a:rPr sz="1200" spc="2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impuestas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afuera</a:t>
            </a:r>
            <a:r>
              <a:rPr sz="1200" spc="2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actores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existentes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coherencia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responsabilidad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Hoy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largo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camino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recorrer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existir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unión,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esfuerzo,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compromiso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acción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concreta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desprendimiento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apego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conducta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ética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entrega al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querer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cumplir </a:t>
            </a:r>
            <a:r>
              <a:rPr sz="1200" dirty="0">
                <a:latin typeface="Times New Roman"/>
                <a:cs typeface="Times New Roman"/>
              </a:rPr>
              <a:t>bajo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 investigación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posible la integración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universidades,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Consejos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Comunales,</a:t>
            </a:r>
            <a:r>
              <a:rPr sz="1200" spc="18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fuerzas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vivas,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deficiencias</a:t>
            </a:r>
            <a:r>
              <a:rPr sz="1200" spc="1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6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spc="-10" dirty="0">
                <a:latin typeface="Times New Roman"/>
                <a:cs typeface="Times New Roman"/>
              </a:rPr>
              <a:t>potencialidades.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251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abordaje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cumplimiento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podamos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coadyuvar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esfuerzos </a:t>
            </a:r>
            <a:r>
              <a:rPr sz="1200" dirty="0">
                <a:latin typeface="Times New Roman"/>
                <a:cs typeface="Times New Roman"/>
              </a:rPr>
              <a:t>éticos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involucran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estado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consolidar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deriven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interés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humano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involucre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población,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diseño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principios </a:t>
            </a:r>
            <a:r>
              <a:rPr sz="1200" dirty="0">
                <a:latin typeface="Times New Roman"/>
                <a:cs typeface="Times New Roman"/>
              </a:rPr>
              <a:t>basados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orientación,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planificación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proyectos</a:t>
            </a:r>
            <a:r>
              <a:rPr sz="1200" spc="2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acompañamiento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1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criterios</a:t>
            </a:r>
            <a:r>
              <a:rPr sz="1200" spc="47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evaluación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presentar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convincente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mejoras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comunitario.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65671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16863" y="8261840"/>
            <a:ext cx="44107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25830" marR="5080" indent="-91376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Hacer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Servicio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Comunitario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Formación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Ética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de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Sector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Universitario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15260" y="8823586"/>
            <a:ext cx="170433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Especialista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Lelis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Rondón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764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90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54CF04D2-84C2-68E7-2EE4-FEB3E5990D81}"/>
              </a:ext>
            </a:extLst>
          </p:cNvPr>
          <p:cNvGrpSpPr/>
          <p:nvPr/>
        </p:nvGrpSpPr>
        <p:grpSpPr>
          <a:xfrm>
            <a:off x="79578" y="100194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8E57E016-5E03-1EDB-04E3-FC4AEAD19626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BE012F90-B694-3DA3-EEF4-C9655794CEDF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75C8B5C2-61F5-515F-06B6-5080E2676F36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32A084D5-B631-EA80-312A-4A4999E9FA69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AB9203B9-9A60-3371-BEBE-A0CE031B6381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6628F451-B05A-823A-418B-53D17EEEF2A6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94929B3E-5B0A-4098-4E72-1DB80A99F957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C4C1DA8A-912F-F7CE-FAFC-85A4D2C35F69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81750" cy="1814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660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1120"/>
              </a:spcBef>
            </a:pPr>
            <a:r>
              <a:rPr sz="1200" dirty="0">
                <a:latin typeface="Times New Roman"/>
                <a:cs typeface="Times New Roman"/>
              </a:rPr>
              <a:t>Finalmente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dejar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constancia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interés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mancomunado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existencia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visión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luz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preeminencia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constitucional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requisito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legal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del </a:t>
            </a:r>
            <a:r>
              <a:rPr sz="1200" dirty="0">
                <a:latin typeface="Times New Roman"/>
                <a:cs typeface="Times New Roman"/>
              </a:rPr>
              <a:t>cumplimiento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comunitario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universitarios,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otra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salirse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nosotros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entendido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hermanos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caminar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juntos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sensibilidad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ante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ayudarnos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vivir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construir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fraternidad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encuentro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Tarea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misioneros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evangelización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servicio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pobres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marginados pero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iguales.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65671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16863" y="8261840"/>
            <a:ext cx="44107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25830" marR="5080" indent="-91376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Hacer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Servicio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Comunitario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Formación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Ética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de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Sector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Universitario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15260" y="8823586"/>
            <a:ext cx="170433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Especialista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Lelis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Rondón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764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91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ED34F8EB-AE3F-80BE-D01D-D3D0BF43C637}"/>
              </a:ext>
            </a:extLst>
          </p:cNvPr>
          <p:cNvGrpSpPr/>
          <p:nvPr/>
        </p:nvGrpSpPr>
        <p:grpSpPr>
          <a:xfrm>
            <a:off x="109728" y="115569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69F8B25A-8948-D63F-333B-014FBF874421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BB3E4A39-4476-1FD6-D909-AE0DEEB1E213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6512CCA3-A53C-574A-4D31-486363954708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78265FE3-EB39-DE4D-FB67-93035D4432BE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A56410D2-6C95-132B-07F2-544FBAFBDC46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E0140989-01B8-F0D1-08FB-0BF74A834B58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9A80C43B-FAB0-4A53-D31C-A6331681CE1F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CC27048A-577D-1213-F843-89073075C4E1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93014" y="1068451"/>
            <a:ext cx="6345555" cy="656970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92755" marR="77152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120"/>
              </a:spcBef>
            </a:pPr>
            <a:r>
              <a:rPr sz="1200" b="1" dirty="0">
                <a:latin typeface="Times New Roman"/>
                <a:cs typeface="Times New Roman"/>
              </a:rPr>
              <a:t>REFERENCIAS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BIBLIOGRÁFICAS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715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Asamblea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República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Bolivariana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Venezuela.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(2.005)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Ley</a:t>
            </a:r>
            <a:r>
              <a:rPr sz="1200" i="1" spc="1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0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Servicio</a:t>
            </a:r>
            <a:r>
              <a:rPr sz="1200" i="1" spc="114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Comunitario </a:t>
            </a:r>
            <a:r>
              <a:rPr sz="1200" i="1" dirty="0">
                <a:latin typeface="Times New Roman"/>
                <a:cs typeface="Times New Roman"/>
              </a:rPr>
              <a:t>del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Estudiante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Educación </a:t>
            </a:r>
            <a:r>
              <a:rPr sz="1200" i="1" spc="-20" dirty="0">
                <a:latin typeface="Times New Roman"/>
                <a:cs typeface="Times New Roman"/>
              </a:rPr>
              <a:t>Superior.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Gaceta Oficial Nº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38.272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14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Septiembre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2005.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Álvarez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(1996</a:t>
            </a:r>
            <a:r>
              <a:rPr sz="1200" b="1" i="1" dirty="0">
                <a:latin typeface="Times New Roman"/>
                <a:cs typeface="Times New Roman"/>
              </a:rPr>
              <a:t>),</a:t>
            </a:r>
            <a:r>
              <a:rPr sz="1200" b="1" i="1" spc="14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4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participación</a:t>
            </a:r>
            <a:r>
              <a:rPr sz="1200" i="1" spc="15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comunitaria</a:t>
            </a:r>
            <a:r>
              <a:rPr sz="1200" i="1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Caracas.</a:t>
            </a:r>
            <a:r>
              <a:rPr sz="1200" spc="14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Centro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Latinoamericano</a:t>
            </a:r>
            <a:r>
              <a:rPr sz="1200" spc="150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Administración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Desarrollo,</a:t>
            </a:r>
            <a:endParaRPr sz="1200" dirty="0">
              <a:latin typeface="Times New Roman"/>
              <a:cs typeface="Times New Roman"/>
            </a:endParaRPr>
          </a:p>
          <a:p>
            <a:pPr marL="375285" marR="7620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Abad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(1999),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Conferencia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Internacional</a:t>
            </a:r>
            <a:r>
              <a:rPr sz="1200" i="1" spc="7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sobre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atención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primaria</a:t>
            </a:r>
            <a:r>
              <a:rPr sz="1200" i="1" spc="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4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salud</a:t>
            </a:r>
            <a:r>
              <a:rPr sz="1200" i="1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Antioquia, Medellín.</a:t>
            </a:r>
            <a:endParaRPr sz="1200" dirty="0">
              <a:latin typeface="Times New Roman"/>
              <a:cs typeface="Times New Roman"/>
            </a:endParaRPr>
          </a:p>
          <a:p>
            <a:pPr marL="12700" marR="8255" algn="r">
              <a:lnSpc>
                <a:spcPct val="100000"/>
              </a:lnSpc>
              <a:tabLst>
                <a:tab pos="3376929" algn="l"/>
              </a:tabLst>
            </a:pPr>
            <a:r>
              <a:rPr sz="1200" dirty="0">
                <a:latin typeface="Times New Roman"/>
                <a:cs typeface="Times New Roman"/>
              </a:rPr>
              <a:t>Barylko, Jaime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(2005).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Reflexiones</a:t>
            </a:r>
            <a:r>
              <a:rPr sz="1200" i="1" spc="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filosóficas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búsqueda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verdad.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Editorial</a:t>
            </a:r>
            <a:r>
              <a:rPr sz="1200" spc="-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Ariel.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Argentina. </a:t>
            </a:r>
            <a:r>
              <a:rPr sz="1200" dirty="0">
                <a:latin typeface="Times New Roman"/>
                <a:cs typeface="Times New Roman"/>
              </a:rPr>
              <a:t>Contreras,</a:t>
            </a:r>
            <a:r>
              <a:rPr sz="1200" spc="9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(2006).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10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Servicio</a:t>
            </a:r>
            <a:r>
              <a:rPr sz="1200" i="1" spc="10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Comunitario</a:t>
            </a:r>
            <a:r>
              <a:rPr sz="1200" i="1" spc="10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como</a:t>
            </a:r>
            <a:r>
              <a:rPr sz="1200" i="1" spc="10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expresión</a:t>
            </a:r>
            <a:r>
              <a:rPr sz="1200" i="1" spc="10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10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50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Responsabilidad</a:t>
            </a:r>
            <a:r>
              <a:rPr sz="1200" i="1" spc="500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Social </a:t>
            </a:r>
            <a:r>
              <a:rPr sz="1200" i="1" dirty="0">
                <a:latin typeface="Times New Roman"/>
                <a:cs typeface="Times New Roman"/>
              </a:rPr>
              <a:t>Comunitaria</a:t>
            </a:r>
            <a:r>
              <a:rPr sz="1200" b="1" dirty="0">
                <a:latin typeface="Times New Roman"/>
                <a:cs typeface="Times New Roman"/>
              </a:rPr>
              <a:t>.</a:t>
            </a:r>
            <a:r>
              <a:rPr sz="1200" b="1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Ascenso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publicado</a:t>
            </a:r>
            <a:r>
              <a:rPr sz="1200" dirty="0">
                <a:latin typeface="Times New Roman"/>
                <a:cs typeface="Times New Roman"/>
              </a:rPr>
              <a:t>	</a:t>
            </a:r>
            <a:r>
              <a:rPr sz="1200" spc="-10" dirty="0">
                <a:latin typeface="Times New Roman"/>
                <a:cs typeface="Times New Roman"/>
              </a:rPr>
              <a:t>4-</a:t>
            </a:r>
            <a:r>
              <a:rPr sz="1200" dirty="0">
                <a:latin typeface="Times New Roman"/>
                <a:cs typeface="Times New Roman"/>
              </a:rPr>
              <a:t>Universidad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Experimental</a:t>
            </a:r>
            <a:endParaRPr sz="1200" dirty="0">
              <a:latin typeface="Times New Roman"/>
              <a:cs typeface="Times New Roman"/>
            </a:endParaRPr>
          </a:p>
          <a:p>
            <a:pPr marL="375285" algn="just">
              <a:lnSpc>
                <a:spcPct val="100000"/>
              </a:lnSpc>
            </a:pPr>
            <a:r>
              <a:rPr sz="1200" spc="-10" dirty="0">
                <a:latin typeface="Times New Roman"/>
                <a:cs typeface="Times New Roman"/>
              </a:rPr>
              <a:t>Libertador.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Caracas.</a:t>
            </a:r>
            <a:endParaRPr sz="1200" dirty="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Cortina,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Adela;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Castiñeira,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Ángel;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Conill,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Jesús;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Domingo,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Agustín;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García,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Domingo.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Lozano,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José </a:t>
            </a:r>
            <a:r>
              <a:rPr sz="1200" dirty="0">
                <a:latin typeface="Times New Roman"/>
                <a:cs typeface="Times New Roman"/>
              </a:rPr>
              <a:t>Félix 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Lozano,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Joseph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María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(1997</a:t>
            </a:r>
            <a:r>
              <a:rPr sz="1200" i="1" dirty="0">
                <a:latin typeface="Times New Roman"/>
                <a:cs typeface="Times New Roman"/>
              </a:rPr>
              <a:t>).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Rentabilidad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ética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empresa.</a:t>
            </a:r>
            <a:r>
              <a:rPr sz="1200" i="1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Primera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Edición. Fundación</a:t>
            </a:r>
            <a:r>
              <a:rPr sz="1200" spc="-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Argentaria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-Visor,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C.A.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Madrid.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pp.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141-</a:t>
            </a:r>
            <a:r>
              <a:rPr sz="1200" spc="-20" dirty="0">
                <a:latin typeface="Times New Roman"/>
                <a:cs typeface="Times New Roman"/>
              </a:rPr>
              <a:t>152.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Cortina,</a:t>
            </a:r>
            <a:r>
              <a:rPr sz="1200" spc="2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(2004</a:t>
            </a:r>
            <a:r>
              <a:rPr sz="1200" b="1" i="1" dirty="0">
                <a:latin typeface="Times New Roman"/>
                <a:cs typeface="Times New Roman"/>
              </a:rPr>
              <a:t>)</a:t>
            </a:r>
            <a:r>
              <a:rPr sz="1200" b="1" i="1" spc="25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254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tres</a:t>
            </a:r>
            <a:r>
              <a:rPr sz="1200" i="1" spc="254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edades</a:t>
            </a:r>
            <a:r>
              <a:rPr sz="1200" i="1" spc="25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de</a:t>
            </a:r>
            <a:r>
              <a:rPr sz="1200" i="1" spc="25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254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ética</a:t>
            </a:r>
            <a:r>
              <a:rPr sz="1200" i="1" spc="25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empresarial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25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http:/www</a:t>
            </a:r>
            <a:r>
              <a:rPr sz="1200" spc="250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chile-</a:t>
            </a:r>
            <a:r>
              <a:rPr sz="1200" spc="-25" dirty="0">
                <a:latin typeface="Times New Roman"/>
                <a:cs typeface="Times New Roman"/>
              </a:rPr>
              <a:t>hoy </a:t>
            </a:r>
            <a:r>
              <a:rPr sz="1200" spc="-10" dirty="0">
                <a:latin typeface="Times New Roman"/>
                <a:cs typeface="Times New Roman"/>
              </a:rPr>
              <a:t>delecom.trab/001130.ética.htm.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Etkin,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Jorge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(1996).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4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empresa</a:t>
            </a:r>
            <a:r>
              <a:rPr sz="1200" i="1" spc="4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competitiva.</a:t>
            </a:r>
            <a:r>
              <a:rPr sz="1200" i="1" spc="43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Grandeza</a:t>
            </a:r>
            <a:r>
              <a:rPr sz="1200" i="1" spc="4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4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decadencia.</a:t>
            </a:r>
            <a:r>
              <a:rPr sz="1200" i="1" spc="4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</a:t>
            </a:r>
            <a:r>
              <a:rPr sz="1200" i="1" spc="4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cambio</a:t>
            </a:r>
            <a:r>
              <a:rPr sz="1200" i="1" spc="42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hacia</a:t>
            </a:r>
            <a:r>
              <a:rPr sz="1200" i="1" spc="420" dirty="0">
                <a:latin typeface="Times New Roman"/>
                <a:cs typeface="Times New Roman"/>
              </a:rPr>
              <a:t> </a:t>
            </a:r>
            <a:r>
              <a:rPr sz="1200" i="1" spc="-25" dirty="0">
                <a:latin typeface="Times New Roman"/>
                <a:cs typeface="Times New Roman"/>
              </a:rPr>
              <a:t>una</a:t>
            </a:r>
            <a:endParaRPr sz="1200" dirty="0">
              <a:latin typeface="Times New Roman"/>
              <a:cs typeface="Times New Roman"/>
            </a:endParaRPr>
          </a:p>
          <a:p>
            <a:pPr marL="375285" algn="just">
              <a:lnSpc>
                <a:spcPct val="100000"/>
              </a:lnSpc>
            </a:pPr>
            <a:r>
              <a:rPr sz="1200" i="1" spc="-10" dirty="0">
                <a:latin typeface="Times New Roman"/>
                <a:cs typeface="Times New Roman"/>
              </a:rPr>
              <a:t>organización </a:t>
            </a:r>
            <a:r>
              <a:rPr sz="1200" i="1" dirty="0">
                <a:latin typeface="Times New Roman"/>
                <a:cs typeface="Times New Roman"/>
              </a:rPr>
              <a:t>viable</a:t>
            </a:r>
            <a:r>
              <a:rPr sz="1200" dirty="0">
                <a:latin typeface="Times New Roman"/>
                <a:cs typeface="Times New Roman"/>
              </a:rPr>
              <a:t>.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Mc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Graw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Hill. </a:t>
            </a:r>
            <a:r>
              <a:rPr sz="1200" spc="-10" dirty="0">
                <a:latin typeface="Times New Roman"/>
                <a:cs typeface="Times New Roman"/>
              </a:rPr>
              <a:t>Chile.</a:t>
            </a:r>
            <a:endParaRPr sz="1200" dirty="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Ferrer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Soto,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Juliana.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(2006).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La</a:t>
            </a:r>
            <a:r>
              <a:rPr sz="1200" i="1" spc="10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Corresponsabilidad</a:t>
            </a:r>
            <a:r>
              <a:rPr sz="1200" i="1" spc="11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como</a:t>
            </a:r>
            <a:r>
              <a:rPr sz="1200" i="1" spc="10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principio</a:t>
            </a:r>
            <a:r>
              <a:rPr sz="1200" i="1" spc="11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rector</a:t>
            </a:r>
            <a:r>
              <a:rPr sz="1200" i="1" spc="110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para</a:t>
            </a:r>
            <a:r>
              <a:rPr sz="1200" i="1" spc="105" dirty="0">
                <a:latin typeface="Times New Roman"/>
                <a:cs typeface="Times New Roman"/>
              </a:rPr>
              <a:t>  </a:t>
            </a:r>
            <a:r>
              <a:rPr sz="1200" i="1" dirty="0">
                <a:latin typeface="Times New Roman"/>
                <a:cs typeface="Times New Roman"/>
              </a:rPr>
              <a:t>el</a:t>
            </a:r>
            <a:r>
              <a:rPr sz="1200" i="1" spc="110" dirty="0">
                <a:latin typeface="Times New Roman"/>
                <a:cs typeface="Times New Roman"/>
              </a:rPr>
              <a:t>  </a:t>
            </a:r>
            <a:r>
              <a:rPr sz="1200" i="1" spc="-10" dirty="0">
                <a:latin typeface="Times New Roman"/>
                <a:cs typeface="Times New Roman"/>
              </a:rPr>
              <a:t>Servicio </a:t>
            </a:r>
            <a:r>
              <a:rPr sz="1200" i="1" dirty="0">
                <a:latin typeface="Times New Roman"/>
                <a:cs typeface="Times New Roman"/>
              </a:rPr>
              <a:t>Comunitario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desde</a:t>
            </a:r>
            <a:r>
              <a:rPr sz="1200" i="1" spc="-2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las</a:t>
            </a:r>
            <a:r>
              <a:rPr sz="1200" i="1" spc="-1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Universidades</a:t>
            </a:r>
            <a:r>
              <a:rPr sz="1200" i="1" spc="-15" dirty="0">
                <a:latin typeface="Times New Roman"/>
                <a:cs typeface="Times New Roman"/>
              </a:rPr>
              <a:t> </a:t>
            </a:r>
            <a:r>
              <a:rPr sz="1200" i="1" spc="-10" dirty="0">
                <a:latin typeface="Times New Roman"/>
                <a:cs typeface="Times New Roman"/>
              </a:rPr>
              <a:t>Venezolanas</a:t>
            </a:r>
            <a:r>
              <a:rPr sz="1200" spc="-10" dirty="0">
                <a:latin typeface="Times New Roman"/>
                <a:cs typeface="Times New Roman"/>
              </a:rPr>
              <a:t>.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presentado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Postdoctorado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Gerencia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Organizaciones. Universidad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Rafael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Belloso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Chacín.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12.</a:t>
            </a:r>
            <a:endParaRPr sz="1200" dirty="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Figueroa,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Luis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(2005).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Formación</a:t>
            </a:r>
            <a:r>
              <a:rPr sz="1200" i="1" spc="16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Docente:</a:t>
            </a:r>
            <a:r>
              <a:rPr sz="1200" i="1" spc="16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Complejidad</a:t>
            </a:r>
            <a:r>
              <a:rPr sz="1200" i="1" spc="180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y</a:t>
            </a:r>
            <a:r>
              <a:rPr sz="1200" i="1" spc="155" dirty="0">
                <a:latin typeface="Times New Roman"/>
                <a:cs typeface="Times New Roman"/>
              </a:rPr>
              <a:t> </a:t>
            </a:r>
            <a:r>
              <a:rPr sz="1200" i="1" dirty="0">
                <a:latin typeface="Times New Roman"/>
                <a:cs typeface="Times New Roman"/>
              </a:rPr>
              <a:t>profesionalización</a:t>
            </a:r>
            <a:r>
              <a:rPr sz="1200" b="1" i="1" dirty="0">
                <a:latin typeface="Times New Roman"/>
                <a:cs typeface="Times New Roman"/>
              </a:rPr>
              <a:t>.</a:t>
            </a:r>
            <a:r>
              <a:rPr sz="1200" b="1" i="1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Revista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ETHOS </a:t>
            </a:r>
            <a:r>
              <a:rPr sz="1200" dirty="0">
                <a:latin typeface="Times New Roman"/>
                <a:cs typeface="Times New Roman"/>
              </a:rPr>
              <a:t>Educativos.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No.35.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enero-</a:t>
            </a:r>
            <a:r>
              <a:rPr sz="1200" dirty="0">
                <a:latin typeface="Times New Roman"/>
                <a:cs typeface="Times New Roman"/>
              </a:rPr>
              <a:t>abril.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México</a:t>
            </a:r>
            <a:endParaRPr sz="1200" dirty="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tabLst>
                <a:tab pos="2343150" algn="l"/>
                <a:tab pos="4452620" algn="l"/>
                <a:tab pos="5993765" algn="l"/>
              </a:tabLst>
            </a:pPr>
            <a:r>
              <a:rPr sz="1200" dirty="0">
                <a:latin typeface="Times New Roman"/>
                <a:cs typeface="Times New Roman"/>
              </a:rPr>
              <a:t>Herrera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(2005)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Consideraciones</a:t>
            </a:r>
            <a:r>
              <a:rPr sz="1200" i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sobre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Ley</a:t>
            </a:r>
            <a:r>
              <a:rPr sz="1200" i="1" spc="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Servicio</a:t>
            </a:r>
            <a:r>
              <a:rPr sz="1200" i="1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Comunitario del</a:t>
            </a:r>
            <a:r>
              <a:rPr sz="1200" i="1" spc="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Estudiante</a:t>
            </a:r>
            <a:r>
              <a:rPr sz="1200" i="1" spc="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 Educación Superior</a:t>
            </a:r>
            <a:r>
              <a:rPr sz="1200" b="1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b="1" i="1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Documento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línea. Disponibleen: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http://www.unesco.org.ve/documentosinteres/venezuela/ConsideracionesLeyServic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ioComunitari</a:t>
            </a:r>
            <a:r>
              <a:rPr sz="1200" spc="-6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oCarlosHerrera.pdf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Orellana;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Sánchez,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 y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Orellana,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D.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(S/A)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(2.005)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Responsabilidad</a:t>
            </a:r>
            <a:r>
              <a:rPr sz="1200" i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Social</a:t>
            </a:r>
            <a:r>
              <a:rPr sz="1200" i="1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Universitaria.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Disponible en: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http://www.redeconomia.org.ve/documentos/desageren/rsuniv.pdf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50800" algn="just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Lozano,</a:t>
            </a:r>
            <a:r>
              <a:rPr sz="1200" spc="-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Josep</a:t>
            </a:r>
            <a:r>
              <a:rPr sz="1200" spc="-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(1999).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Ética</a:t>
            </a:r>
            <a:r>
              <a:rPr sz="1200" i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i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Empresa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-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Editorial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Trotta.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México.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6350" indent="-325120" algn="just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Quiñones,</a:t>
            </a:r>
            <a:r>
              <a:rPr sz="1200" spc="4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Y</a:t>
            </a:r>
            <a:r>
              <a:rPr sz="1200" spc="4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(2007).</a:t>
            </a:r>
            <a:r>
              <a:rPr sz="1200" spc="4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Ley</a:t>
            </a:r>
            <a:r>
              <a:rPr sz="1200" i="1" spc="4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46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servicio</a:t>
            </a:r>
            <a:r>
              <a:rPr sz="1200" i="1" spc="484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comunitario</a:t>
            </a:r>
            <a:r>
              <a:rPr sz="1200" i="1" spc="4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del</a:t>
            </a:r>
            <a:r>
              <a:rPr sz="1200" i="1" spc="4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estudiante</a:t>
            </a:r>
            <a:r>
              <a:rPr sz="1200" i="1" spc="48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459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i="1" spc="4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superior.</a:t>
            </a:r>
            <a:r>
              <a:rPr sz="1200" i="1" spc="4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En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Monografias.com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581144" y="165671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216863" y="8261840"/>
            <a:ext cx="44107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25830" marR="5080" indent="-91376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Hacer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Servicio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Comunitario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Formación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Ética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de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Sector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Universitario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15260" y="8823586"/>
            <a:ext cx="170433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Especialista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Lelis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Rondón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764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92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B7A27C61-0762-8F29-7D98-3BA3404D72C0}"/>
              </a:ext>
            </a:extLst>
          </p:cNvPr>
          <p:cNvGrpSpPr/>
          <p:nvPr/>
        </p:nvGrpSpPr>
        <p:grpSpPr>
          <a:xfrm>
            <a:off x="109728" y="88391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BF8C7D92-D311-0BCB-18BF-F57679A9E6B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6526B3AF-6209-073E-F6A7-946118C32157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28CD3FCB-2CF7-5229-D703-7FF8684C1CD9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6CC6A161-FA50-3993-2C34-2E7DE7E56BB8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78001898-C578-6BF1-68D5-396E05AB92BA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CCAE1E02-D5A7-AFC1-B990-52F1F96D8847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A3A2BCAC-5225-29D9-033D-79B9933AE570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CFFD2DB4-F68C-7574-801E-58021D42BA61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700516"/>
              <a:ext cx="6518148" cy="1584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57750" y="251586"/>
              <a:ext cx="2214626" cy="788289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52475" y="1068451"/>
            <a:ext cx="6344920" cy="272638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33395" marR="73025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69"/>
              </a:spcBef>
            </a:pPr>
            <a:endParaRPr sz="1200" dirty="0">
              <a:latin typeface="Arial"/>
              <a:cs typeface="Arial"/>
            </a:endParaRPr>
          </a:p>
          <a:p>
            <a:pPr marL="635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REFERENCIAS</a:t>
            </a:r>
            <a:r>
              <a:rPr sz="1200" b="1" spc="-5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BIBLIOGRÁFICAS</a:t>
            </a:r>
            <a:endParaRPr sz="1200" dirty="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375285" marR="5080" indent="-363220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República Bolivariana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Venezuela.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Nacional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(2000)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Gaceta Oficial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Nº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5.453.</a:t>
            </a:r>
            <a:r>
              <a:rPr sz="1200" spc="-10" dirty="0">
                <a:latin typeface="Times New Roman"/>
                <a:cs typeface="Times New Roman"/>
              </a:rPr>
              <a:t> Asamblea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Nacional.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Caracas.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Venezuela.</a:t>
            </a:r>
            <a:r>
              <a:rPr sz="1200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(24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Marzo</a:t>
            </a:r>
            <a:r>
              <a:rPr sz="1200" spc="-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2000).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6985" indent="-363220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Rodríguez,</a:t>
            </a:r>
            <a:r>
              <a:rPr sz="1200" spc="1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C.</a:t>
            </a:r>
            <a:r>
              <a:rPr sz="1200" spc="1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(2007).</a:t>
            </a:r>
            <a:r>
              <a:rPr sz="1200" spc="1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Diseño</a:t>
            </a:r>
            <a:r>
              <a:rPr sz="1200" i="1" spc="1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1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un</a:t>
            </a:r>
            <a:r>
              <a:rPr sz="1200" i="1" spc="1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taller</a:t>
            </a:r>
            <a:r>
              <a:rPr sz="1200" i="1" spc="1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sobre</a:t>
            </a:r>
            <a:r>
              <a:rPr sz="1200" i="1" spc="15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trabajos</a:t>
            </a:r>
            <a:r>
              <a:rPr sz="1200" i="1" spc="1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comunitarios</a:t>
            </a:r>
            <a:r>
              <a:rPr sz="1200" i="1" spc="1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dirigido</a:t>
            </a:r>
            <a:r>
              <a:rPr sz="1200" i="1" spc="1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a</a:t>
            </a:r>
            <a:r>
              <a:rPr sz="1200" i="1" spc="1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los</a:t>
            </a:r>
            <a:r>
              <a:rPr sz="1200" i="1" spc="1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cadetes</a:t>
            </a:r>
            <a:r>
              <a:rPr sz="1200" i="1" spc="14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14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la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Escuela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-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Aviación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Militar</a:t>
            </a:r>
            <a:r>
              <a:rPr sz="1200" i="1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Venezolana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.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Monografias.com.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7620" indent="-36322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Rodríguez,</a:t>
            </a:r>
            <a:r>
              <a:rPr sz="1200" spc="12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S</a:t>
            </a:r>
            <a:r>
              <a:rPr sz="1200" spc="12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(2.005).</a:t>
            </a:r>
            <a:r>
              <a:rPr sz="1200" spc="12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Reglamento</a:t>
            </a:r>
            <a:r>
              <a:rPr sz="1200" i="1" spc="12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12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Servicio</a:t>
            </a:r>
            <a:r>
              <a:rPr sz="1200" i="1" spc="130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Comunitario</a:t>
            </a:r>
            <a:r>
              <a:rPr sz="1200" i="1" spc="12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i="1" spc="12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la</a:t>
            </a:r>
            <a:r>
              <a:rPr sz="1200" i="1" spc="12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Educación</a:t>
            </a:r>
            <a:r>
              <a:rPr sz="1200" i="1" spc="12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Superior.</a:t>
            </a:r>
            <a:r>
              <a:rPr sz="1200" i="1" spc="125" dirty="0">
                <a:solidFill>
                  <a:schemeClr val="tx1"/>
                </a:solidFill>
                <a:latin typeface="Times New Roman"/>
                <a:cs typeface="Times New Roman"/>
              </a:rPr>
              <a:t> 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En: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Monografias.com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Trelles,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G.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(2.005)</a:t>
            </a:r>
            <a:r>
              <a:rPr sz="1200" spc="-3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Un</a:t>
            </a:r>
            <a:r>
              <a:rPr sz="1200" i="1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nuevo</a:t>
            </a:r>
            <a:r>
              <a:rPr sz="1200" i="1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Modelo</a:t>
            </a:r>
            <a:r>
              <a:rPr sz="1200" i="1" spc="-1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de</a:t>
            </a:r>
            <a:r>
              <a:rPr sz="1200" i="1" spc="-25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i="1" dirty="0">
                <a:solidFill>
                  <a:schemeClr val="tx1"/>
                </a:solidFill>
                <a:latin typeface="Times New Roman"/>
                <a:cs typeface="Times New Roman"/>
              </a:rPr>
              <a:t>Universidad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.</a:t>
            </a:r>
            <a:r>
              <a:rPr sz="1200" spc="-2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spc="-3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Monografías.com.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375285" marR="7620" indent="-363220">
              <a:lnSpc>
                <a:spcPct val="100000"/>
              </a:lnSpc>
              <a:tabLst>
                <a:tab pos="1033780" algn="l"/>
                <a:tab pos="1821814" algn="l"/>
                <a:tab pos="2538095" algn="l"/>
                <a:tab pos="3184525" algn="l"/>
                <a:tab pos="3926840" algn="l"/>
                <a:tab pos="4481830" algn="l"/>
                <a:tab pos="4904105" algn="l"/>
                <a:tab pos="5617210" algn="l"/>
              </a:tabLst>
            </a:pP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Universidad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Católica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Andrés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Bello.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[Página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Web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en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Línea].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	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Disponible: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http://www.ucab.edu.ve/ucabnuevo/noticias/noticia.php?NOTICIA_ID=</a:t>
            </a:r>
            <a:r>
              <a:rPr sz="1200" spc="37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25" dirty="0">
                <a:solidFill>
                  <a:schemeClr val="tx1"/>
                </a:solidFill>
                <a:latin typeface="Times New Roman"/>
                <a:cs typeface="Times New Roman"/>
              </a:rPr>
              <a:t>500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216863" y="8261840"/>
            <a:ext cx="4410710" cy="37274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25830" marR="5080" indent="-913765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Hacer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Servicio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Comunitario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en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Formación</a:t>
            </a:r>
            <a:r>
              <a:rPr sz="1200" b="1" spc="2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Ética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Social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de </a:t>
            </a:r>
            <a:r>
              <a:rPr sz="1200" b="1" dirty="0">
                <a:latin typeface="Times New Roman"/>
                <a:cs typeface="Times New Roman"/>
              </a:rPr>
              <a:t>los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Estudiantes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Sector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Universitario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15260" y="8823586"/>
            <a:ext cx="1704339" cy="194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410"/>
              </a:lnSpc>
            </a:pPr>
            <a:r>
              <a:rPr sz="1200" b="1" dirty="0">
                <a:latin typeface="Times New Roman"/>
                <a:cs typeface="Times New Roman"/>
              </a:rPr>
              <a:t>Especialista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Lelis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Rondón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7645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93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BECE4D3F-E981-6AA7-A277-7BE85D5F21D0}"/>
              </a:ext>
            </a:extLst>
          </p:cNvPr>
          <p:cNvGrpSpPr/>
          <p:nvPr/>
        </p:nvGrpSpPr>
        <p:grpSpPr>
          <a:xfrm>
            <a:off x="117348" y="98932"/>
            <a:ext cx="6665976" cy="1452626"/>
            <a:chOff x="470065" y="1951410"/>
            <a:chExt cx="6665976" cy="1452626"/>
          </a:xfrm>
        </p:grpSpPr>
        <p:grpSp>
          <p:nvGrpSpPr>
            <p:cNvPr id="22" name="object 12">
              <a:extLst>
                <a:ext uri="{FF2B5EF4-FFF2-40B4-BE49-F238E27FC236}">
                  <a16:creationId xmlns:a16="http://schemas.microsoft.com/office/drawing/2014/main" id="{E86F6EE5-A88F-840E-0473-193BAAFC1010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6" name="object 13">
                <a:extLst>
                  <a:ext uri="{FF2B5EF4-FFF2-40B4-BE49-F238E27FC236}">
                    <a16:creationId xmlns:a16="http://schemas.microsoft.com/office/drawing/2014/main" id="{B3463D54-B858-C83B-F349-46C8A7D2BB8A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7" name="object 14">
                <a:extLst>
                  <a:ext uri="{FF2B5EF4-FFF2-40B4-BE49-F238E27FC236}">
                    <a16:creationId xmlns:a16="http://schemas.microsoft.com/office/drawing/2014/main" id="{28FE4C90-08E1-84B5-47FC-1FD5470055AA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8" name="object 15">
                <a:extLst>
                  <a:ext uri="{FF2B5EF4-FFF2-40B4-BE49-F238E27FC236}">
                    <a16:creationId xmlns:a16="http://schemas.microsoft.com/office/drawing/2014/main" id="{F8A55EC9-DE00-8EA6-800A-625B0E858FDE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9" name="object 16">
                <a:extLst>
                  <a:ext uri="{FF2B5EF4-FFF2-40B4-BE49-F238E27FC236}">
                    <a16:creationId xmlns:a16="http://schemas.microsoft.com/office/drawing/2014/main" id="{9E9CE72C-FFA9-A2F6-D821-CF398BC90E52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3" name="object 16">
              <a:extLst>
                <a:ext uri="{FF2B5EF4-FFF2-40B4-BE49-F238E27FC236}">
                  <a16:creationId xmlns:a16="http://schemas.microsoft.com/office/drawing/2014/main" id="{4D158E25-4CF5-B14B-F8EF-C28C9A03A7B5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4" name="object 25">
              <a:extLst>
                <a:ext uri="{FF2B5EF4-FFF2-40B4-BE49-F238E27FC236}">
                  <a16:creationId xmlns:a16="http://schemas.microsoft.com/office/drawing/2014/main" id="{EB89D5BF-E3DA-EEFB-627B-93FD7FCD6B84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5" name="object 31">
              <a:extLst>
                <a:ext uri="{FF2B5EF4-FFF2-40B4-BE49-F238E27FC236}">
                  <a16:creationId xmlns:a16="http://schemas.microsoft.com/office/drawing/2014/main" id="{C17EF839-2AB5-76D3-1F1E-467E1B5C7BFA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5155" y="3329937"/>
            <a:ext cx="6647815" cy="5549265"/>
            <a:chOff x="105155" y="3329937"/>
            <a:chExt cx="6647815" cy="554926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155" y="3329937"/>
              <a:ext cx="6647687" cy="5548889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2849" y="3347910"/>
              <a:ext cx="6572250" cy="5472557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42849" y="3347910"/>
              <a:ext cx="6572250" cy="5473065"/>
            </a:xfrm>
            <a:custGeom>
              <a:avLst/>
              <a:gdLst/>
              <a:ahLst/>
              <a:cxnLst/>
              <a:rect l="l" t="t" r="r" b="b"/>
              <a:pathLst>
                <a:path w="6572250" h="5473065">
                  <a:moveTo>
                    <a:pt x="0" y="5472557"/>
                  </a:moveTo>
                  <a:lnTo>
                    <a:pt x="6572250" y="5472557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472557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14833" y="149034"/>
            <a:ext cx="6234430" cy="3164205"/>
            <a:chOff x="314833" y="149034"/>
            <a:chExt cx="6234430" cy="3164205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056"/>
              <a:ext cx="6203315" cy="831215"/>
            </a:xfrm>
            <a:custGeom>
              <a:avLst/>
              <a:gdLst/>
              <a:ahLst/>
              <a:cxnLst/>
              <a:rect l="l" t="t" r="r" b="b"/>
              <a:pathLst>
                <a:path w="6203315" h="831214">
                  <a:moveTo>
                    <a:pt x="6202934" y="0"/>
                  </a:moveTo>
                  <a:lnTo>
                    <a:pt x="0" y="0"/>
                  </a:lnTo>
                  <a:lnTo>
                    <a:pt x="0" y="830999"/>
                  </a:lnTo>
                  <a:lnTo>
                    <a:pt x="6202934" y="830999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27533" y="1522056"/>
              <a:ext cx="6209030" cy="1778635"/>
            </a:xfrm>
            <a:custGeom>
              <a:avLst/>
              <a:gdLst/>
              <a:ahLst/>
              <a:cxnLst/>
              <a:rect l="l" t="t" r="r" b="b"/>
              <a:pathLst>
                <a:path w="6209030" h="1778635">
                  <a:moveTo>
                    <a:pt x="6096" y="830999"/>
                  </a:moveTo>
                  <a:lnTo>
                    <a:pt x="6209030" y="830999"/>
                  </a:lnTo>
                  <a:lnTo>
                    <a:pt x="6209030" y="0"/>
                  </a:lnTo>
                  <a:lnTo>
                    <a:pt x="6096" y="0"/>
                  </a:lnTo>
                  <a:lnTo>
                    <a:pt x="6096" y="830999"/>
                  </a:lnTo>
                  <a:close/>
                </a:path>
                <a:path w="6209030" h="1778635">
                  <a:moveTo>
                    <a:pt x="0" y="1778419"/>
                  </a:moveTo>
                  <a:lnTo>
                    <a:pt x="6202934" y="1778419"/>
                  </a:lnTo>
                  <a:lnTo>
                    <a:pt x="6202934" y="847394"/>
                  </a:lnTo>
                  <a:lnTo>
                    <a:pt x="0" y="847394"/>
                  </a:lnTo>
                  <a:lnTo>
                    <a:pt x="0" y="1778419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581143" y="149034"/>
              <a:ext cx="1805304" cy="893889"/>
            </a:xfrm>
            <a:prstGeom prst="rect">
              <a:avLst/>
            </a:prstGeom>
          </p:spPr>
        </p:pic>
      </p:grpSp>
      <p:sp>
        <p:nvSpPr>
          <p:cNvPr id="29" name="object 29"/>
          <p:cNvSpPr txBox="1"/>
          <p:nvPr/>
        </p:nvSpPr>
        <p:spPr>
          <a:xfrm>
            <a:off x="232359" y="1550923"/>
            <a:ext cx="6548120" cy="7508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135255" algn="ctr">
              <a:lnSpc>
                <a:spcPct val="100000"/>
              </a:lnSpc>
              <a:spcBef>
                <a:spcPts val="100"/>
              </a:spcBef>
            </a:pPr>
            <a:r>
              <a:rPr sz="1200" b="1" spc="-35" dirty="0">
                <a:latin typeface="Times New Roman"/>
                <a:cs typeface="Times New Roman"/>
              </a:rPr>
              <a:t>Dr.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Miguel</a:t>
            </a:r>
            <a:r>
              <a:rPr sz="1200" b="1" spc="-1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Israel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Bennasar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García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/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Ceferina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Cabrera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Félix</a:t>
            </a:r>
            <a:endParaRPr sz="1200" dirty="0">
              <a:latin typeface="Times New Roman"/>
              <a:cs typeface="Times New Roman"/>
            </a:endParaRPr>
          </a:p>
          <a:p>
            <a:pPr marL="273050" marR="410209" algn="ctr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Instituto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Superior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Salomé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Ureña,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Recinto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Luis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Napoleón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Núñez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Molina, </a:t>
            </a:r>
            <a:r>
              <a:rPr sz="1200" dirty="0">
                <a:latin typeface="Times New Roman"/>
                <a:cs typeface="Times New Roman"/>
              </a:rPr>
              <a:t>República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Dominicana</a:t>
            </a:r>
            <a:endParaRPr sz="1200" dirty="0">
              <a:latin typeface="Times New Roman"/>
              <a:cs typeface="Times New Roman"/>
            </a:endParaRPr>
          </a:p>
          <a:p>
            <a:pPr marR="138430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Correo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Electrónico: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miguelbennasar7884@gmail.com</a:t>
            </a:r>
            <a:r>
              <a:rPr sz="1200" spc="5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dirty="0">
                <a:solidFill>
                  <a:schemeClr val="tx1"/>
                </a:solidFill>
                <a:latin typeface="Times New Roman"/>
                <a:cs typeface="Times New Roman"/>
              </a:rPr>
              <a:t>/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</a:rPr>
              <a:t> </a:t>
            </a:r>
            <a:r>
              <a:rPr sz="1200" spc="-10" dirty="0">
                <a:solidFill>
                  <a:schemeClr val="tx1"/>
                </a:solidFill>
                <a:latin typeface="Times New Roman"/>
                <a:cs typeface="Times New Roman"/>
                <a:hlinkClick r:id="rId18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ceferina.cabrera@gmail.com</a:t>
            </a:r>
            <a:endParaRPr sz="1200" dirty="0">
              <a:solidFill>
                <a:schemeClr val="tx1"/>
              </a:solidFill>
              <a:latin typeface="Times New Roman"/>
              <a:cs typeface="Times New Roman"/>
            </a:endParaRPr>
          </a:p>
          <a:p>
            <a:pPr marL="186690" marR="331470">
              <a:lnSpc>
                <a:spcPct val="100000"/>
              </a:lnSpc>
              <a:spcBef>
                <a:spcPts val="915"/>
              </a:spcBef>
            </a:pPr>
            <a:r>
              <a:rPr sz="1100" b="1" dirty="0">
                <a:latin typeface="Times New Roman"/>
                <a:cs typeface="Times New Roman"/>
              </a:rPr>
              <a:t>Como</a:t>
            </a:r>
            <a:r>
              <a:rPr sz="1100" b="1" spc="1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citar</a:t>
            </a:r>
            <a:r>
              <a:rPr sz="1100" b="1" spc="1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este</a:t>
            </a:r>
            <a:r>
              <a:rPr sz="1100" b="1" spc="1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artículo:</a:t>
            </a:r>
            <a:r>
              <a:rPr sz="1100" b="1" spc="1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Miguel</a:t>
            </a:r>
            <a:r>
              <a:rPr sz="1100" b="1" spc="1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I.</a:t>
            </a:r>
            <a:r>
              <a:rPr sz="1100" b="1" spc="1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Bennasar</a:t>
            </a:r>
            <a:r>
              <a:rPr sz="1100" b="1" spc="1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García</a:t>
            </a:r>
            <a:r>
              <a:rPr sz="1100" b="1" spc="1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/Ceferina</a:t>
            </a:r>
            <a:r>
              <a:rPr sz="1100" b="1" spc="1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Cabrera</a:t>
            </a:r>
            <a:r>
              <a:rPr sz="1100" b="1" spc="1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Félix</a:t>
            </a:r>
            <a:r>
              <a:rPr sz="1100" b="1" spc="114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1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“La</a:t>
            </a:r>
            <a:r>
              <a:rPr sz="1100" b="1" spc="13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Cultura </a:t>
            </a:r>
            <a:r>
              <a:rPr sz="1100" b="1" dirty="0">
                <a:latin typeface="Times New Roman"/>
                <a:cs typeface="Times New Roman"/>
              </a:rPr>
              <a:t>Digital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Educativa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Hoy,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Un Análisis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desde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la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Teoría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Crítica”.</a:t>
            </a:r>
            <a:r>
              <a:rPr sz="1100" b="1" spc="2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(1-</a:t>
            </a:r>
            <a:r>
              <a:rPr sz="1100" b="1" spc="-25" dirty="0">
                <a:latin typeface="Times New Roman"/>
                <a:cs typeface="Times New Roman"/>
              </a:rPr>
              <a:t>13)</a:t>
            </a:r>
            <a:endParaRPr sz="1100" dirty="0">
              <a:latin typeface="Times New Roman"/>
              <a:cs typeface="Times New Roman"/>
            </a:endParaRPr>
          </a:p>
          <a:p>
            <a:pPr marL="259588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Recibido:</a:t>
            </a:r>
            <a:r>
              <a:rPr sz="1100" b="1" spc="24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25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8254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Revisado:</a:t>
            </a:r>
            <a:r>
              <a:rPr sz="1100" b="1" spc="2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Octubre</a:t>
            </a:r>
            <a:r>
              <a:rPr sz="1100" b="1" spc="2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2542540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Aceptado:</a:t>
            </a:r>
            <a:r>
              <a:rPr sz="1100" b="1" spc="2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Noviembre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 dirty="0">
              <a:latin typeface="Times New Roman"/>
              <a:cs typeface="Times New Roman"/>
            </a:endParaRPr>
          </a:p>
          <a:p>
            <a:pPr marL="958215">
              <a:lnSpc>
                <a:spcPct val="100000"/>
              </a:lnSpc>
              <a:spcBef>
                <a:spcPts val="905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Cultura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Digital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Hoy,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20" dirty="0">
                <a:latin typeface="Times New Roman"/>
                <a:cs typeface="Times New Roman"/>
              </a:rPr>
              <a:t>Teoría</a:t>
            </a:r>
            <a:r>
              <a:rPr sz="1200" b="1" spc="-10" dirty="0">
                <a:latin typeface="Times New Roman"/>
                <a:cs typeface="Times New Roman"/>
              </a:rPr>
              <a:t> Crítica</a:t>
            </a:r>
            <a:endParaRPr sz="1200" dirty="0">
              <a:latin typeface="Times New Roman"/>
              <a:cs typeface="Times New Roman"/>
            </a:endParaRPr>
          </a:p>
          <a:p>
            <a:pPr marR="216535" algn="ctr">
              <a:lnSpc>
                <a:spcPts val="1315"/>
              </a:lnSpc>
              <a:spcBef>
                <a:spcPts val="970"/>
              </a:spcBef>
            </a:pPr>
            <a:r>
              <a:rPr sz="1200" b="1" spc="-10" dirty="0">
                <a:latin typeface="Times New Roman"/>
                <a:cs typeface="Times New Roman"/>
              </a:rPr>
              <a:t>RESUMEN</a:t>
            </a:r>
            <a:endParaRPr sz="1200" dirty="0">
              <a:latin typeface="Times New Roman"/>
              <a:cs typeface="Times New Roman"/>
            </a:endParaRPr>
          </a:p>
          <a:p>
            <a:pPr marL="12700" algn="just">
              <a:lnSpc>
                <a:spcPts val="1315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formación,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circulan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</a:t>
            </a:r>
            <a:endParaRPr sz="1200" dirty="0">
              <a:latin typeface="Times New Roman"/>
              <a:cs typeface="Times New Roman"/>
            </a:endParaRPr>
          </a:p>
          <a:p>
            <a:pPr marL="12700" marR="14605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educativos,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debido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circunstancias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especiales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humanidad,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abre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discusión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aprehender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acceder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asunción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pedagogía.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sustenta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teorías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innovación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imprevisto,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adecuación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retos,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mundo </a:t>
            </a:r>
            <a:r>
              <a:rPr sz="1200" dirty="0">
                <a:latin typeface="Times New Roman"/>
                <a:cs typeface="Times New Roman"/>
              </a:rPr>
              <a:t>cambiante,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reclama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 educación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 docencia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coyuntura </a:t>
            </a:r>
            <a:r>
              <a:rPr sz="1200" dirty="0">
                <a:latin typeface="Times New Roman"/>
                <a:cs typeface="Times New Roman"/>
              </a:rPr>
              <a:t>actual.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teórica,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objetivo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critica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debatir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constitutivos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formar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nos </a:t>
            </a:r>
            <a:r>
              <a:rPr sz="1200" dirty="0">
                <a:latin typeface="Times New Roman"/>
                <a:cs typeface="Times New Roman"/>
              </a:rPr>
              <a:t>arropa.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3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aborda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3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utiliza</a:t>
            </a:r>
            <a:r>
              <a:rPr sz="1200" spc="3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enfoque </a:t>
            </a:r>
            <a:r>
              <a:rPr sz="1200" dirty="0">
                <a:latin typeface="Times New Roman"/>
                <a:cs typeface="Times New Roman"/>
              </a:rPr>
              <a:t>hermenéutico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permitió,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obtener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resultado,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implosión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escolares,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dando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significados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aprendizaje.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conclusión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producto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discusión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realizada,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 err="1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lang="es-ES" sz="1200" dirty="0">
                <a:latin typeface="Times New Roman"/>
                <a:cs typeface="Times New Roman"/>
              </a:rPr>
              <a:t>definitiva,</a:t>
            </a:r>
            <a:r>
              <a:rPr sz="1200" dirty="0">
                <a:latin typeface="Times New Roman"/>
                <a:cs typeface="Times New Roman"/>
              </a:rPr>
              <a:t> viene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representar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significativa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uso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claustros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escolares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pedagógico.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impacto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empleo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celulares,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computadoras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individuales,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televisión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digitales.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reflexión,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sugiere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sistemático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invita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reflexión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universitarios,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consecuentes.</a:t>
            </a:r>
            <a:endParaRPr sz="1200" dirty="0">
              <a:latin typeface="Times New Roman"/>
              <a:cs typeface="Times New Roman"/>
            </a:endParaRPr>
          </a:p>
          <a:p>
            <a:pPr marL="12700" marR="148590" algn="just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Descriptores:</a:t>
            </a:r>
            <a:r>
              <a:rPr sz="1200" b="1" spc="15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Docencia,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Tecnología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avanzada</a:t>
            </a:r>
            <a:r>
              <a:rPr sz="1200" spc="16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Tecnología</a:t>
            </a:r>
            <a:r>
              <a:rPr sz="1200" spc="15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educativa, </a:t>
            </a:r>
            <a:r>
              <a:rPr sz="1200" dirty="0">
                <a:latin typeface="Times New Roman"/>
                <a:cs typeface="Times New Roman"/>
              </a:rPr>
              <a:t>Tecnología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tradicional,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crítica.</a:t>
            </a:r>
            <a:endParaRPr sz="1200" dirty="0">
              <a:latin typeface="Times New Roman"/>
              <a:cs typeface="Times New Roman"/>
            </a:endParaRPr>
          </a:p>
          <a:p>
            <a:pPr marL="12700" marR="147320" algn="just">
              <a:lnSpc>
                <a:spcPts val="1200"/>
              </a:lnSpc>
              <a:spcBef>
                <a:spcPts val="40"/>
              </a:spcBef>
            </a:pPr>
            <a:r>
              <a:rPr sz="1000" b="1" dirty="0">
                <a:latin typeface="Times New Roman"/>
                <a:cs typeface="Times New Roman"/>
              </a:rPr>
              <a:t>Reseña Biográfica</a:t>
            </a:r>
            <a:r>
              <a:rPr sz="1000" b="1" spc="5" dirty="0">
                <a:latin typeface="Times New Roman"/>
                <a:cs typeface="Times New Roman"/>
              </a:rPr>
              <a:t> </a:t>
            </a:r>
            <a:r>
              <a:rPr sz="1000" b="1" dirty="0">
                <a:latin typeface="Times New Roman"/>
                <a:cs typeface="Times New Roman"/>
              </a:rPr>
              <a:t>Dr.</a:t>
            </a:r>
            <a:r>
              <a:rPr sz="1000" b="1" spc="-5" dirty="0">
                <a:latin typeface="Times New Roman"/>
                <a:cs typeface="Times New Roman"/>
              </a:rPr>
              <a:t> </a:t>
            </a:r>
            <a:r>
              <a:rPr sz="1000" b="1" dirty="0">
                <a:latin typeface="Times New Roman"/>
                <a:cs typeface="Times New Roman"/>
              </a:rPr>
              <a:t>Miguel Israel</a:t>
            </a:r>
            <a:r>
              <a:rPr sz="1000" b="1" spc="-5" dirty="0">
                <a:latin typeface="Times New Roman"/>
                <a:cs typeface="Times New Roman"/>
              </a:rPr>
              <a:t> </a:t>
            </a:r>
            <a:r>
              <a:rPr sz="1000" b="1" dirty="0">
                <a:latin typeface="Times New Roman"/>
                <a:cs typeface="Times New Roman"/>
              </a:rPr>
              <a:t>Bennasar García: </a:t>
            </a:r>
            <a:r>
              <a:rPr sz="1000" dirty="0">
                <a:latin typeface="Times New Roman"/>
                <a:cs typeface="Times New Roman"/>
              </a:rPr>
              <a:t>Doctor</a:t>
            </a:r>
            <a:r>
              <a:rPr sz="1000" spc="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en</a:t>
            </a:r>
            <a:r>
              <a:rPr sz="1000" spc="-1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Ciencias</a:t>
            </a:r>
            <a:r>
              <a:rPr sz="1000" spc="-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de la</a:t>
            </a:r>
            <a:r>
              <a:rPr sz="1000" spc="-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Educación.</a:t>
            </a:r>
            <a:r>
              <a:rPr sz="1000" spc="-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ULAC,</a:t>
            </a:r>
            <a:r>
              <a:rPr sz="1000" spc="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Venezuela.</a:t>
            </a:r>
            <a:r>
              <a:rPr sz="1000" spc="-5" dirty="0">
                <a:latin typeface="Times New Roman"/>
                <a:cs typeface="Times New Roman"/>
              </a:rPr>
              <a:t> </a:t>
            </a:r>
            <a:r>
              <a:rPr sz="1000" spc="-10" dirty="0">
                <a:latin typeface="Times New Roman"/>
                <a:cs typeface="Times New Roman"/>
              </a:rPr>
              <a:t>Magíster </a:t>
            </a:r>
            <a:r>
              <a:rPr sz="1000" dirty="0">
                <a:latin typeface="Times New Roman"/>
                <a:cs typeface="Times New Roman"/>
              </a:rPr>
              <a:t>en</a:t>
            </a:r>
            <a:r>
              <a:rPr sz="1000" spc="36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Educación</a:t>
            </a:r>
            <a:r>
              <a:rPr sz="1000" spc="37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Física.</a:t>
            </a:r>
            <a:r>
              <a:rPr sz="1000" spc="37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UPEL</a:t>
            </a:r>
            <a:r>
              <a:rPr sz="1000" spc="37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Venezuela.</a:t>
            </a:r>
            <a:r>
              <a:rPr sz="1000" spc="37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Profesor</a:t>
            </a:r>
            <a:r>
              <a:rPr sz="1000" spc="39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en</a:t>
            </a:r>
            <a:r>
              <a:rPr sz="1000" spc="36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Educación</a:t>
            </a:r>
            <a:r>
              <a:rPr sz="1000" spc="37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Física,</a:t>
            </a:r>
            <a:r>
              <a:rPr sz="1000" spc="38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Deporte</a:t>
            </a:r>
            <a:r>
              <a:rPr sz="1000" spc="38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y</a:t>
            </a:r>
            <a:r>
              <a:rPr sz="1000" spc="36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Recreación.</a:t>
            </a:r>
            <a:r>
              <a:rPr sz="1000" spc="37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UPEL,</a:t>
            </a:r>
            <a:r>
              <a:rPr sz="1000" spc="380" dirty="0">
                <a:latin typeface="Times New Roman"/>
                <a:cs typeface="Times New Roman"/>
              </a:rPr>
              <a:t> </a:t>
            </a:r>
            <a:r>
              <a:rPr sz="1000" spc="-10" dirty="0">
                <a:latin typeface="Times New Roman"/>
                <a:cs typeface="Times New Roman"/>
              </a:rPr>
              <a:t>Venezuela. </a:t>
            </a:r>
            <a:r>
              <a:rPr sz="1000" dirty="0">
                <a:latin typeface="Times New Roman"/>
                <a:cs typeface="Times New Roman"/>
              </a:rPr>
              <a:t>Coordinador</a:t>
            </a:r>
            <a:r>
              <a:rPr sz="1000" spc="32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del</a:t>
            </a:r>
            <a:r>
              <a:rPr sz="1000" spc="31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Grupo</a:t>
            </a:r>
            <a:r>
              <a:rPr sz="1000" spc="3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de</a:t>
            </a:r>
            <a:r>
              <a:rPr sz="1000" spc="30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Investigación</a:t>
            </a:r>
            <a:r>
              <a:rPr sz="1000" spc="31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Educación</a:t>
            </a:r>
            <a:r>
              <a:rPr sz="1000" spc="3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Física</a:t>
            </a:r>
            <a:r>
              <a:rPr sz="1000" spc="32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y</a:t>
            </a:r>
            <a:r>
              <a:rPr sz="1000" spc="30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Salud,</a:t>
            </a:r>
            <a:r>
              <a:rPr sz="1000" spc="3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ISFODOSU,</a:t>
            </a:r>
            <a:r>
              <a:rPr sz="1000" spc="3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República</a:t>
            </a:r>
            <a:r>
              <a:rPr sz="1000" spc="32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Dominicana.</a:t>
            </a:r>
            <a:r>
              <a:rPr sz="1000" spc="33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Autor</a:t>
            </a:r>
            <a:r>
              <a:rPr sz="1000" spc="320" dirty="0">
                <a:latin typeface="Times New Roman"/>
                <a:cs typeface="Times New Roman"/>
              </a:rPr>
              <a:t> </a:t>
            </a:r>
            <a:r>
              <a:rPr sz="1000" spc="-25" dirty="0">
                <a:latin typeface="Times New Roman"/>
                <a:cs typeface="Times New Roman"/>
              </a:rPr>
              <a:t>de </a:t>
            </a:r>
            <a:r>
              <a:rPr sz="1000" dirty="0">
                <a:latin typeface="Times New Roman"/>
                <a:cs typeface="Times New Roman"/>
              </a:rPr>
              <a:t>publicaciones</a:t>
            </a:r>
            <a:r>
              <a:rPr sz="1000" spc="-1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en</a:t>
            </a:r>
            <a:r>
              <a:rPr sz="1000" spc="-2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Revistas</a:t>
            </a:r>
            <a:r>
              <a:rPr sz="1000" spc="-1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Científicas. Revisor</a:t>
            </a:r>
            <a:r>
              <a:rPr sz="1000" spc="-1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de</a:t>
            </a:r>
            <a:r>
              <a:rPr sz="1000" spc="-3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Libros</a:t>
            </a:r>
            <a:r>
              <a:rPr sz="1000" spc="-3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y</a:t>
            </a:r>
            <a:r>
              <a:rPr sz="1000" spc="-3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Artículos</a:t>
            </a:r>
            <a:r>
              <a:rPr sz="1000" spc="-1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Científicos,</a:t>
            </a:r>
            <a:r>
              <a:rPr sz="1000" spc="-1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Asesor</a:t>
            </a:r>
            <a:r>
              <a:rPr sz="1000" spc="-1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de</a:t>
            </a:r>
            <a:r>
              <a:rPr sz="1000" spc="-3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Tesis</a:t>
            </a:r>
            <a:r>
              <a:rPr sz="1000" spc="-4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de</a:t>
            </a:r>
            <a:r>
              <a:rPr sz="1000" spc="-35" dirty="0">
                <a:latin typeface="Times New Roman"/>
                <a:cs typeface="Times New Roman"/>
              </a:rPr>
              <a:t> </a:t>
            </a:r>
            <a:r>
              <a:rPr sz="1000" spc="-10" dirty="0">
                <a:latin typeface="Times New Roman"/>
                <a:cs typeface="Times New Roman"/>
              </a:rPr>
              <a:t>Grado.</a:t>
            </a:r>
            <a:endParaRPr sz="1000" dirty="0">
              <a:latin typeface="Times New Roman"/>
              <a:cs typeface="Times New Roman"/>
            </a:endParaRPr>
          </a:p>
          <a:p>
            <a:pPr marL="12700" marR="147320" algn="just">
              <a:lnSpc>
                <a:spcPts val="1200"/>
              </a:lnSpc>
            </a:pPr>
            <a:r>
              <a:rPr sz="1000" b="1" dirty="0">
                <a:latin typeface="Times New Roman"/>
                <a:cs typeface="Times New Roman"/>
              </a:rPr>
              <a:t>Reseña</a:t>
            </a:r>
            <a:r>
              <a:rPr sz="1000" b="1" spc="130" dirty="0">
                <a:latin typeface="Times New Roman"/>
                <a:cs typeface="Times New Roman"/>
              </a:rPr>
              <a:t> </a:t>
            </a:r>
            <a:r>
              <a:rPr sz="1000" b="1" dirty="0">
                <a:latin typeface="Times New Roman"/>
                <a:cs typeface="Times New Roman"/>
              </a:rPr>
              <a:t>Biográfica</a:t>
            </a:r>
            <a:r>
              <a:rPr sz="1000" b="1" spc="140" dirty="0">
                <a:latin typeface="Times New Roman"/>
                <a:cs typeface="Times New Roman"/>
              </a:rPr>
              <a:t> </a:t>
            </a:r>
            <a:r>
              <a:rPr sz="1000" b="1" dirty="0">
                <a:latin typeface="Times New Roman"/>
                <a:cs typeface="Times New Roman"/>
              </a:rPr>
              <a:t>Dra.</a:t>
            </a:r>
            <a:r>
              <a:rPr sz="1000" b="1" spc="130" dirty="0">
                <a:latin typeface="Times New Roman"/>
                <a:cs typeface="Times New Roman"/>
              </a:rPr>
              <a:t> </a:t>
            </a:r>
            <a:r>
              <a:rPr sz="1000" b="1" dirty="0">
                <a:latin typeface="Times New Roman"/>
                <a:cs typeface="Times New Roman"/>
              </a:rPr>
              <a:t>Ceferina</a:t>
            </a:r>
            <a:r>
              <a:rPr sz="1000" b="1" spc="130" dirty="0">
                <a:latin typeface="Times New Roman"/>
                <a:cs typeface="Times New Roman"/>
              </a:rPr>
              <a:t> </a:t>
            </a:r>
            <a:r>
              <a:rPr sz="1000" b="1" dirty="0">
                <a:latin typeface="Times New Roman"/>
                <a:cs typeface="Times New Roman"/>
              </a:rPr>
              <a:t>Cabrera</a:t>
            </a:r>
            <a:r>
              <a:rPr sz="1000" b="1" spc="135" dirty="0">
                <a:latin typeface="Times New Roman"/>
                <a:cs typeface="Times New Roman"/>
              </a:rPr>
              <a:t> </a:t>
            </a:r>
            <a:r>
              <a:rPr sz="1000" b="1" dirty="0">
                <a:latin typeface="Times New Roman"/>
                <a:cs typeface="Times New Roman"/>
              </a:rPr>
              <a:t>Félix:</a:t>
            </a:r>
            <a:r>
              <a:rPr sz="1000" b="1" spc="13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Doctora</a:t>
            </a:r>
            <a:r>
              <a:rPr sz="1000" spc="12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en</a:t>
            </a:r>
            <a:r>
              <a:rPr sz="1000" spc="1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Educación,</a:t>
            </a:r>
            <a:r>
              <a:rPr sz="1000" spc="13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NSU</a:t>
            </a:r>
            <a:r>
              <a:rPr sz="1000" spc="12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Miami,</a:t>
            </a:r>
            <a:r>
              <a:rPr sz="1000" spc="13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EEUU.</a:t>
            </a:r>
            <a:r>
              <a:rPr sz="1000" spc="13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Magíster</a:t>
            </a:r>
            <a:r>
              <a:rPr sz="1000" spc="13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en</a:t>
            </a:r>
            <a:r>
              <a:rPr sz="1000" spc="120" dirty="0">
                <a:latin typeface="Times New Roman"/>
                <a:cs typeface="Times New Roman"/>
              </a:rPr>
              <a:t> </a:t>
            </a:r>
            <a:r>
              <a:rPr sz="1000" spc="-10" dirty="0">
                <a:latin typeface="Times New Roman"/>
                <a:cs typeface="Times New Roman"/>
              </a:rPr>
              <a:t>Formación </a:t>
            </a:r>
            <a:r>
              <a:rPr sz="1000" dirty="0">
                <a:latin typeface="Times New Roman"/>
                <a:cs typeface="Times New Roman"/>
              </a:rPr>
              <a:t>Inicial</a:t>
            </a:r>
            <a:r>
              <a:rPr sz="1000" spc="22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para</a:t>
            </a:r>
            <a:r>
              <a:rPr sz="1000" spc="24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el</a:t>
            </a:r>
            <a:r>
              <a:rPr sz="1000" spc="2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Cambio</a:t>
            </a:r>
            <a:r>
              <a:rPr sz="1000" spc="23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Pedagógico.</a:t>
            </a:r>
            <a:r>
              <a:rPr sz="1000" spc="229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Universidad</a:t>
            </a:r>
            <a:r>
              <a:rPr sz="1000" spc="23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de</a:t>
            </a:r>
            <a:r>
              <a:rPr sz="1000" spc="229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Barcelona,</a:t>
            </a:r>
            <a:r>
              <a:rPr sz="1000" spc="23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España.</a:t>
            </a:r>
            <a:r>
              <a:rPr sz="1000" spc="23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Licenciada</a:t>
            </a:r>
            <a:r>
              <a:rPr sz="1000" spc="23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en</a:t>
            </a:r>
            <a:r>
              <a:rPr sz="1000" spc="21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Matemática</a:t>
            </a:r>
            <a:r>
              <a:rPr sz="1000" spc="24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y</a:t>
            </a:r>
            <a:r>
              <a:rPr sz="1000" spc="21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Física,</a:t>
            </a:r>
            <a:r>
              <a:rPr sz="1000" spc="240" dirty="0">
                <a:latin typeface="Times New Roman"/>
                <a:cs typeface="Times New Roman"/>
              </a:rPr>
              <a:t> </a:t>
            </a:r>
            <a:r>
              <a:rPr sz="1000" spc="-10" dirty="0">
                <a:latin typeface="Times New Roman"/>
                <a:cs typeface="Times New Roman"/>
              </a:rPr>
              <a:t>UTESA, </a:t>
            </a:r>
            <a:r>
              <a:rPr sz="1000" dirty="0">
                <a:latin typeface="Times New Roman"/>
                <a:cs typeface="Times New Roman"/>
              </a:rPr>
              <a:t>República</a:t>
            </a:r>
            <a:r>
              <a:rPr sz="1000" spc="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Dominicana.</a:t>
            </a:r>
            <a:r>
              <a:rPr sz="1000" spc="1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Encargada</a:t>
            </a:r>
            <a:r>
              <a:rPr sz="1000" spc="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de</a:t>
            </a:r>
            <a:r>
              <a:rPr sz="1000" spc="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la</a:t>
            </a:r>
            <a:r>
              <a:rPr sz="1000" spc="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División de</a:t>
            </a:r>
            <a:r>
              <a:rPr sz="1000" spc="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Investigación ISFODOSU,</a:t>
            </a:r>
            <a:r>
              <a:rPr sz="1000" spc="2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RLNNM.</a:t>
            </a:r>
            <a:r>
              <a:rPr sz="1000" spc="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Investigadora</a:t>
            </a:r>
            <a:r>
              <a:rPr sz="1000" spc="2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del</a:t>
            </a:r>
            <a:r>
              <a:rPr sz="1000" spc="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Grupo</a:t>
            </a:r>
            <a:r>
              <a:rPr sz="1000" spc="25" dirty="0">
                <a:latin typeface="Times New Roman"/>
                <a:cs typeface="Times New Roman"/>
              </a:rPr>
              <a:t> </a:t>
            </a:r>
            <a:r>
              <a:rPr sz="1000" spc="-10" dirty="0">
                <a:latin typeface="Times New Roman"/>
                <a:cs typeface="Times New Roman"/>
              </a:rPr>
              <a:t>Análisis </a:t>
            </a:r>
            <a:r>
              <a:rPr sz="1000" dirty="0">
                <a:latin typeface="Times New Roman"/>
                <a:cs typeface="Times New Roman"/>
              </a:rPr>
              <a:t>Matemático,</a:t>
            </a:r>
            <a:r>
              <a:rPr sz="1000" spc="14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ISFODOSU,</a:t>
            </a:r>
            <a:r>
              <a:rPr sz="1000" spc="14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República</a:t>
            </a:r>
            <a:r>
              <a:rPr sz="1000" spc="14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Dominicana.</a:t>
            </a:r>
            <a:r>
              <a:rPr sz="1000" spc="15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Autora</a:t>
            </a:r>
            <a:r>
              <a:rPr sz="1000" spc="14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de</a:t>
            </a:r>
            <a:r>
              <a:rPr sz="1000" spc="13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publicaciones</a:t>
            </a:r>
            <a:r>
              <a:rPr sz="1000" spc="14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en</a:t>
            </a:r>
            <a:r>
              <a:rPr sz="1000" spc="13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Revistas</a:t>
            </a:r>
            <a:r>
              <a:rPr sz="1000" spc="14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Científicas.</a:t>
            </a:r>
            <a:r>
              <a:rPr sz="1000" spc="15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Asesora</a:t>
            </a:r>
            <a:r>
              <a:rPr sz="1000" spc="14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de</a:t>
            </a:r>
            <a:r>
              <a:rPr sz="1000" spc="13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Tesis</a:t>
            </a:r>
            <a:r>
              <a:rPr sz="1000" spc="130" dirty="0">
                <a:latin typeface="Times New Roman"/>
                <a:cs typeface="Times New Roman"/>
              </a:rPr>
              <a:t> </a:t>
            </a:r>
            <a:r>
              <a:rPr sz="1000" spc="-25" dirty="0">
                <a:latin typeface="Times New Roman"/>
                <a:cs typeface="Times New Roman"/>
              </a:rPr>
              <a:t>de</a:t>
            </a:r>
            <a:endParaRPr sz="1000" dirty="0">
              <a:latin typeface="Times New Roman"/>
              <a:cs typeface="Times New Roman"/>
            </a:endParaRPr>
          </a:p>
          <a:p>
            <a:pPr marL="12700">
              <a:lnSpc>
                <a:spcPts val="1160"/>
              </a:lnSpc>
            </a:pPr>
            <a:r>
              <a:rPr sz="1000" spc="-10" dirty="0">
                <a:latin typeface="Times New Roman"/>
                <a:cs typeface="Times New Roman"/>
              </a:rPr>
              <a:t>Grado.</a:t>
            </a:r>
            <a:endParaRPr sz="1000" dirty="0">
              <a:latin typeface="Times New Roman"/>
              <a:cs typeface="Times New Roman"/>
            </a:endParaRPr>
          </a:p>
          <a:p>
            <a:pPr marR="5080" algn="r">
              <a:lnSpc>
                <a:spcPct val="100000"/>
              </a:lnSpc>
              <a:spcBef>
                <a:spcPts val="90"/>
              </a:spcBef>
            </a:pPr>
            <a:r>
              <a:rPr sz="1200" b="1" spc="-25" dirty="0">
                <a:latin typeface="Times New Roman"/>
                <a:cs typeface="Times New Roman"/>
              </a:rPr>
              <a:t>94</a:t>
            </a:r>
            <a:endParaRPr sz="1200" dirty="0">
              <a:latin typeface="Times New Roman"/>
              <a:cs typeface="Times New Roman"/>
            </a:endParaRPr>
          </a:p>
        </p:txBody>
      </p:sp>
      <p:grpSp>
        <p:nvGrpSpPr>
          <p:cNvPr id="30" name="Grupo 29">
            <a:extLst>
              <a:ext uri="{FF2B5EF4-FFF2-40B4-BE49-F238E27FC236}">
                <a16:creationId xmlns:a16="http://schemas.microsoft.com/office/drawing/2014/main" id="{599A6B28-B95B-54A5-9195-EC41B6583D33}"/>
              </a:ext>
            </a:extLst>
          </p:cNvPr>
          <p:cNvGrpSpPr/>
          <p:nvPr/>
        </p:nvGrpSpPr>
        <p:grpSpPr>
          <a:xfrm>
            <a:off x="107999" y="98297"/>
            <a:ext cx="6665976" cy="1452626"/>
            <a:chOff x="470065" y="1951410"/>
            <a:chExt cx="6665976" cy="1452626"/>
          </a:xfrm>
        </p:grpSpPr>
        <p:grpSp>
          <p:nvGrpSpPr>
            <p:cNvPr id="31" name="object 12">
              <a:extLst>
                <a:ext uri="{FF2B5EF4-FFF2-40B4-BE49-F238E27FC236}">
                  <a16:creationId xmlns:a16="http://schemas.microsoft.com/office/drawing/2014/main" id="{F11A5744-0B7F-A0E9-C91F-37F8C03B0497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5" name="object 13">
                <a:extLst>
                  <a:ext uri="{FF2B5EF4-FFF2-40B4-BE49-F238E27FC236}">
                    <a16:creationId xmlns:a16="http://schemas.microsoft.com/office/drawing/2014/main" id="{8E232B7C-B954-831F-8592-76A22E3A6884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6" name="object 14">
                <a:extLst>
                  <a:ext uri="{FF2B5EF4-FFF2-40B4-BE49-F238E27FC236}">
                    <a16:creationId xmlns:a16="http://schemas.microsoft.com/office/drawing/2014/main" id="{9E07AAC8-9DCF-A30C-3FF7-779B15A9FEDC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37" name="object 15">
                <a:extLst>
                  <a:ext uri="{FF2B5EF4-FFF2-40B4-BE49-F238E27FC236}">
                    <a16:creationId xmlns:a16="http://schemas.microsoft.com/office/drawing/2014/main" id="{F7F83A8A-D573-0F5C-458E-6EEA20BE2220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38" name="object 16">
                <a:extLst>
                  <a:ext uri="{FF2B5EF4-FFF2-40B4-BE49-F238E27FC236}">
                    <a16:creationId xmlns:a16="http://schemas.microsoft.com/office/drawing/2014/main" id="{9B4E068F-5AA0-BF06-4D6D-9E23257B338D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2" name="object 16">
              <a:extLst>
                <a:ext uri="{FF2B5EF4-FFF2-40B4-BE49-F238E27FC236}">
                  <a16:creationId xmlns:a16="http://schemas.microsoft.com/office/drawing/2014/main" id="{9B66285F-4DC5-3DD8-BE4E-289B694C719B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3" name="object 25">
              <a:extLst>
                <a:ext uri="{FF2B5EF4-FFF2-40B4-BE49-F238E27FC236}">
                  <a16:creationId xmlns:a16="http://schemas.microsoft.com/office/drawing/2014/main" id="{D1A30596-4263-E817-290E-C668DFDD0D68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4" name="object 31">
              <a:extLst>
                <a:ext uri="{FF2B5EF4-FFF2-40B4-BE49-F238E27FC236}">
                  <a16:creationId xmlns:a16="http://schemas.microsoft.com/office/drawing/2014/main" id="{AC53C50E-DC54-7728-DD3C-42BA73D11822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0774" y="3363467"/>
            <a:ext cx="6649720" cy="5664835"/>
            <a:chOff x="80774" y="3363467"/>
            <a:chExt cx="6649720" cy="566483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774" y="3363467"/>
              <a:ext cx="6649207" cy="5664708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9202" y="3381806"/>
              <a:ext cx="6572250" cy="5588762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19202" y="3381806"/>
              <a:ext cx="6572250" cy="5589270"/>
            </a:xfrm>
            <a:custGeom>
              <a:avLst/>
              <a:gdLst/>
              <a:ahLst/>
              <a:cxnLst/>
              <a:rect l="l" t="t" r="r" b="b"/>
              <a:pathLst>
                <a:path w="6572250" h="5589270">
                  <a:moveTo>
                    <a:pt x="0" y="5588762"/>
                  </a:moveTo>
                  <a:lnTo>
                    <a:pt x="6572250" y="5588762"/>
                  </a:lnTo>
                  <a:lnTo>
                    <a:pt x="6572250" y="0"/>
                  </a:lnTo>
                  <a:lnTo>
                    <a:pt x="0" y="0"/>
                  </a:lnTo>
                  <a:lnTo>
                    <a:pt x="0" y="5588762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05155" y="124968"/>
            <a:ext cx="6647815" cy="1193800"/>
            <a:chOff x="105155" y="124968"/>
            <a:chExt cx="6647815" cy="119380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5155" y="124968"/>
              <a:ext cx="6647687" cy="1193291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2849" y="142875"/>
              <a:ext cx="6572275" cy="111671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42849" y="142875"/>
              <a:ext cx="6572884" cy="1116965"/>
            </a:xfrm>
            <a:custGeom>
              <a:avLst/>
              <a:gdLst/>
              <a:ahLst/>
              <a:cxnLst/>
              <a:rect l="l" t="t" r="r" b="b"/>
              <a:pathLst>
                <a:path w="6572884" h="1116965">
                  <a:moveTo>
                    <a:pt x="0" y="186181"/>
                  </a:moveTo>
                  <a:lnTo>
                    <a:pt x="6649" y="136671"/>
                  </a:lnTo>
                  <a:lnTo>
                    <a:pt x="25413" y="92192"/>
                  </a:lnTo>
                  <a:lnTo>
                    <a:pt x="54517" y="54514"/>
                  </a:lnTo>
                  <a:lnTo>
                    <a:pt x="92188" y="25409"/>
                  </a:lnTo>
                  <a:lnTo>
                    <a:pt x="136651" y="6647"/>
                  </a:lnTo>
                  <a:lnTo>
                    <a:pt x="186131" y="0"/>
                  </a:lnTo>
                  <a:lnTo>
                    <a:pt x="6386093" y="0"/>
                  </a:lnTo>
                  <a:lnTo>
                    <a:pt x="6435603" y="6647"/>
                  </a:lnTo>
                  <a:lnTo>
                    <a:pt x="6480082" y="25409"/>
                  </a:lnTo>
                  <a:lnTo>
                    <a:pt x="6517760" y="54514"/>
                  </a:lnTo>
                  <a:lnTo>
                    <a:pt x="6546865" y="92192"/>
                  </a:lnTo>
                  <a:lnTo>
                    <a:pt x="6565627" y="136671"/>
                  </a:lnTo>
                  <a:lnTo>
                    <a:pt x="6572275" y="186181"/>
                  </a:lnTo>
                  <a:lnTo>
                    <a:pt x="6572275" y="930655"/>
                  </a:lnTo>
                  <a:lnTo>
                    <a:pt x="6565627" y="980112"/>
                  </a:lnTo>
                  <a:lnTo>
                    <a:pt x="6546865" y="1024556"/>
                  </a:lnTo>
                  <a:lnTo>
                    <a:pt x="6517760" y="1062212"/>
                  </a:lnTo>
                  <a:lnTo>
                    <a:pt x="6480082" y="1091306"/>
                  </a:lnTo>
                  <a:lnTo>
                    <a:pt x="6435603" y="1110064"/>
                  </a:lnTo>
                  <a:lnTo>
                    <a:pt x="6386093" y="1116710"/>
                  </a:lnTo>
                  <a:lnTo>
                    <a:pt x="186131" y="1116710"/>
                  </a:lnTo>
                  <a:lnTo>
                    <a:pt x="136651" y="1110064"/>
                  </a:lnTo>
                  <a:lnTo>
                    <a:pt x="92188" y="1091306"/>
                  </a:lnTo>
                  <a:lnTo>
                    <a:pt x="54517" y="1062212"/>
                  </a:lnTo>
                  <a:lnTo>
                    <a:pt x="25413" y="1024556"/>
                  </a:lnTo>
                  <a:lnTo>
                    <a:pt x="6649" y="980112"/>
                  </a:lnTo>
                  <a:lnTo>
                    <a:pt x="0" y="930655"/>
                  </a:lnTo>
                  <a:lnTo>
                    <a:pt x="0" y="18618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18518" y="1504208"/>
            <a:ext cx="6256015" cy="678139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3020695" y="1360423"/>
            <a:ext cx="1322705" cy="1866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050" b="1" dirty="0">
                <a:latin typeface="Times New Roman"/>
                <a:cs typeface="Times New Roman"/>
              </a:rPr>
              <a:t>Para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citar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este</a:t>
            </a:r>
            <a:r>
              <a:rPr sz="1050" b="1" spc="-20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artículo</a:t>
            </a:r>
            <a:endParaRPr sz="105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96011" y="115823"/>
            <a:ext cx="6666230" cy="1463040"/>
            <a:chOff x="96011" y="115823"/>
            <a:chExt cx="6666230" cy="1463040"/>
          </a:xfrm>
        </p:grpSpPr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6011" y="115823"/>
              <a:ext cx="6665976" cy="1452372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311" y="1024127"/>
              <a:ext cx="1577339" cy="371855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169919" y="1207007"/>
              <a:ext cx="1546859" cy="371855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72000" y="1207007"/>
              <a:ext cx="1013460" cy="371855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2842005" y="1068451"/>
            <a:ext cx="3029585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273297" y="1251331"/>
            <a:ext cx="21678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09727" y="234695"/>
            <a:ext cx="6240145" cy="3138805"/>
            <a:chOff x="309727" y="234695"/>
            <a:chExt cx="6240145" cy="3138805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33629" y="1522120"/>
              <a:ext cx="6203315" cy="784860"/>
            </a:xfrm>
            <a:custGeom>
              <a:avLst/>
              <a:gdLst/>
              <a:ahLst/>
              <a:cxnLst/>
              <a:rect l="l" t="t" r="r" b="b"/>
              <a:pathLst>
                <a:path w="6203315" h="784860">
                  <a:moveTo>
                    <a:pt x="6202934" y="0"/>
                  </a:moveTo>
                  <a:lnTo>
                    <a:pt x="0" y="0"/>
                  </a:lnTo>
                  <a:lnTo>
                    <a:pt x="0" y="784834"/>
                  </a:lnTo>
                  <a:lnTo>
                    <a:pt x="6202934" y="784834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33629" y="1522120"/>
              <a:ext cx="6203315" cy="784860"/>
            </a:xfrm>
            <a:custGeom>
              <a:avLst/>
              <a:gdLst/>
              <a:ahLst/>
              <a:cxnLst/>
              <a:rect l="l" t="t" r="r" b="b"/>
              <a:pathLst>
                <a:path w="6203315" h="784860">
                  <a:moveTo>
                    <a:pt x="0" y="784834"/>
                  </a:moveTo>
                  <a:lnTo>
                    <a:pt x="6202934" y="784834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784834"/>
                  </a:lnTo>
                  <a:close/>
                </a:path>
              </a:pathLst>
            </a:custGeom>
            <a:ln w="25399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22427" y="2267686"/>
              <a:ext cx="6203315" cy="1092835"/>
            </a:xfrm>
            <a:custGeom>
              <a:avLst/>
              <a:gdLst/>
              <a:ahLst/>
              <a:cxnLst/>
              <a:rect l="l" t="t" r="r" b="b"/>
              <a:pathLst>
                <a:path w="6203315" h="1092835">
                  <a:moveTo>
                    <a:pt x="6202934" y="0"/>
                  </a:moveTo>
                  <a:lnTo>
                    <a:pt x="0" y="0"/>
                  </a:lnTo>
                  <a:lnTo>
                    <a:pt x="0" y="1092606"/>
                  </a:lnTo>
                  <a:lnTo>
                    <a:pt x="6202934" y="1092606"/>
                  </a:lnTo>
                  <a:lnTo>
                    <a:pt x="62029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22427" y="2267686"/>
              <a:ext cx="6203315" cy="1092835"/>
            </a:xfrm>
            <a:custGeom>
              <a:avLst/>
              <a:gdLst/>
              <a:ahLst/>
              <a:cxnLst/>
              <a:rect l="l" t="t" r="r" b="b"/>
              <a:pathLst>
                <a:path w="6203315" h="1092835">
                  <a:moveTo>
                    <a:pt x="0" y="1092606"/>
                  </a:moveTo>
                  <a:lnTo>
                    <a:pt x="6202934" y="1092606"/>
                  </a:lnTo>
                  <a:lnTo>
                    <a:pt x="6202934" y="0"/>
                  </a:lnTo>
                  <a:lnTo>
                    <a:pt x="0" y="0"/>
                  </a:lnTo>
                  <a:lnTo>
                    <a:pt x="0" y="1092606"/>
                  </a:lnTo>
                  <a:close/>
                </a:path>
              </a:pathLst>
            </a:custGeom>
            <a:ln w="25400">
              <a:solidFill>
                <a:srgbClr val="5BD07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173837" y="1550923"/>
            <a:ext cx="6442075" cy="74218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1280" algn="ctr">
              <a:lnSpc>
                <a:spcPct val="100000"/>
              </a:lnSpc>
              <a:spcBef>
                <a:spcPts val="100"/>
              </a:spcBef>
            </a:pPr>
            <a:r>
              <a:rPr sz="1200" b="1" spc="-35" dirty="0">
                <a:latin typeface="Times New Roman"/>
                <a:cs typeface="Times New Roman"/>
              </a:rPr>
              <a:t>Dr. </a:t>
            </a:r>
            <a:r>
              <a:rPr sz="1200" b="1" dirty="0">
                <a:latin typeface="Times New Roman"/>
                <a:cs typeface="Times New Roman"/>
              </a:rPr>
              <a:t>Miguel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Israel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Bennasar</a:t>
            </a:r>
            <a:r>
              <a:rPr sz="1200" b="1" spc="-6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García -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Ceferina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Cabrera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Félix</a:t>
            </a:r>
            <a:endParaRPr sz="1200">
              <a:latin typeface="Times New Roman"/>
              <a:cs typeface="Times New Roman"/>
            </a:endParaRPr>
          </a:p>
          <a:p>
            <a:pPr marL="554355" marR="468630" algn="ctr">
              <a:lnSpc>
                <a:spcPct val="100000"/>
              </a:lnSpc>
              <a:spcBef>
                <a:spcPts val="5"/>
              </a:spcBef>
            </a:pPr>
            <a:r>
              <a:rPr sz="1050" b="1" dirty="0">
                <a:latin typeface="Times New Roman"/>
                <a:cs typeface="Times New Roman"/>
              </a:rPr>
              <a:t>Instituto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Superior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de</a:t>
            </a:r>
            <a:r>
              <a:rPr sz="1050" b="1" spc="-2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Formación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Docente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Salomé</a:t>
            </a:r>
            <a:r>
              <a:rPr sz="1050" b="1" spc="-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Ureña,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Recinto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Luis</a:t>
            </a:r>
            <a:r>
              <a:rPr sz="1050" b="1" spc="-1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Napoleón</a:t>
            </a:r>
            <a:r>
              <a:rPr sz="1050" b="1" spc="-30" dirty="0">
                <a:latin typeface="Times New Roman"/>
                <a:cs typeface="Times New Roman"/>
              </a:rPr>
              <a:t> </a:t>
            </a:r>
            <a:r>
              <a:rPr sz="1050" b="1" dirty="0">
                <a:latin typeface="Times New Roman"/>
                <a:cs typeface="Times New Roman"/>
              </a:rPr>
              <a:t>Núñez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Molina, </a:t>
            </a:r>
            <a:r>
              <a:rPr sz="1050" b="1" dirty="0">
                <a:latin typeface="Times New Roman"/>
                <a:cs typeface="Times New Roman"/>
              </a:rPr>
              <a:t>República</a:t>
            </a:r>
            <a:r>
              <a:rPr sz="1050" b="1" spc="-35" dirty="0">
                <a:latin typeface="Times New Roman"/>
                <a:cs typeface="Times New Roman"/>
              </a:rPr>
              <a:t> </a:t>
            </a:r>
            <a:r>
              <a:rPr sz="1050" b="1" spc="-10" dirty="0">
                <a:latin typeface="Times New Roman"/>
                <a:cs typeface="Times New Roman"/>
              </a:rPr>
              <a:t>Dominicana</a:t>
            </a:r>
            <a:endParaRPr sz="1050">
              <a:latin typeface="Times New Roman"/>
              <a:cs typeface="Times New Roman"/>
            </a:endParaRPr>
          </a:p>
          <a:p>
            <a:pPr marL="83185" algn="ctr">
              <a:lnSpc>
                <a:spcPts val="1435"/>
              </a:lnSpc>
            </a:pPr>
            <a:r>
              <a:rPr sz="1200" b="1" dirty="0">
                <a:latin typeface="Times New Roman"/>
                <a:cs typeface="Times New Roman"/>
              </a:rPr>
              <a:t>Email: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  <a:hlinkClick r:id="rId16"/>
              </a:rPr>
              <a:t>kim_zule@hotmail.com</a:t>
            </a:r>
            <a:endParaRPr sz="1200">
              <a:latin typeface="Times New Roman"/>
              <a:cs typeface="Times New Roman"/>
            </a:endParaRPr>
          </a:p>
          <a:p>
            <a:pPr marL="59055" algn="ctr">
              <a:lnSpc>
                <a:spcPct val="100000"/>
              </a:lnSpc>
              <a:spcBef>
                <a:spcPts val="475"/>
              </a:spcBef>
            </a:pPr>
            <a:r>
              <a:rPr sz="1100" b="1" dirty="0">
                <a:latin typeface="Times New Roman"/>
                <a:cs typeface="Times New Roman"/>
              </a:rPr>
              <a:t>How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</a:t>
            </a:r>
            <a:r>
              <a:rPr sz="1100" b="1" spc="-1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cite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this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article: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Miguel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I.</a:t>
            </a:r>
            <a:r>
              <a:rPr sz="1100" b="1" spc="-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Bennasar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García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/Ceferina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Cabrera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Félix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(2021),</a:t>
            </a:r>
            <a:r>
              <a:rPr sz="1100" b="1" spc="270" dirty="0">
                <a:latin typeface="Times New Roman"/>
                <a:cs typeface="Times New Roman"/>
              </a:rPr>
              <a:t> </a:t>
            </a:r>
            <a:r>
              <a:rPr sz="1100" b="1" spc="-10" dirty="0">
                <a:latin typeface="Times New Roman"/>
                <a:cs typeface="Times New Roman"/>
              </a:rPr>
              <a:t>“Educational</a:t>
            </a:r>
            <a:endParaRPr sz="1100">
              <a:latin typeface="Times New Roman"/>
              <a:cs typeface="Times New Roman"/>
            </a:endParaRPr>
          </a:p>
          <a:p>
            <a:pPr marL="59055" algn="ctr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Digital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Culture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Today,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An</a:t>
            </a:r>
            <a:r>
              <a:rPr sz="1100" b="1" spc="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Analysis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From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Critical</a:t>
            </a:r>
            <a:r>
              <a:rPr sz="1100" b="1" spc="-2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Theory"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I</a:t>
            </a:r>
            <a:r>
              <a:rPr sz="1100" b="1" spc="-1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(1-</a:t>
            </a:r>
            <a:r>
              <a:rPr sz="1100" b="1" spc="-25" dirty="0">
                <a:latin typeface="Times New Roman"/>
                <a:cs typeface="Times New Roman"/>
              </a:rPr>
              <a:t>13)</a:t>
            </a:r>
            <a:endParaRPr sz="1100">
              <a:latin typeface="Times New Roman"/>
              <a:cs typeface="Times New Roman"/>
            </a:endParaRPr>
          </a:p>
          <a:p>
            <a:pPr marL="2732405">
              <a:lnSpc>
                <a:spcPct val="100000"/>
              </a:lnSpc>
              <a:spcBef>
                <a:spcPts val="1200"/>
              </a:spcBef>
            </a:pPr>
            <a:r>
              <a:rPr sz="1100" b="1" dirty="0">
                <a:latin typeface="Times New Roman"/>
                <a:cs typeface="Times New Roman"/>
              </a:rPr>
              <a:t>Received:</a:t>
            </a:r>
            <a:r>
              <a:rPr sz="1100" b="1" spc="-35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3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69684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Revised:</a:t>
            </a:r>
            <a:r>
              <a:rPr sz="1100" b="1" spc="-2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October</a:t>
            </a:r>
            <a:r>
              <a:rPr sz="1100" b="1" spc="-5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 marL="2587625">
              <a:lnSpc>
                <a:spcPct val="100000"/>
              </a:lnSpc>
            </a:pPr>
            <a:r>
              <a:rPr sz="1100" b="1" dirty="0">
                <a:latin typeface="Times New Roman"/>
                <a:cs typeface="Times New Roman"/>
              </a:rPr>
              <a:t>Accepted: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dirty="0">
                <a:latin typeface="Times New Roman"/>
                <a:cs typeface="Times New Roman"/>
              </a:rPr>
              <a:t>November</a:t>
            </a:r>
            <a:r>
              <a:rPr sz="1100" b="1" spc="-40" dirty="0">
                <a:latin typeface="Times New Roman"/>
                <a:cs typeface="Times New Roman"/>
              </a:rPr>
              <a:t> </a:t>
            </a:r>
            <a:r>
              <a:rPr sz="1100" b="1" spc="-20" dirty="0">
                <a:latin typeface="Times New Roman"/>
                <a:cs typeface="Times New Roman"/>
              </a:rPr>
              <a:t>2020</a:t>
            </a: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95"/>
              </a:spcBef>
            </a:pPr>
            <a:endParaRPr sz="1100">
              <a:latin typeface="Times New Roman"/>
              <a:cs typeface="Times New Roman"/>
            </a:endParaRPr>
          </a:p>
          <a:p>
            <a:pPr marL="113664" algn="ctr">
              <a:lnSpc>
                <a:spcPct val="100000"/>
              </a:lnSpc>
            </a:pPr>
            <a:r>
              <a:rPr sz="1200" b="1" dirty="0">
                <a:latin typeface="Times New Roman"/>
                <a:cs typeface="Times New Roman"/>
              </a:rPr>
              <a:t>Educational</a:t>
            </a:r>
            <a:r>
              <a:rPr sz="1200" b="1" spc="-7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Digital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Culture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spc="-35" dirty="0">
                <a:latin typeface="Times New Roman"/>
                <a:cs typeface="Times New Roman"/>
              </a:rPr>
              <a:t>Today,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An</a:t>
            </a:r>
            <a:r>
              <a:rPr sz="1200" b="1" spc="-8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Analysis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From Critical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Theory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0"/>
              </a:spcBef>
            </a:pP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1200" b="1" spc="-10" dirty="0">
                <a:latin typeface="Times New Roman"/>
                <a:cs typeface="Times New Roman"/>
              </a:rPr>
              <a:t>ABSTRACT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Training,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seen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technologies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today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circulate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through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educational </a:t>
            </a:r>
            <a:r>
              <a:rPr sz="1200" dirty="0">
                <a:latin typeface="Times New Roman"/>
                <a:cs typeface="Times New Roman"/>
              </a:rPr>
              <a:t>spaces,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special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circumstances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humanity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lives,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opens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stage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discussion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different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ways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apprehending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accessing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learning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assumption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culture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that </a:t>
            </a:r>
            <a:r>
              <a:rPr sz="1200" dirty="0">
                <a:latin typeface="Times New Roman"/>
                <a:cs typeface="Times New Roman"/>
              </a:rPr>
              <a:t>impacts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pedagogy.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based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theories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teaching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innovation, </a:t>
            </a:r>
            <a:r>
              <a:rPr sz="1200" dirty="0">
                <a:latin typeface="Times New Roman"/>
                <a:cs typeface="Times New Roman"/>
              </a:rPr>
              <a:t>since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about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responding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unforeseen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scenario,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adaptation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technology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challenges,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critical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theory,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changing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world,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which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demands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education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teaching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future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times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conjuncture.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theoretical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reflection, </a:t>
            </a:r>
            <a:r>
              <a:rPr sz="1200" dirty="0">
                <a:latin typeface="Times New Roman"/>
                <a:cs typeface="Times New Roman"/>
              </a:rPr>
              <a:t>whose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main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objective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analyze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critical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theory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oriented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debate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constituent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covers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it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approached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critical </a:t>
            </a:r>
            <a:r>
              <a:rPr sz="1200" dirty="0">
                <a:latin typeface="Times New Roman"/>
                <a:cs typeface="Times New Roman"/>
              </a:rPr>
              <a:t>paradigm,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method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hermeneutical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approach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used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obtain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implosion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technology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school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spaces,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giving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other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meanings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teaching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learning.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important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conclusion,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result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discussion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carried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out,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ultimately </a:t>
            </a:r>
            <a:r>
              <a:rPr sz="1200" dirty="0">
                <a:latin typeface="Times New Roman"/>
                <a:cs typeface="Times New Roman"/>
              </a:rPr>
              <a:t>represents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significant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need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relation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pedagogical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culture,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give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meaning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of </a:t>
            </a:r>
            <a:r>
              <a:rPr sz="1200" dirty="0">
                <a:latin typeface="Times New Roman"/>
                <a:cs typeface="Times New Roman"/>
              </a:rPr>
              <a:t>new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technologies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school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cloisters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pedagogical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use.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What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new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the </a:t>
            </a:r>
            <a:r>
              <a:rPr sz="1200" dirty="0">
                <a:latin typeface="Times New Roman"/>
                <a:cs typeface="Times New Roman"/>
              </a:rPr>
              <a:t>use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Internet,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cell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phones,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individual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computers,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television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and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resources.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reflection,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systematic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study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of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this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reality is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suggested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that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invites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reflection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from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university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spaces, </a:t>
            </a:r>
            <a:r>
              <a:rPr sz="1200" dirty="0">
                <a:latin typeface="Times New Roman"/>
                <a:cs typeface="Times New Roman"/>
              </a:rPr>
              <a:t>in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consistent </a:t>
            </a:r>
            <a:r>
              <a:rPr sz="1200" spc="-10" dirty="0">
                <a:latin typeface="Times New Roman"/>
                <a:cs typeface="Times New Roman"/>
              </a:rPr>
              <a:t>manner.</a:t>
            </a:r>
            <a:endParaRPr sz="1200">
              <a:latin typeface="Times New Roman"/>
              <a:cs typeface="Times New Roman"/>
            </a:endParaRPr>
          </a:p>
          <a:p>
            <a:pPr marL="12700" marR="8890" algn="just">
              <a:lnSpc>
                <a:spcPct val="100000"/>
              </a:lnSpc>
              <a:spcBef>
                <a:spcPts val="5"/>
              </a:spcBef>
            </a:pPr>
            <a:r>
              <a:rPr sz="1200" b="1" dirty="0">
                <a:latin typeface="Times New Roman"/>
                <a:cs typeface="Times New Roman"/>
              </a:rPr>
              <a:t>Keywords:</a:t>
            </a:r>
            <a:r>
              <a:rPr sz="1200" b="1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Learning,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Teaching,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Advanced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technology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Educational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technology,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Traditional technology,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critical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theory.</a:t>
            </a:r>
            <a:endParaRPr sz="1200">
              <a:latin typeface="Times New Roman"/>
              <a:cs typeface="Times New Roman"/>
            </a:endParaRPr>
          </a:p>
          <a:p>
            <a:pPr marL="12700" marR="6350" algn="just">
              <a:lnSpc>
                <a:spcPts val="1200"/>
              </a:lnSpc>
              <a:spcBef>
                <a:spcPts val="35"/>
              </a:spcBef>
            </a:pPr>
            <a:r>
              <a:rPr sz="1000" b="1" dirty="0">
                <a:latin typeface="Times New Roman"/>
                <a:cs typeface="Times New Roman"/>
              </a:rPr>
              <a:t>Biographical</a:t>
            </a:r>
            <a:r>
              <a:rPr sz="1000" b="1" spc="120" dirty="0">
                <a:latin typeface="Times New Roman"/>
                <a:cs typeface="Times New Roman"/>
              </a:rPr>
              <a:t> </a:t>
            </a:r>
            <a:r>
              <a:rPr sz="1000" b="1" dirty="0">
                <a:latin typeface="Times New Roman"/>
                <a:cs typeface="Times New Roman"/>
              </a:rPr>
              <a:t>Review</a:t>
            </a:r>
            <a:r>
              <a:rPr sz="1000" b="1" spc="13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Dr.</a:t>
            </a:r>
            <a:r>
              <a:rPr sz="1000" spc="1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Miguel</a:t>
            </a:r>
            <a:r>
              <a:rPr sz="1000" spc="1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Israel</a:t>
            </a:r>
            <a:r>
              <a:rPr sz="1000" spc="114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Bennasar</a:t>
            </a:r>
            <a:r>
              <a:rPr sz="1000" spc="13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García:</a:t>
            </a:r>
            <a:r>
              <a:rPr sz="1000" spc="12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Doctor</a:t>
            </a:r>
            <a:r>
              <a:rPr sz="1000" spc="12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of</a:t>
            </a:r>
            <a:r>
              <a:rPr sz="1000" spc="10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Educational</a:t>
            </a:r>
            <a:r>
              <a:rPr sz="1000" spc="13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Sciences.</a:t>
            </a:r>
            <a:r>
              <a:rPr sz="1000" spc="1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ULAC,</a:t>
            </a:r>
            <a:r>
              <a:rPr sz="1000" spc="1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Venezuela.</a:t>
            </a:r>
            <a:r>
              <a:rPr sz="1000" spc="1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Master</a:t>
            </a:r>
            <a:r>
              <a:rPr sz="1000" spc="120" dirty="0">
                <a:latin typeface="Times New Roman"/>
                <a:cs typeface="Times New Roman"/>
              </a:rPr>
              <a:t> </a:t>
            </a:r>
            <a:r>
              <a:rPr sz="1000" spc="-25" dirty="0">
                <a:latin typeface="Times New Roman"/>
                <a:cs typeface="Times New Roman"/>
              </a:rPr>
              <a:t>in </a:t>
            </a:r>
            <a:r>
              <a:rPr sz="1000" dirty="0">
                <a:latin typeface="Times New Roman"/>
                <a:cs typeface="Times New Roman"/>
              </a:rPr>
              <a:t>Physical</a:t>
            </a:r>
            <a:r>
              <a:rPr sz="1000" spc="36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Education.</a:t>
            </a:r>
            <a:r>
              <a:rPr sz="1000" spc="36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UPEL</a:t>
            </a:r>
            <a:r>
              <a:rPr sz="1000" spc="35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Venezuela.</a:t>
            </a:r>
            <a:r>
              <a:rPr sz="1000" spc="36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Professor</a:t>
            </a:r>
            <a:r>
              <a:rPr sz="1000" spc="37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in</a:t>
            </a:r>
            <a:r>
              <a:rPr sz="1000" spc="35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Physical</a:t>
            </a:r>
            <a:r>
              <a:rPr sz="1000" spc="36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Education,</a:t>
            </a:r>
            <a:r>
              <a:rPr sz="1000" spc="37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Sports</a:t>
            </a:r>
            <a:r>
              <a:rPr sz="1000" spc="36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and</a:t>
            </a:r>
            <a:r>
              <a:rPr sz="1000" spc="37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Recreation.</a:t>
            </a:r>
            <a:r>
              <a:rPr sz="1000" spc="36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UPEL,</a:t>
            </a:r>
            <a:r>
              <a:rPr sz="1000" spc="365" dirty="0">
                <a:latin typeface="Times New Roman"/>
                <a:cs typeface="Times New Roman"/>
              </a:rPr>
              <a:t> </a:t>
            </a:r>
            <a:r>
              <a:rPr sz="1000" spc="-10" dirty="0">
                <a:latin typeface="Times New Roman"/>
                <a:cs typeface="Times New Roman"/>
              </a:rPr>
              <a:t>Venezuela. </a:t>
            </a:r>
            <a:r>
              <a:rPr sz="1000" dirty="0">
                <a:latin typeface="Times New Roman"/>
                <a:cs typeface="Times New Roman"/>
              </a:rPr>
              <a:t>Coordinator</a:t>
            </a:r>
            <a:r>
              <a:rPr sz="1000" spc="-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of</a:t>
            </a:r>
            <a:r>
              <a:rPr sz="1000" spc="-3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the</a:t>
            </a:r>
            <a:r>
              <a:rPr sz="1000" spc="-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Physical</a:t>
            </a:r>
            <a:r>
              <a:rPr sz="1000" spc="-2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Education</a:t>
            </a:r>
            <a:r>
              <a:rPr sz="1000" spc="-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and</a:t>
            </a:r>
            <a:r>
              <a:rPr sz="1000" spc="-2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Health</a:t>
            </a:r>
            <a:r>
              <a:rPr sz="1000" spc="-2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Research</a:t>
            </a:r>
            <a:r>
              <a:rPr sz="1000" spc="-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Group,</a:t>
            </a:r>
            <a:r>
              <a:rPr sz="1000" spc="-2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ISFODOSU,</a:t>
            </a:r>
            <a:r>
              <a:rPr sz="1000" spc="-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Dominican</a:t>
            </a:r>
            <a:r>
              <a:rPr sz="1000" spc="-3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Republic.</a:t>
            </a:r>
            <a:r>
              <a:rPr sz="1000" spc="-1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Author</a:t>
            </a:r>
            <a:r>
              <a:rPr sz="1000" spc="-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of</a:t>
            </a:r>
            <a:r>
              <a:rPr sz="1000" spc="-35" dirty="0">
                <a:latin typeface="Times New Roman"/>
                <a:cs typeface="Times New Roman"/>
              </a:rPr>
              <a:t> </a:t>
            </a:r>
            <a:r>
              <a:rPr sz="1000" spc="-10" dirty="0">
                <a:latin typeface="Times New Roman"/>
                <a:cs typeface="Times New Roman"/>
              </a:rPr>
              <a:t>publications</a:t>
            </a:r>
            <a:endParaRPr sz="1000">
              <a:latin typeface="Times New Roman"/>
              <a:cs typeface="Times New Roman"/>
            </a:endParaRPr>
          </a:p>
          <a:p>
            <a:pPr marL="12700" algn="just">
              <a:lnSpc>
                <a:spcPts val="1165"/>
              </a:lnSpc>
            </a:pPr>
            <a:r>
              <a:rPr sz="1000" dirty="0">
                <a:latin typeface="Times New Roman"/>
                <a:cs typeface="Times New Roman"/>
              </a:rPr>
              <a:t>in</a:t>
            </a:r>
            <a:r>
              <a:rPr sz="1000" spc="-4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Scientific</a:t>
            </a:r>
            <a:r>
              <a:rPr sz="1000" spc="-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Journals.</a:t>
            </a:r>
            <a:r>
              <a:rPr sz="1000" spc="-2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Reviewer</a:t>
            </a:r>
            <a:r>
              <a:rPr sz="1000" spc="1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of</a:t>
            </a:r>
            <a:r>
              <a:rPr sz="1000" spc="-4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Books</a:t>
            </a:r>
            <a:r>
              <a:rPr sz="1000" spc="-5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and</a:t>
            </a:r>
            <a:r>
              <a:rPr sz="1000" spc="-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Scientific</a:t>
            </a:r>
            <a:r>
              <a:rPr sz="1000" spc="-1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Articles,</a:t>
            </a:r>
            <a:r>
              <a:rPr sz="1000" spc="-1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Graduate</a:t>
            </a:r>
            <a:r>
              <a:rPr sz="1000" spc="-1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Thesis</a:t>
            </a:r>
            <a:r>
              <a:rPr sz="1000" spc="-30" dirty="0">
                <a:latin typeface="Times New Roman"/>
                <a:cs typeface="Times New Roman"/>
              </a:rPr>
              <a:t> </a:t>
            </a:r>
            <a:r>
              <a:rPr sz="1000" spc="-10" dirty="0">
                <a:latin typeface="Times New Roman"/>
                <a:cs typeface="Times New Roman"/>
              </a:rPr>
              <a:t>Advisor.</a:t>
            </a:r>
            <a:endParaRPr sz="1000">
              <a:latin typeface="Times New Roman"/>
              <a:cs typeface="Times New Roman"/>
            </a:endParaRPr>
          </a:p>
          <a:p>
            <a:pPr marL="12700" marR="8890" algn="just">
              <a:lnSpc>
                <a:spcPct val="100000"/>
              </a:lnSpc>
            </a:pPr>
            <a:r>
              <a:rPr sz="1000" b="1" dirty="0">
                <a:latin typeface="Times New Roman"/>
                <a:cs typeface="Times New Roman"/>
              </a:rPr>
              <a:t>Biographical</a:t>
            </a:r>
            <a:r>
              <a:rPr sz="1000" b="1" spc="70" dirty="0">
                <a:latin typeface="Times New Roman"/>
                <a:cs typeface="Times New Roman"/>
              </a:rPr>
              <a:t> </a:t>
            </a:r>
            <a:r>
              <a:rPr sz="1000" b="1" dirty="0">
                <a:latin typeface="Times New Roman"/>
                <a:cs typeface="Times New Roman"/>
              </a:rPr>
              <a:t>Review</a:t>
            </a:r>
            <a:r>
              <a:rPr sz="1000" b="1" spc="8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Dra.</a:t>
            </a:r>
            <a:r>
              <a:rPr sz="1000" spc="7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Ceferina</a:t>
            </a:r>
            <a:r>
              <a:rPr sz="1000" spc="7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Cabrera</a:t>
            </a:r>
            <a:r>
              <a:rPr sz="1000" spc="7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Félix:</a:t>
            </a:r>
            <a:r>
              <a:rPr sz="1000" spc="8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Doctor</a:t>
            </a:r>
            <a:r>
              <a:rPr sz="1000" spc="7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in</a:t>
            </a:r>
            <a:r>
              <a:rPr sz="1000" spc="6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Education,</a:t>
            </a:r>
            <a:r>
              <a:rPr sz="1000" spc="7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NSU</a:t>
            </a:r>
            <a:r>
              <a:rPr sz="1000" spc="7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Miami,</a:t>
            </a:r>
            <a:r>
              <a:rPr sz="1000" spc="7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USA.</a:t>
            </a:r>
            <a:r>
              <a:rPr sz="1000" spc="7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Master</a:t>
            </a:r>
            <a:r>
              <a:rPr sz="1000" spc="7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in</a:t>
            </a:r>
            <a:r>
              <a:rPr sz="1000" spc="6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Initial</a:t>
            </a:r>
            <a:r>
              <a:rPr sz="1000" spc="6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Training</a:t>
            </a:r>
            <a:r>
              <a:rPr sz="1000" spc="80" dirty="0">
                <a:latin typeface="Times New Roman"/>
                <a:cs typeface="Times New Roman"/>
              </a:rPr>
              <a:t> </a:t>
            </a:r>
            <a:r>
              <a:rPr sz="1000" spc="-25" dirty="0">
                <a:latin typeface="Times New Roman"/>
                <a:cs typeface="Times New Roman"/>
              </a:rPr>
              <a:t>for </a:t>
            </a:r>
            <a:r>
              <a:rPr sz="1000" dirty="0">
                <a:latin typeface="Times New Roman"/>
                <a:cs typeface="Times New Roman"/>
              </a:rPr>
              <a:t>Pedagogical</a:t>
            </a:r>
            <a:r>
              <a:rPr sz="1000" spc="4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Change.</a:t>
            </a:r>
            <a:r>
              <a:rPr sz="1000" spc="5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University</a:t>
            </a:r>
            <a:r>
              <a:rPr sz="1000" spc="3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of</a:t>
            </a:r>
            <a:r>
              <a:rPr sz="1000" spc="3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Barcelona,</a:t>
            </a:r>
            <a:r>
              <a:rPr sz="1000" spc="5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Spain.</a:t>
            </a:r>
            <a:r>
              <a:rPr sz="1000" spc="4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Graduate</a:t>
            </a:r>
            <a:r>
              <a:rPr sz="1000" spc="4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in</a:t>
            </a:r>
            <a:r>
              <a:rPr sz="1000" spc="3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Mathematics</a:t>
            </a:r>
            <a:r>
              <a:rPr sz="1000" spc="6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and</a:t>
            </a:r>
            <a:r>
              <a:rPr sz="1000" spc="4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Physics,</a:t>
            </a:r>
            <a:r>
              <a:rPr sz="1000" spc="4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UTESA,</a:t>
            </a:r>
            <a:r>
              <a:rPr sz="1000" spc="6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Dominican</a:t>
            </a:r>
            <a:r>
              <a:rPr sz="1000" spc="40" dirty="0">
                <a:latin typeface="Times New Roman"/>
                <a:cs typeface="Times New Roman"/>
              </a:rPr>
              <a:t> </a:t>
            </a:r>
            <a:r>
              <a:rPr sz="1000" spc="-10" dirty="0">
                <a:latin typeface="Times New Roman"/>
                <a:cs typeface="Times New Roman"/>
              </a:rPr>
              <a:t>Republic. </a:t>
            </a:r>
            <a:r>
              <a:rPr sz="1000" dirty="0">
                <a:latin typeface="Times New Roman"/>
                <a:cs typeface="Times New Roman"/>
              </a:rPr>
              <a:t>In</a:t>
            </a:r>
            <a:r>
              <a:rPr sz="1000" spc="10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charge</a:t>
            </a:r>
            <a:r>
              <a:rPr sz="1000" spc="114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of</a:t>
            </a:r>
            <a:r>
              <a:rPr sz="1000" spc="10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the</a:t>
            </a:r>
            <a:r>
              <a:rPr sz="1000" spc="11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ISFODOSU</a:t>
            </a:r>
            <a:r>
              <a:rPr sz="1000" spc="1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Research</a:t>
            </a:r>
            <a:r>
              <a:rPr sz="1000" spc="1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Division,</a:t>
            </a:r>
            <a:r>
              <a:rPr sz="1000" spc="114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RLNNM.</a:t>
            </a:r>
            <a:r>
              <a:rPr sz="1000" spc="11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Researcher</a:t>
            </a:r>
            <a:r>
              <a:rPr sz="1000" spc="13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at</a:t>
            </a:r>
            <a:r>
              <a:rPr sz="1000" spc="11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the</a:t>
            </a:r>
            <a:r>
              <a:rPr sz="1000" spc="11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Mathematical</a:t>
            </a:r>
            <a:r>
              <a:rPr sz="1000" spc="12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Analysis</a:t>
            </a:r>
            <a:r>
              <a:rPr sz="1000" spc="11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Group,</a:t>
            </a:r>
            <a:r>
              <a:rPr sz="1000" spc="114" dirty="0">
                <a:latin typeface="Times New Roman"/>
                <a:cs typeface="Times New Roman"/>
              </a:rPr>
              <a:t> </a:t>
            </a:r>
            <a:r>
              <a:rPr sz="1000" spc="-10" dirty="0">
                <a:latin typeface="Times New Roman"/>
                <a:cs typeface="Times New Roman"/>
              </a:rPr>
              <a:t>ISFODOSU, </a:t>
            </a:r>
            <a:r>
              <a:rPr sz="1000" dirty="0">
                <a:latin typeface="Times New Roman"/>
                <a:cs typeface="Times New Roman"/>
              </a:rPr>
              <a:t>Dominican</a:t>
            </a:r>
            <a:r>
              <a:rPr sz="1000" spc="-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Republic.</a:t>
            </a:r>
            <a:r>
              <a:rPr sz="1000" spc="-4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Author</a:t>
            </a:r>
            <a:r>
              <a:rPr sz="1000" spc="-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of</a:t>
            </a:r>
            <a:r>
              <a:rPr sz="1000" spc="-5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publications</a:t>
            </a:r>
            <a:r>
              <a:rPr sz="1000" spc="-3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in</a:t>
            </a:r>
            <a:r>
              <a:rPr sz="1000" spc="-35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Scientific</a:t>
            </a:r>
            <a:r>
              <a:rPr sz="1000" spc="-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Journals.</a:t>
            </a:r>
            <a:r>
              <a:rPr sz="1000" spc="-3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Graduate</a:t>
            </a:r>
            <a:r>
              <a:rPr sz="1000" spc="-20" dirty="0">
                <a:latin typeface="Times New Roman"/>
                <a:cs typeface="Times New Roman"/>
              </a:rPr>
              <a:t> </a:t>
            </a:r>
            <a:r>
              <a:rPr sz="1000" dirty="0">
                <a:latin typeface="Times New Roman"/>
                <a:cs typeface="Times New Roman"/>
              </a:rPr>
              <a:t>Thesis</a:t>
            </a:r>
            <a:r>
              <a:rPr sz="1000" spc="-35" dirty="0">
                <a:latin typeface="Times New Roman"/>
                <a:cs typeface="Times New Roman"/>
              </a:rPr>
              <a:t> </a:t>
            </a:r>
            <a:r>
              <a:rPr sz="1000" spc="-10" dirty="0">
                <a:latin typeface="Times New Roman"/>
                <a:cs typeface="Times New Roman"/>
              </a:rPr>
              <a:t>Advisor.</a:t>
            </a:r>
            <a:endParaRPr sz="1000">
              <a:latin typeface="Times New Roman"/>
              <a:cs typeface="Times New Roman"/>
            </a:endParaRPr>
          </a:p>
        </p:txBody>
      </p:sp>
      <p:pic>
        <p:nvPicPr>
          <p:cNvPr id="31" name="object 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32" name="object 3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109118" rIns="0" bIns="0" rtlCol="0">
            <a:spAutoFit/>
          </a:bodyPr>
          <a:lstStyle/>
          <a:p>
            <a:pPr marL="203835">
              <a:lnSpc>
                <a:spcPts val="1410"/>
              </a:lnSpc>
            </a:pPr>
            <a:fld id="{81D60167-4931-47E6-BA6A-407CBD079E47}" type="slidenum">
              <a:rPr spc="-25" dirty="0"/>
              <a:t>95</a:t>
            </a:fld>
            <a:endParaRPr spc="-25" dirty="0"/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6A4DF0B5-B7B3-0E09-1728-4E489A544E00}"/>
              </a:ext>
            </a:extLst>
          </p:cNvPr>
          <p:cNvGrpSpPr/>
          <p:nvPr/>
        </p:nvGrpSpPr>
        <p:grpSpPr>
          <a:xfrm>
            <a:off x="96011" y="111225"/>
            <a:ext cx="6665976" cy="1452626"/>
            <a:chOff x="470065" y="1951410"/>
            <a:chExt cx="6665976" cy="1452626"/>
          </a:xfrm>
        </p:grpSpPr>
        <p:grpSp>
          <p:nvGrpSpPr>
            <p:cNvPr id="34" name="object 12">
              <a:extLst>
                <a:ext uri="{FF2B5EF4-FFF2-40B4-BE49-F238E27FC236}">
                  <a16:creationId xmlns:a16="http://schemas.microsoft.com/office/drawing/2014/main" id="{3235EFAA-16E9-59AC-84FC-503918F48C79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38" name="object 13">
                <a:extLst>
                  <a:ext uri="{FF2B5EF4-FFF2-40B4-BE49-F238E27FC236}">
                    <a16:creationId xmlns:a16="http://schemas.microsoft.com/office/drawing/2014/main" id="{490CE799-BA46-2142-1387-D3B03DC500F9}"/>
                  </a:ext>
                </a:extLst>
              </p:cNvPr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39" name="object 14">
                <a:extLst>
                  <a:ext uri="{FF2B5EF4-FFF2-40B4-BE49-F238E27FC236}">
                    <a16:creationId xmlns:a16="http://schemas.microsoft.com/office/drawing/2014/main" id="{0CA94A9A-E38B-2C5A-619D-0569422B096A}"/>
                  </a:ext>
                </a:extLst>
              </p:cNvPr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40" name="object 15">
                <a:extLst>
                  <a:ext uri="{FF2B5EF4-FFF2-40B4-BE49-F238E27FC236}">
                    <a16:creationId xmlns:a16="http://schemas.microsoft.com/office/drawing/2014/main" id="{2177E83F-E18C-1F81-CFB0-5316ACD32E81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41" name="object 16">
                <a:extLst>
                  <a:ext uri="{FF2B5EF4-FFF2-40B4-BE49-F238E27FC236}">
                    <a16:creationId xmlns:a16="http://schemas.microsoft.com/office/drawing/2014/main" id="{1696149C-686A-173F-B93D-1632AD4773BB}"/>
                  </a:ext>
                </a:extLst>
              </p:cNvPr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35" name="object 16">
              <a:extLst>
                <a:ext uri="{FF2B5EF4-FFF2-40B4-BE49-F238E27FC236}">
                  <a16:creationId xmlns:a16="http://schemas.microsoft.com/office/drawing/2014/main" id="{84C914AE-371D-A6A9-B2C6-E2358E661FA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36" name="object 25">
              <a:extLst>
                <a:ext uri="{FF2B5EF4-FFF2-40B4-BE49-F238E27FC236}">
                  <a16:creationId xmlns:a16="http://schemas.microsoft.com/office/drawing/2014/main" id="{1A6422BD-EB54-8476-D47A-479D75B9FBD2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37" name="object 31">
              <a:extLst>
                <a:ext uri="{FF2B5EF4-FFF2-40B4-BE49-F238E27FC236}">
                  <a16:creationId xmlns:a16="http://schemas.microsoft.com/office/drawing/2014/main" id="{C6158A33-BA91-8454-4C6C-AE26E0F8CD9A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555735"/>
              <a:ext cx="6518148" cy="1600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81115" cy="69354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3596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1120"/>
              </a:spcBef>
            </a:pPr>
            <a:r>
              <a:rPr sz="1200" b="1" spc="-10" dirty="0">
                <a:latin typeface="Times New Roman"/>
                <a:cs typeface="Times New Roman"/>
              </a:rPr>
              <a:t>INTRODUCCIÓN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humanidad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experimenta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cuyo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impacto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ámbitos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académicos,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sido </a:t>
            </a:r>
            <a:r>
              <a:rPr sz="1200" dirty="0">
                <a:latin typeface="Times New Roman"/>
                <a:cs typeface="Times New Roman"/>
              </a:rPr>
              <a:t>significativo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obliga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asuman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posturas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cuanto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tradicionales,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ello,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propósitos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analizar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análisis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critica.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pertinente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quizás,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única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alternativa,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implementar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asumir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eviten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estancamiento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enorme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potencialidad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apoyar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aportando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Internet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datos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canales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comunicación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síncrona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asíncrona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alcance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mundial”,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(Marqués,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2012,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p.14).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presente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discernimiento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respecto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viabilidad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avanzada,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donde </a:t>
            </a:r>
            <a:r>
              <a:rPr sz="1200" dirty="0">
                <a:latin typeface="Times New Roman"/>
                <a:cs typeface="Times New Roman"/>
              </a:rPr>
              <a:t>recorrer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formativa.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discusión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utilizó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crítico,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permitió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discernimiento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8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realidad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formativa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Latinoamérica,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tendencia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formativa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22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posibilidad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educativa.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conclusiones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resaltantes,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destacan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mayoría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autores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coinciden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región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hay </a:t>
            </a:r>
            <a:r>
              <a:rPr sz="1200" dirty="0">
                <a:latin typeface="Times New Roman"/>
                <a:cs typeface="Times New Roman"/>
              </a:rPr>
              <a:t>muchos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países 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 rezagas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 digital,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ajustar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sociedad.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imponer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pensar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era,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donde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impone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reglas,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establecer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parámetros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permitan,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dentro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digital,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formación.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Sin </a:t>
            </a:r>
            <a:r>
              <a:rPr sz="1200" dirty="0">
                <a:latin typeface="Times New Roman"/>
                <a:cs typeface="Times New Roman"/>
              </a:rPr>
              <a:t>descuidar 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códigos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dispositivos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ello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deriva.</a:t>
            </a:r>
            <a:endParaRPr sz="1200">
              <a:latin typeface="Times New Roman"/>
              <a:cs typeface="Times New Roman"/>
            </a:endParaRPr>
          </a:p>
          <a:p>
            <a:pPr marL="12700" marR="2415540" indent="2407920" algn="just">
              <a:lnSpc>
                <a:spcPct val="200000"/>
              </a:lnSpc>
              <a:spcBef>
                <a:spcPts val="5"/>
              </a:spcBef>
            </a:pPr>
            <a:r>
              <a:rPr sz="1200" b="1" spc="-10" dirty="0">
                <a:latin typeface="Times New Roman"/>
                <a:cs typeface="Times New Roman"/>
              </a:rPr>
              <a:t>Argumentación</a:t>
            </a:r>
            <a:r>
              <a:rPr sz="1200" b="1" spc="50" dirty="0">
                <a:latin typeface="Times New Roman"/>
                <a:cs typeface="Times New Roman"/>
              </a:rPr>
              <a:t> </a:t>
            </a:r>
            <a:r>
              <a:rPr sz="1200" b="1" spc="-25" dirty="0">
                <a:latin typeface="Times New Roman"/>
                <a:cs typeface="Times New Roman"/>
              </a:rPr>
              <a:t>Teórica </a:t>
            </a:r>
            <a:r>
              <a:rPr sz="1200" b="1" dirty="0">
                <a:latin typeface="Times New Roman"/>
                <a:cs typeface="Times New Roman"/>
              </a:rPr>
              <a:t>Breve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Discusión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sobre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Formación</a:t>
            </a:r>
            <a:r>
              <a:rPr sz="1200" b="1" spc="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y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Educación:</a:t>
            </a:r>
            <a:r>
              <a:rPr sz="1200" b="1" spc="-4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Rupturas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762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revisamos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publicaciones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Pimentel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específicamente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corrientes </a:t>
            </a:r>
            <a:r>
              <a:rPr sz="1200" dirty="0">
                <a:latin typeface="Times New Roman"/>
                <a:cs typeface="Times New Roman"/>
              </a:rPr>
              <a:t>educativas,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posturas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devienen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escenarios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dan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solo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vida.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generó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ruptura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carácter </a:t>
            </a:r>
            <a:r>
              <a:rPr sz="1200" dirty="0">
                <a:latin typeface="Times New Roman"/>
                <a:cs typeface="Times New Roman"/>
              </a:rPr>
              <a:t>escolástico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imprimió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varios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siglos,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estilo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sometida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dogmas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reglas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definidas.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Freire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(2004)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expresa: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“Cuando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comprende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realidad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plantearse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hipótesis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desafío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buscar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soluciones.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puede </a:t>
            </a:r>
            <a:r>
              <a:rPr sz="1200" dirty="0">
                <a:latin typeface="Times New Roman"/>
                <a:cs typeface="Times New Roman"/>
              </a:rPr>
              <a:t>transformarla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trabajo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crear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propio: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circunstancia”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(p.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23), </a:t>
            </a: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significa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hombre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singular,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transformaciones,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cuyas </a:t>
            </a:r>
            <a:r>
              <a:rPr sz="1200" dirty="0">
                <a:latin typeface="Times New Roman"/>
                <a:cs typeface="Times New Roman"/>
              </a:rPr>
              <a:t>creaciones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giro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cada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intenso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humanidad.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(Fuentes,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2020).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0132" y="8233494"/>
            <a:ext cx="4236720" cy="62039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9695" marR="92075" algn="ctr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Cultura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Digital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Hoy,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Crítica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75"/>
              </a:spcBef>
            </a:pPr>
            <a:r>
              <a:rPr sz="1200" b="1" spc="-35" dirty="0">
                <a:latin typeface="Times New Roman"/>
                <a:cs typeface="Times New Roman"/>
              </a:rPr>
              <a:t>Dr. </a:t>
            </a:r>
            <a:r>
              <a:rPr sz="1200" b="1" dirty="0">
                <a:latin typeface="Times New Roman"/>
                <a:cs typeface="Times New Roman"/>
              </a:rPr>
              <a:t>Miguel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Israel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Bennasar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García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/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Ceferina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Cabrera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Félix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6388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96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00F0BF20-91A1-9E95-9649-C357E242AE84}"/>
              </a:ext>
            </a:extLst>
          </p:cNvPr>
          <p:cNvGrpSpPr/>
          <p:nvPr/>
        </p:nvGrpSpPr>
        <p:grpSpPr>
          <a:xfrm>
            <a:off x="79260" y="96561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12FAF244-34DD-24E2-2A80-9ED6F8A21782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E15C48A4-7A5C-C99C-3E29-E53D6324CFD1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4D17C806-45FB-B252-B73E-3FEB43A4CD48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91146892-6188-7F7B-F75D-0938345DE0CF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201E50F5-03B5-21F2-41D2-2D98895B6C3B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23F4408D-A679-48E4-C7A1-27760516634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09D73BF5-BC8D-DC4A-8E88-7DC6E0B5D7A5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CD2CE44D-4770-E2FF-6A06-1FE894A2AF06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555735"/>
              <a:ext cx="6518148" cy="1600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57750" y="251586"/>
              <a:ext cx="2214626" cy="788289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1691" y="1068451"/>
            <a:ext cx="6363970" cy="679195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1882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00">
              <a:latin typeface="Arial"/>
              <a:cs typeface="Arial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transformaciones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tecnológicas,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fueron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descritas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clara,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Watts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Lee </a:t>
            </a:r>
            <a:r>
              <a:rPr sz="1200" dirty="0">
                <a:latin typeface="Times New Roman"/>
                <a:cs typeface="Times New Roman"/>
              </a:rPr>
              <a:t>(2017);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Yanes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(2008).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30" dirty="0">
                <a:latin typeface="Times New Roman"/>
                <a:cs typeface="Times New Roman"/>
              </a:rPr>
              <a:t>Ya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gestaba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manera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inminente,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irrupción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cambiaría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estilo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seres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planeta,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así,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“punto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com”,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panacea,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inigualable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tareas,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 “…,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todos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egresan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secundaria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llegan</a:t>
            </a:r>
            <a:r>
              <a:rPr sz="1200" spc="1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universitaria…” </a:t>
            </a:r>
            <a:r>
              <a:rPr sz="1200" dirty="0">
                <a:latin typeface="Times New Roman"/>
                <a:cs typeface="Times New Roman"/>
              </a:rPr>
              <a:t>(Castillo</a:t>
            </a:r>
            <a:r>
              <a:rPr sz="1200" spc="2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Morales,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2017,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10),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surge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oportunidad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cultura.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idónea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 avanzar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pueblos,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sus </a:t>
            </a:r>
            <a:r>
              <a:rPr sz="1200" dirty="0">
                <a:latin typeface="Times New Roman"/>
                <a:cs typeface="Times New Roman"/>
              </a:rPr>
              <a:t>culturas,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supuesto,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 manera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mecanismos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progresos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cuentan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estadios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bienestar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respeto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nuestros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semejantes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ecosistema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planetario.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Esta </a:t>
            </a:r>
            <a:r>
              <a:rPr sz="1200" dirty="0">
                <a:latin typeface="Times New Roman"/>
                <a:cs typeface="Times New Roman"/>
              </a:rPr>
              <a:t>amerita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sólo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realización,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sino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modelos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vanguardia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desarrollo,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compatibles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actuales,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insurgido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manera </a:t>
            </a:r>
            <a:r>
              <a:rPr sz="1200" dirty="0">
                <a:latin typeface="Times New Roman"/>
                <a:cs typeface="Times New Roman"/>
              </a:rPr>
              <a:t>agresiva,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imponiendo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paso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impone,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precisamente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estilo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corolario,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(González,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2018).</a:t>
            </a:r>
            <a:endParaRPr sz="120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hoy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día,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inminente 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tecnologías 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 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10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ámbito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facilitar</a:t>
            </a:r>
            <a:r>
              <a:rPr sz="1200" spc="11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incrementar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05" dirty="0">
                <a:latin typeface="Times New Roman"/>
                <a:cs typeface="Times New Roman"/>
              </a:rPr>
              <a:t> 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posibilidades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pedagógicas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formativa.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inicio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epocal</a:t>
            </a:r>
            <a:r>
              <a:rPr sz="1200" spc="13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trajo</a:t>
            </a:r>
            <a:r>
              <a:rPr sz="1200" spc="14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consigo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spc="-20" dirty="0">
                <a:latin typeface="Times New Roman"/>
                <a:cs typeface="Times New Roman"/>
              </a:rPr>
              <a:t>unas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global,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esperaba.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pandemia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encontró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varias </a:t>
            </a:r>
            <a:r>
              <a:rPr sz="1200" dirty="0">
                <a:latin typeface="Times New Roman"/>
                <a:cs typeface="Times New Roman"/>
              </a:rPr>
              <a:t>universidades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adecuadas,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materia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enfrentar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desafíos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coyuntura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exigen.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digital,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orienta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formativos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contextos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tradicionales,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necesaria,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confluencia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esfuerzo,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lectura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adecuada,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respuesta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oportuna,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imparte,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limitada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condiciones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infraestructura</a:t>
            </a:r>
            <a:r>
              <a:rPr sz="1200" spc="2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virtuales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necesariamente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utilizarse.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crítica,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vista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entorno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discute,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interpela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discursos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posturas,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este </a:t>
            </a:r>
            <a:r>
              <a:rPr sz="1200" dirty="0">
                <a:latin typeface="Times New Roman"/>
                <a:cs typeface="Times New Roman"/>
              </a:rPr>
              <a:t>asunto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invadido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mundo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concurre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punto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encuentro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varias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facilitar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solución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problemas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situaciones </a:t>
            </a:r>
            <a:r>
              <a:rPr sz="1200" dirty="0">
                <a:latin typeface="Times New Roman"/>
                <a:cs typeface="Times New Roman"/>
              </a:rPr>
              <a:t>educativas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aprendizaje,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conlleva</a:t>
            </a:r>
            <a:r>
              <a:rPr sz="1200" spc="3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facilitar</a:t>
            </a:r>
            <a:r>
              <a:rPr sz="1200" spc="39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construcción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conocimiento,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“…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profesionales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tienen </a:t>
            </a:r>
            <a:r>
              <a:rPr sz="1200" dirty="0">
                <a:latin typeface="Times New Roman"/>
                <a:cs typeface="Times New Roman"/>
              </a:rPr>
              <a:t>múltiples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razones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aprovechar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proporcionan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TIC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impulsar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personalizado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centrado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actividad 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estudiantes,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…”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(Médicis</a:t>
            </a:r>
            <a:r>
              <a:rPr sz="1200" spc="-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Taticuan,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2018,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19).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Esto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evidentemente,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establecer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recetarios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seguir,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corre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peligro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incursionar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históricamente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criticado: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lógico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instrumental</a:t>
            </a:r>
            <a:r>
              <a:rPr sz="1200" spc="1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spc="-10" dirty="0">
                <a:latin typeface="Times New Roman"/>
                <a:cs typeface="Times New Roman"/>
              </a:rPr>
              <a:t>educación.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310132" y="8233494"/>
            <a:ext cx="4236720" cy="62039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9695" marR="92075" algn="ctr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Cultura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Digital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Hoy,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Crítica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75"/>
              </a:spcBef>
            </a:pPr>
            <a:r>
              <a:rPr sz="1200" b="1" spc="-35" dirty="0">
                <a:latin typeface="Times New Roman"/>
                <a:cs typeface="Times New Roman"/>
              </a:rPr>
              <a:t>Dr. </a:t>
            </a:r>
            <a:r>
              <a:rPr sz="1200" b="1" dirty="0">
                <a:latin typeface="Times New Roman"/>
                <a:cs typeface="Times New Roman"/>
              </a:rPr>
              <a:t>Miguel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Israel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Bennasar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García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/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Ceferina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Cabrera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Félix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6388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97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33FA9435-68A1-DFE7-F3F4-D22D69ECF21A}"/>
              </a:ext>
            </a:extLst>
          </p:cNvPr>
          <p:cNvGrpSpPr/>
          <p:nvPr/>
        </p:nvGrpSpPr>
        <p:grpSpPr>
          <a:xfrm>
            <a:off x="111787" y="83277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234C2E92-CE61-D57C-94B7-198781F37FC6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51918547-336E-9031-533D-98AFB5A62D61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CEB24648-B1B2-3E81-40B8-828233338F2C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9CC6FDB4-8174-206E-62BE-A448ED2CDC15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DF605382-64D0-4EF4-E364-D23A569C1EE5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7F7233DB-765B-2153-05E9-68B92A78EE52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DD6B3C07-A676-0E45-173C-026B00A5C7FD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2893E959-1C45-62F9-CD50-5300E1A29509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555735"/>
              <a:ext cx="6518148" cy="1600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55828" y="1068451"/>
            <a:ext cx="6312535" cy="68954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29585" marR="701675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800"/>
              </a:spcBef>
            </a:pPr>
            <a:r>
              <a:rPr sz="1200" dirty="0">
                <a:latin typeface="Times New Roman"/>
                <a:cs typeface="Times New Roman"/>
              </a:rPr>
              <a:t>Al respecto,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Scolari (2004,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 118) plantea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"gramática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interactiva"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sugiere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presencia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dos </a:t>
            </a:r>
            <a:r>
              <a:rPr sz="1200" dirty="0">
                <a:latin typeface="Times New Roman"/>
                <a:cs typeface="Times New Roman"/>
              </a:rPr>
              <a:t>conceptos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relacionados: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"gramática"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vinculado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ordenamiento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normas: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seguir,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"interactividad",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"saber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hacer"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dentro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pantalla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virtual…”.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Actualmente,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acceder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gran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volumen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través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páginas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web,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redes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todo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prisma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posibilidades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aprehensión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aprendizajes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tienen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horizontes. Warley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(2003,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 10),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refiere: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“La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 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objeto de reflexión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único y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diverso, que </a:t>
            </a:r>
            <a:r>
              <a:rPr sz="1200" spc="-10" dirty="0">
                <a:latin typeface="Times New Roman"/>
                <a:cs typeface="Times New Roman"/>
              </a:rPr>
              <a:t>enfrenta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quienes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interrogan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complejidad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dado,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evidencia.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decir,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aquello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permanentemente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frente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ojos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termina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volviéndose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invisible".</a:t>
            </a: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disciplinares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permitan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introducción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como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avanzada,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pedagógicos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tengan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competencia</a:t>
            </a:r>
            <a:r>
              <a:rPr sz="1200" spc="18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pedagógica. </a:t>
            </a:r>
            <a:r>
              <a:rPr sz="1200" dirty="0">
                <a:latin typeface="Times New Roman"/>
                <a:cs typeface="Times New Roman"/>
              </a:rPr>
              <a:t>Lanz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(2005,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p.424), refiere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circunstancia cuando señala: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“…Hay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tomarse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molestia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inventar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propio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paradigma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(aun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fuera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alegato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metafórico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establecimiento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algunos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supuestos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básicos).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tomar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algún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riesgo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disponerse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inventar,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pensar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con </a:t>
            </a:r>
            <a:r>
              <a:rPr sz="1200" dirty="0">
                <a:latin typeface="Times New Roman"/>
                <a:cs typeface="Times New Roman"/>
              </a:rPr>
              <a:t>cierta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audacia…”.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recomendación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adecuada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transformaciones </a:t>
            </a:r>
            <a:r>
              <a:rPr sz="1200" dirty="0">
                <a:latin typeface="Times New Roman"/>
                <a:cs typeface="Times New Roman"/>
              </a:rPr>
              <a:t>sociales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educativas,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allá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ejercicios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fantasiosos,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realidades </a:t>
            </a:r>
            <a:r>
              <a:rPr sz="1200" dirty="0">
                <a:latin typeface="Times New Roman"/>
                <a:cs typeface="Times New Roman"/>
              </a:rPr>
              <a:t>latentes,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vivas,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funcionan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ejercen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espacios.</a:t>
            </a:r>
            <a:endParaRPr sz="1200">
              <a:latin typeface="Times New Roman"/>
              <a:cs typeface="Times New Roman"/>
            </a:endParaRPr>
          </a:p>
          <a:p>
            <a:pPr marL="375285" marR="698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sentido,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considerar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formativos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conjugan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pedagogía.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“Respecto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docencia,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llevaría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aumentar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brecha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errónea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teoría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práctica”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(Pérez-</a:t>
            </a:r>
            <a:r>
              <a:rPr sz="1200" dirty="0">
                <a:latin typeface="Times New Roman"/>
                <a:cs typeface="Times New Roman"/>
              </a:rPr>
              <a:t>rave,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Jaramillo-</a:t>
            </a:r>
            <a:r>
              <a:rPr sz="1200" dirty="0">
                <a:latin typeface="Times New Roman"/>
                <a:cs typeface="Times New Roman"/>
              </a:rPr>
              <a:t>Álvarez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Correa-</a:t>
            </a:r>
            <a:r>
              <a:rPr sz="1200" dirty="0">
                <a:latin typeface="Times New Roman"/>
                <a:cs typeface="Times New Roman"/>
              </a:rPr>
              <a:t>Morales,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2020,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329).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Por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devenir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impone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otra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bien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denuncia,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su </a:t>
            </a:r>
            <a:r>
              <a:rPr sz="1200" dirty="0">
                <a:latin typeface="Times New Roman"/>
                <a:cs typeface="Times New Roman"/>
              </a:rPr>
              <a:t>existencia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vieja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data,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sociedades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 ajustado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(por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temor,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o </a:t>
            </a:r>
            <a:r>
              <a:rPr sz="1200" dirty="0">
                <a:latin typeface="Times New Roman"/>
                <a:cs typeface="Times New Roman"/>
              </a:rPr>
              <a:t>incertidumbre)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cambios 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realidad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impulsa.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allí,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abordarla.</a:t>
            </a:r>
            <a:endParaRPr sz="1200">
              <a:latin typeface="Times New Roman"/>
              <a:cs typeface="Times New Roman"/>
            </a:endParaRPr>
          </a:p>
          <a:p>
            <a:pPr marL="375285" marR="6350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docente,</a:t>
            </a:r>
            <a:r>
              <a:rPr sz="1200" spc="3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esencial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enseñanza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disciplinas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las </a:t>
            </a:r>
            <a:r>
              <a:rPr sz="1200" dirty="0">
                <a:latin typeface="Times New Roman"/>
                <a:cs typeface="Times New Roman"/>
              </a:rPr>
              <a:t>universidades, implica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interpelar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 posiciones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discursivas, que desde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polisemia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dialéctica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teóricos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discutido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acerca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devenir,</a:t>
            </a:r>
            <a:r>
              <a:rPr sz="1200" spc="3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3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establecido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algunos </a:t>
            </a:r>
            <a:r>
              <a:rPr sz="1200" dirty="0">
                <a:latin typeface="Times New Roman"/>
                <a:cs typeface="Times New Roman"/>
              </a:rPr>
              <a:t>escenarios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interesantes,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2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apreciaciones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acuerdo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ciertas </a:t>
            </a:r>
            <a:r>
              <a:rPr sz="1200" dirty="0">
                <a:latin typeface="Times New Roman"/>
                <a:cs typeface="Times New Roman"/>
              </a:rPr>
              <a:t>experiencias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individuales,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postura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crítica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deviene</a:t>
            </a:r>
            <a:r>
              <a:rPr sz="1200" spc="12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30" dirty="0">
                <a:latin typeface="Times New Roman"/>
                <a:cs typeface="Times New Roman"/>
              </a:rPr>
              <a:t> 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125" dirty="0">
                <a:latin typeface="Times New Roman"/>
                <a:cs typeface="Times New Roman"/>
              </a:rPr>
              <a:t>  </a:t>
            </a:r>
            <a:r>
              <a:rPr sz="1200" spc="-10" dirty="0">
                <a:latin typeface="Times New Roman"/>
                <a:cs typeface="Times New Roman"/>
              </a:rPr>
              <a:t>acontecimientos </a:t>
            </a:r>
            <a:r>
              <a:rPr sz="1200" dirty="0">
                <a:latin typeface="Times New Roman"/>
                <a:cs typeface="Times New Roman"/>
              </a:rPr>
              <a:t>curriculares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académicos,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dibujado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especie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referente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pedagógico</a:t>
            </a:r>
            <a:r>
              <a:rPr sz="1200" spc="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académico, </a:t>
            </a:r>
            <a:r>
              <a:rPr sz="1200" dirty="0">
                <a:latin typeface="Times New Roman"/>
                <a:cs typeface="Times New Roman"/>
              </a:rPr>
              <a:t>impasible,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estático,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constituido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referencia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formativa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casi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programas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puesto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Cuando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estudia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investiga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escabrosa,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siempre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existirán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elementos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ópticas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diferentes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motivan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54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discusión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los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formación,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 donde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 generan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ideas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trasformadoras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tienden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buscar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concepción.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Más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tecnológico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7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los </a:t>
            </a:r>
            <a:r>
              <a:rPr sz="1200" dirty="0">
                <a:latin typeface="Times New Roman"/>
                <a:cs typeface="Times New Roman"/>
              </a:rPr>
              <a:t>retos,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ajustes y</a:t>
            </a:r>
            <a:r>
              <a:rPr sz="1200" spc="-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avances,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sencillamente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vertiginosos,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formación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debe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repensar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denominado,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digital.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0132" y="8233494"/>
            <a:ext cx="4236720" cy="62039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9695" marR="92075" algn="ctr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Cultura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Digital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Hoy,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Crítica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75"/>
              </a:spcBef>
            </a:pPr>
            <a:r>
              <a:rPr sz="1200" b="1" spc="-35" dirty="0">
                <a:latin typeface="Times New Roman"/>
                <a:cs typeface="Times New Roman"/>
              </a:rPr>
              <a:t>Dr. </a:t>
            </a:r>
            <a:r>
              <a:rPr sz="1200" b="1" dirty="0">
                <a:latin typeface="Times New Roman"/>
                <a:cs typeface="Times New Roman"/>
              </a:rPr>
              <a:t>Miguel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Israel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Bennasar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García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/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Ceferina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Cabrera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Félix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6388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98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E4FBD572-D26B-931B-7BB3-4F2DD4D1AE2E}"/>
              </a:ext>
            </a:extLst>
          </p:cNvPr>
          <p:cNvGrpSpPr/>
          <p:nvPr/>
        </p:nvGrpSpPr>
        <p:grpSpPr>
          <a:xfrm>
            <a:off x="79107" y="83277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AC730E88-AA5E-642A-E60F-E7B470721B87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088072E2-E323-8AD6-8883-F886D4214818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272A0FB6-47E0-45D3-58BB-DA6A55A82807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AC3F572F-43E5-2ADC-B0A2-3C82418B5F40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BB8251B1-47B6-B124-780B-707DD343F8E6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886AC9B2-A064-31ED-4C43-2CCA3055401A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EEF6EFF9-61D6-D705-0396-F1AC32F24D75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F3926DF9-CD57-0C7A-32C1-193E1B5647D3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4485" y="115823"/>
            <a:ext cx="6669405" cy="8926195"/>
            <a:chOff x="94485" y="115823"/>
            <a:chExt cx="6669405" cy="89261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4216" y="8555735"/>
              <a:ext cx="6518148" cy="16002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6012" y="115823"/>
              <a:ext cx="6665976" cy="145237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2849" y="142875"/>
              <a:ext cx="6572275" cy="1358646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2849" y="142875"/>
              <a:ext cx="6572884" cy="1358900"/>
            </a:xfrm>
            <a:custGeom>
              <a:avLst/>
              <a:gdLst/>
              <a:ahLst/>
              <a:cxnLst/>
              <a:rect l="l" t="t" r="r" b="b"/>
              <a:pathLst>
                <a:path w="6572884" h="1358900">
                  <a:moveTo>
                    <a:pt x="0" y="226441"/>
                  </a:moveTo>
                  <a:lnTo>
                    <a:pt x="4600" y="180795"/>
                  </a:lnTo>
                  <a:lnTo>
                    <a:pt x="17795" y="138285"/>
                  </a:lnTo>
                  <a:lnTo>
                    <a:pt x="38673" y="99820"/>
                  </a:lnTo>
                  <a:lnTo>
                    <a:pt x="66324" y="66309"/>
                  </a:lnTo>
                  <a:lnTo>
                    <a:pt x="99837" y="38663"/>
                  </a:lnTo>
                  <a:lnTo>
                    <a:pt x="138301" y="17789"/>
                  </a:lnTo>
                  <a:lnTo>
                    <a:pt x="180806" y="4599"/>
                  </a:lnTo>
                  <a:lnTo>
                    <a:pt x="226440" y="0"/>
                  </a:lnTo>
                  <a:lnTo>
                    <a:pt x="6345834" y="0"/>
                  </a:lnTo>
                  <a:lnTo>
                    <a:pt x="6391480" y="4599"/>
                  </a:lnTo>
                  <a:lnTo>
                    <a:pt x="6433990" y="17789"/>
                  </a:lnTo>
                  <a:lnTo>
                    <a:pt x="6472455" y="38663"/>
                  </a:lnTo>
                  <a:lnTo>
                    <a:pt x="6505965" y="66309"/>
                  </a:lnTo>
                  <a:lnTo>
                    <a:pt x="6533612" y="99820"/>
                  </a:lnTo>
                  <a:lnTo>
                    <a:pt x="6554485" y="138285"/>
                  </a:lnTo>
                  <a:lnTo>
                    <a:pt x="6567676" y="180795"/>
                  </a:lnTo>
                  <a:lnTo>
                    <a:pt x="6572275" y="226441"/>
                  </a:lnTo>
                  <a:lnTo>
                    <a:pt x="6572275" y="1132204"/>
                  </a:lnTo>
                  <a:lnTo>
                    <a:pt x="6567676" y="1177850"/>
                  </a:lnTo>
                  <a:lnTo>
                    <a:pt x="6554485" y="1220360"/>
                  </a:lnTo>
                  <a:lnTo>
                    <a:pt x="6533612" y="1258825"/>
                  </a:lnTo>
                  <a:lnTo>
                    <a:pt x="6505965" y="1292336"/>
                  </a:lnTo>
                  <a:lnTo>
                    <a:pt x="6472455" y="1319982"/>
                  </a:lnTo>
                  <a:lnTo>
                    <a:pt x="6433990" y="1340856"/>
                  </a:lnTo>
                  <a:lnTo>
                    <a:pt x="6391480" y="1354046"/>
                  </a:lnTo>
                  <a:lnTo>
                    <a:pt x="6345834" y="1358646"/>
                  </a:lnTo>
                  <a:lnTo>
                    <a:pt x="226440" y="1358646"/>
                  </a:lnTo>
                  <a:lnTo>
                    <a:pt x="180806" y="1354046"/>
                  </a:lnTo>
                  <a:lnTo>
                    <a:pt x="138301" y="1340856"/>
                  </a:lnTo>
                  <a:lnTo>
                    <a:pt x="99837" y="1319982"/>
                  </a:lnTo>
                  <a:lnTo>
                    <a:pt x="66324" y="1292336"/>
                  </a:lnTo>
                  <a:lnTo>
                    <a:pt x="38673" y="1258825"/>
                  </a:lnTo>
                  <a:lnTo>
                    <a:pt x="17795" y="1220360"/>
                  </a:lnTo>
                  <a:lnTo>
                    <a:pt x="4600" y="1177850"/>
                  </a:lnTo>
                  <a:lnTo>
                    <a:pt x="0" y="1132204"/>
                  </a:lnTo>
                  <a:lnTo>
                    <a:pt x="0" y="226441"/>
                  </a:lnTo>
                  <a:close/>
                </a:path>
              </a:pathLst>
            </a:custGeom>
            <a:ln w="9525">
              <a:solidFill>
                <a:srgbClr val="55CE7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00248" y="305930"/>
              <a:ext cx="1714500" cy="733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38628" y="1024127"/>
              <a:ext cx="1897379" cy="37185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01312" y="1024127"/>
              <a:ext cx="1577339" cy="371855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69920" y="1207007"/>
              <a:ext cx="1546859" cy="371855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82083" y="1207007"/>
              <a:ext cx="284988" cy="371855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571999" y="1207007"/>
              <a:ext cx="1013460" cy="371855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4612" y="234695"/>
              <a:ext cx="1719072" cy="134112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06795" y="8193022"/>
              <a:ext cx="1092707" cy="848868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728" y="8193022"/>
              <a:ext cx="1092708" cy="848868"/>
            </a:xfrm>
            <a:prstGeom prst="rect">
              <a:avLst/>
            </a:prstGeom>
          </p:spPr>
        </p:pic>
      </p:grpSp>
      <p:sp>
        <p:nvSpPr>
          <p:cNvPr id="16" name="object 16"/>
          <p:cNvSpPr txBox="1"/>
          <p:nvPr/>
        </p:nvSpPr>
        <p:spPr>
          <a:xfrm>
            <a:off x="221691" y="1068451"/>
            <a:ext cx="6348095" cy="66414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3875" marR="702310" indent="-431800">
              <a:lnSpc>
                <a:spcPct val="100000"/>
              </a:lnSpc>
              <a:spcBef>
                <a:spcPts val="100"/>
              </a:spcBef>
            </a:pPr>
            <a:r>
              <a:rPr sz="1200" b="1" dirty="0">
                <a:latin typeface="Arial"/>
                <a:cs typeface="Arial"/>
              </a:rPr>
              <a:t>6ta.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Edición</a:t>
            </a:r>
            <a:r>
              <a:rPr sz="1200" b="1" spc="-10" dirty="0">
                <a:latin typeface="Arial"/>
                <a:cs typeface="Arial"/>
              </a:rPr>
              <a:t> Volumen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</a:t>
            </a:r>
            <a:r>
              <a:rPr sz="1200" b="1" spc="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Enero</a:t>
            </a:r>
            <a:r>
              <a:rPr sz="1200" b="1" spc="-3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a</a:t>
            </a:r>
            <a:r>
              <a:rPr sz="1200" b="1" spc="-2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Julio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20" dirty="0">
                <a:latin typeface="Arial"/>
                <a:cs typeface="Arial"/>
              </a:rPr>
              <a:t>2021 </a:t>
            </a:r>
            <a:r>
              <a:rPr sz="1200" b="1" dirty="0">
                <a:latin typeface="Arial"/>
                <a:cs typeface="Arial"/>
              </a:rPr>
              <a:t>Revista</a:t>
            </a:r>
            <a:r>
              <a:rPr sz="1200" b="1" spc="-30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Semestral-</a:t>
            </a:r>
            <a:r>
              <a:rPr sz="1200" b="1" spc="-40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Venezuela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5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sz="1200" b="1" i="1" dirty="0">
                <a:latin typeface="Times New Roman"/>
                <a:cs typeface="Times New Roman"/>
              </a:rPr>
              <a:t>Cultura</a:t>
            </a:r>
            <a:r>
              <a:rPr sz="1200" b="1" i="1" spc="-3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Informática</a:t>
            </a:r>
            <a:r>
              <a:rPr sz="1200" b="1" i="1" spc="-25" dirty="0">
                <a:latin typeface="Times New Roman"/>
                <a:cs typeface="Times New Roman"/>
              </a:rPr>
              <a:t> </a:t>
            </a:r>
            <a:r>
              <a:rPr sz="1200" b="1" i="1" dirty="0">
                <a:latin typeface="Times New Roman"/>
                <a:cs typeface="Times New Roman"/>
              </a:rPr>
              <a:t>y/o</a:t>
            </a:r>
            <a:r>
              <a:rPr sz="1200" b="1" i="1" spc="-10" dirty="0">
                <a:latin typeface="Times New Roman"/>
                <a:cs typeface="Times New Roman"/>
              </a:rPr>
              <a:t> Digital</a:t>
            </a: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00">
              <a:latin typeface="Times New Roman"/>
              <a:cs typeface="Times New Roman"/>
            </a:endParaRPr>
          </a:p>
          <a:p>
            <a:pPr marL="375285" marR="5080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cultura,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palabra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muy</a:t>
            </a:r>
            <a:r>
              <a:rPr sz="1200" spc="20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asociada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folclore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2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creación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humana.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No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</a:t>
            </a:r>
            <a:r>
              <a:rPr sz="1200" spc="22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límites</a:t>
            </a:r>
            <a:r>
              <a:rPr sz="1200" spc="23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ni </a:t>
            </a:r>
            <a:r>
              <a:rPr sz="1200" dirty="0">
                <a:latin typeface="Times New Roman"/>
                <a:cs typeface="Times New Roman"/>
              </a:rPr>
              <a:t>senderos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coarten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principio.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manifiesta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actuar,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concebir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la </a:t>
            </a:r>
            <a:r>
              <a:rPr sz="1200" dirty="0">
                <a:latin typeface="Times New Roman"/>
                <a:cs typeface="Times New Roman"/>
              </a:rPr>
              <a:t>naturaleza,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expresiones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artísticas,</a:t>
            </a:r>
            <a:r>
              <a:rPr sz="1200" spc="1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costumbre,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fin,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</a:t>
            </a:r>
            <a:r>
              <a:rPr sz="1200" spc="1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personas </a:t>
            </a:r>
            <a:r>
              <a:rPr sz="1200" dirty="0">
                <a:latin typeface="Times New Roman"/>
                <a:cs typeface="Times New Roman"/>
              </a:rPr>
              <a:t>hacen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contexto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determinada.</a:t>
            </a:r>
            <a:r>
              <a:rPr sz="1200" spc="4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(Pimentel,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2004).En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actualidad,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el </a:t>
            </a:r>
            <a:r>
              <a:rPr sz="1200" dirty="0">
                <a:latin typeface="Times New Roman"/>
                <a:cs typeface="Times New Roman"/>
              </a:rPr>
              <a:t>conocimiento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manejo</a:t>
            </a:r>
            <a:r>
              <a:rPr sz="1200" spc="1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tecnología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digital,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parte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cotidianidad</a:t>
            </a:r>
            <a:r>
              <a:rPr sz="1200" spc="1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afectan</a:t>
            </a:r>
            <a:r>
              <a:rPr sz="1200" spc="1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directa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hábitos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vida,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pensar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manera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digital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hasta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asunción,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en </a:t>
            </a:r>
            <a:r>
              <a:rPr sz="1200" dirty="0">
                <a:latin typeface="Times New Roman"/>
                <a:cs typeface="Times New Roman"/>
              </a:rPr>
              <a:t>definitiva,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tecnológica,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marca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historia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 abre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hito.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“…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trata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una </a:t>
            </a:r>
            <a:r>
              <a:rPr sz="1200" dirty="0">
                <a:latin typeface="Times New Roman"/>
                <a:cs typeface="Times New Roman"/>
              </a:rPr>
              <a:t>influencia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permanente,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referente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colectivo,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vez</a:t>
            </a:r>
            <a:r>
              <a:rPr sz="1200" spc="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dirige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sobre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número </a:t>
            </a:r>
            <a:r>
              <a:rPr sz="1200" dirty="0">
                <a:latin typeface="Times New Roman"/>
                <a:cs typeface="Times New Roman"/>
              </a:rPr>
              <a:t>relativamente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amplio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durante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considerable”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(Soto,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2001,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172).</a:t>
            </a:r>
            <a:endParaRPr sz="1200">
              <a:latin typeface="Times New Roman"/>
              <a:cs typeface="Times New Roman"/>
            </a:endParaRPr>
          </a:p>
          <a:p>
            <a:pPr marL="375285" marR="8255" indent="-363220" algn="just">
              <a:lnSpc>
                <a:spcPct val="100000"/>
              </a:lnSpc>
              <a:spcBef>
                <a:spcPts val="5"/>
              </a:spcBef>
            </a:pP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educación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universidades,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tanto,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están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imbuidas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masivo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tipo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tecnología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todos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4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disciplinares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como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medicina,</a:t>
            </a:r>
            <a:r>
              <a:rPr sz="1200" spc="45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ingeniería,</a:t>
            </a:r>
            <a:r>
              <a:rPr sz="1200" spc="4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militares,</a:t>
            </a:r>
            <a:r>
              <a:rPr sz="1200" spc="4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entre</a:t>
            </a:r>
            <a:r>
              <a:rPr sz="1200" spc="4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otros; </a:t>
            </a:r>
            <a:r>
              <a:rPr sz="1200" dirty="0">
                <a:latin typeface="Times New Roman"/>
                <a:cs typeface="Times New Roman"/>
              </a:rPr>
              <a:t>ratificándose la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instalación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nueva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era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 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manejo de información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forma rápida, </a:t>
            </a:r>
            <a:r>
              <a:rPr sz="1200" spc="-10" dirty="0">
                <a:latin typeface="Times New Roman"/>
                <a:cs typeface="Times New Roman"/>
              </a:rPr>
              <a:t>veraz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oportuna;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acortándose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distancias.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implica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venido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creando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digital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uso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aplicación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estos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1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tecnológicos</a:t>
            </a:r>
            <a:r>
              <a:rPr sz="1200" spc="2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y,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dado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1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viraje</a:t>
            </a:r>
            <a:r>
              <a:rPr sz="1200" spc="2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</a:t>
            </a:r>
            <a:r>
              <a:rPr sz="1200" spc="19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mundo </a:t>
            </a:r>
            <a:r>
              <a:rPr sz="1200" dirty="0">
                <a:latin typeface="Times New Roman"/>
                <a:cs typeface="Times New Roman"/>
              </a:rPr>
              <a:t>mediante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número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creciente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personas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incorporadas 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conectadas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redes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a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redes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sociales.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(Quintana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Cabanas,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2001).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Domínguez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Suárez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(2005,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p.115),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reflexiona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sobre </a:t>
            </a:r>
            <a:r>
              <a:rPr sz="1200" dirty="0">
                <a:latin typeface="Times New Roman"/>
                <a:cs typeface="Times New Roman"/>
              </a:rPr>
              <a:t>esta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siguiente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argumento: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“…</a:t>
            </a:r>
            <a:r>
              <a:rPr sz="1200" spc="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práctica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da</a:t>
            </a:r>
            <a:r>
              <a:rPr sz="1200" spc="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aulas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un </a:t>
            </a:r>
            <a:r>
              <a:rPr sz="1200" dirty="0">
                <a:latin typeface="Times New Roman"/>
                <a:cs typeface="Times New Roman"/>
              </a:rPr>
              <a:t>método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determinado,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responde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determinado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curriculum,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institución </a:t>
            </a:r>
            <a:r>
              <a:rPr sz="1200" dirty="0">
                <a:latin typeface="Times New Roman"/>
                <a:cs typeface="Times New Roman"/>
              </a:rPr>
              <a:t>particular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país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tiene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situación </a:t>
            </a:r>
            <a:r>
              <a:rPr sz="1200" spc="-10" dirty="0">
                <a:latin typeface="Times New Roman"/>
                <a:cs typeface="Times New Roman"/>
              </a:rPr>
              <a:t>histórico-</a:t>
            </a:r>
            <a:r>
              <a:rPr sz="1200" dirty="0">
                <a:latin typeface="Times New Roman"/>
                <a:cs typeface="Times New Roman"/>
              </a:rPr>
              <a:t>concreta</a:t>
            </a:r>
            <a:r>
              <a:rPr sz="1200" spc="3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determinada,...”</a:t>
            </a:r>
            <a:endParaRPr sz="1200">
              <a:latin typeface="Times New Roman"/>
              <a:cs typeface="Times New Roman"/>
            </a:endParaRPr>
          </a:p>
          <a:p>
            <a:pPr marL="375285" marR="5715" indent="-363220" algn="just">
              <a:lnSpc>
                <a:spcPct val="100000"/>
              </a:lnSpc>
            </a:pPr>
            <a:r>
              <a:rPr sz="1200" dirty="0">
                <a:latin typeface="Times New Roman"/>
                <a:cs typeface="Times New Roman"/>
              </a:rPr>
              <a:t>Desde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óptica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áreas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saberes</a:t>
            </a:r>
            <a:r>
              <a:rPr sz="1200" spc="1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aplicabilidad</a:t>
            </a:r>
            <a:r>
              <a:rPr sz="1200" spc="11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educativos,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existen</a:t>
            </a:r>
            <a:r>
              <a:rPr sz="1200" spc="105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diferentes </a:t>
            </a:r>
            <a:r>
              <a:rPr sz="1200" dirty="0">
                <a:latin typeface="Times New Roman"/>
                <a:cs typeface="Times New Roman"/>
              </a:rPr>
              <a:t>tipos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culturas,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dependientes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estas,</a:t>
            </a:r>
            <a:r>
              <a:rPr sz="1200" spc="9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recursos</a:t>
            </a:r>
            <a:r>
              <a:rPr sz="1200" spc="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ramas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ciencias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1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cuales</a:t>
            </a:r>
            <a:r>
              <a:rPr sz="1200" spc="85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se </a:t>
            </a:r>
            <a:r>
              <a:rPr sz="1200" dirty="0">
                <a:latin typeface="Times New Roman"/>
                <a:cs typeface="Times New Roman"/>
              </a:rPr>
              <a:t>desea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afrontar;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caso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 informática,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según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Yanes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(2008,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p.167),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“tiene sus </a:t>
            </a:r>
            <a:r>
              <a:rPr sz="1200" spc="-10" dirty="0">
                <a:latin typeface="Times New Roman"/>
                <a:cs typeface="Times New Roman"/>
              </a:rPr>
              <a:t>inicios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hace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alrededor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décadas,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producida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esta,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-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avances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tecnológicos y</a:t>
            </a:r>
            <a:r>
              <a:rPr sz="1200" spc="-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vertiginosos </a:t>
            </a:r>
            <a:r>
              <a:rPr sz="1200" dirty="0">
                <a:latin typeface="Times New Roman"/>
                <a:cs typeface="Times New Roman"/>
              </a:rPr>
              <a:t>cambios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mismos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generaban,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ameritándose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actualizaciones</a:t>
            </a:r>
            <a:r>
              <a:rPr sz="1200" spc="3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continuas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por</a:t>
            </a:r>
            <a:r>
              <a:rPr sz="1200" spc="29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efectos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obsolescencia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26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necesidad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adaptar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espacios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educativos”.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Todas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instituciones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50" dirty="0">
                <a:latin typeface="Times New Roman"/>
                <a:cs typeface="Times New Roman"/>
              </a:rPr>
              <a:t>y </a:t>
            </a:r>
            <a:r>
              <a:rPr sz="1200" dirty="0">
                <a:latin typeface="Times New Roman"/>
                <a:cs typeface="Times New Roman"/>
              </a:rPr>
              <a:t>organizaciones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sentido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obligadas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incursionar</a:t>
            </a:r>
            <a:r>
              <a:rPr sz="1200" spc="2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28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cultura</a:t>
            </a:r>
            <a:r>
              <a:rPr sz="1200" spc="26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informática</a:t>
            </a:r>
            <a:r>
              <a:rPr sz="1200" spc="27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para</a:t>
            </a:r>
            <a:r>
              <a:rPr sz="1200" spc="27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poder </a:t>
            </a:r>
            <a:r>
              <a:rPr sz="1200" dirty="0">
                <a:latin typeface="Times New Roman"/>
                <a:cs typeface="Times New Roman"/>
              </a:rPr>
              <a:t>transitar en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vanguardia de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tiempos sin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quedar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relegada</a:t>
            </a:r>
            <a:r>
              <a:rPr sz="1200" spc="-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contra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 avances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desarrollos </a:t>
            </a:r>
            <a:r>
              <a:rPr sz="1200" spc="-25" dirty="0">
                <a:latin typeface="Times New Roman"/>
                <a:cs typeface="Times New Roman"/>
              </a:rPr>
              <a:t>que </a:t>
            </a:r>
            <a:r>
              <a:rPr sz="1200" dirty="0">
                <a:latin typeface="Times New Roman"/>
                <a:cs typeface="Times New Roman"/>
              </a:rPr>
              <a:t>le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pueden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brindar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crecimiento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facilidad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</a:t>
            </a:r>
            <a:r>
              <a:rPr sz="1200" spc="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manejo,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acopio</a:t>
            </a:r>
            <a:r>
              <a:rPr sz="1200" spc="4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-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análisis</a:t>
            </a:r>
            <a:r>
              <a:rPr sz="1200" spc="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información,</a:t>
            </a:r>
            <a:r>
              <a:rPr sz="1200" spc="2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para </a:t>
            </a:r>
            <a:r>
              <a:rPr sz="1200" dirty="0">
                <a:latin typeface="Times New Roman"/>
                <a:cs typeface="Times New Roman"/>
              </a:rPr>
              <a:t>así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lograr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una</a:t>
            </a:r>
            <a:r>
              <a:rPr sz="1200" spc="4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transformación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idónea</a:t>
            </a:r>
            <a:r>
              <a:rPr sz="1200" spc="434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8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encaminada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hacia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el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éxito.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“…</a:t>
            </a:r>
            <a:r>
              <a:rPr sz="1200" spc="409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los</a:t>
            </a:r>
            <a:r>
              <a:rPr sz="1200" spc="4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procesos</a:t>
            </a:r>
            <a:r>
              <a:rPr sz="1200" spc="420" dirty="0">
                <a:latin typeface="Times New Roman"/>
                <a:cs typeface="Times New Roman"/>
              </a:rPr>
              <a:t> </a:t>
            </a:r>
            <a:r>
              <a:rPr sz="1200" spc="-25" dirty="0">
                <a:latin typeface="Times New Roman"/>
                <a:cs typeface="Times New Roman"/>
              </a:rPr>
              <a:t>de </a:t>
            </a:r>
            <a:r>
              <a:rPr sz="1200" dirty="0">
                <a:latin typeface="Times New Roman"/>
                <a:cs typeface="Times New Roman"/>
              </a:rPr>
              <a:t>imaginación</a:t>
            </a:r>
            <a:r>
              <a:rPr sz="1200" spc="35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del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pensamiento</a:t>
            </a:r>
            <a:r>
              <a:rPr sz="1200" spc="34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analógico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requieren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de</a:t>
            </a:r>
            <a:r>
              <a:rPr sz="1200" spc="3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diversos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niveles,</a:t>
            </a:r>
            <a:r>
              <a:rPr sz="1200" spc="3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capaz</a:t>
            </a:r>
            <a:r>
              <a:rPr sz="1200" spc="35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y</a:t>
            </a:r>
            <a:r>
              <a:rPr sz="1200" spc="300" dirty="0">
                <a:latin typeface="Times New Roman"/>
                <a:cs typeface="Times New Roman"/>
              </a:rPr>
              <a:t> </a:t>
            </a:r>
            <a:r>
              <a:rPr sz="1200" spc="-10" dirty="0">
                <a:latin typeface="Times New Roman"/>
                <a:cs typeface="Times New Roman"/>
              </a:rPr>
              <a:t>sustratos </a:t>
            </a:r>
            <a:r>
              <a:rPr sz="1200" dirty="0">
                <a:latin typeface="Times New Roman"/>
                <a:cs typeface="Times New Roman"/>
              </a:rPr>
              <a:t>inseparables,</a:t>
            </a:r>
            <a:r>
              <a:rPr sz="1200" spc="-1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donde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empieza</a:t>
            </a:r>
            <a:r>
              <a:rPr sz="1200" spc="-2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la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creatividad…”</a:t>
            </a:r>
            <a:r>
              <a:rPr sz="1200" spc="1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(Flores,</a:t>
            </a:r>
            <a:r>
              <a:rPr sz="1200" spc="-30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1994,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dirty="0">
                <a:latin typeface="Times New Roman"/>
                <a:cs typeface="Times New Roman"/>
              </a:rPr>
              <a:t>p.</a:t>
            </a:r>
            <a:r>
              <a:rPr sz="1200" spc="-35" dirty="0">
                <a:latin typeface="Times New Roman"/>
                <a:cs typeface="Times New Roman"/>
              </a:rPr>
              <a:t> </a:t>
            </a:r>
            <a:r>
              <a:rPr sz="1200" spc="-20" dirty="0">
                <a:latin typeface="Times New Roman"/>
                <a:cs typeface="Times New Roman"/>
              </a:rPr>
              <a:t>49).</a:t>
            </a:r>
            <a:endParaRPr sz="1200">
              <a:latin typeface="Times New Roman"/>
              <a:cs typeface="Times New Roman"/>
            </a:endParaRPr>
          </a:p>
        </p:txBody>
      </p:sp>
      <p:pic>
        <p:nvPicPr>
          <p:cNvPr id="17" name="object 1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4581144" y="149034"/>
            <a:ext cx="1805304" cy="893889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310132" y="8233494"/>
            <a:ext cx="4236720" cy="620395"/>
          </a:xfrm>
          <a:prstGeom prst="rect">
            <a:avLst/>
          </a:prstGeom>
        </p:spPr>
        <p:txBody>
          <a:bodyPr vert="horz" wrap="square" lIns="0" tIns="6350" rIns="0" bIns="0" rtlCol="0">
            <a:spAutoFit/>
          </a:bodyPr>
          <a:lstStyle/>
          <a:p>
            <a:pPr marL="99695" marR="92075" algn="ctr">
              <a:lnSpc>
                <a:spcPts val="1400"/>
              </a:lnSpc>
              <a:spcBef>
                <a:spcPts val="50"/>
              </a:spcBef>
            </a:pP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Cultura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Digital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Educativa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Hoy,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Un</a:t>
            </a:r>
            <a:r>
              <a:rPr sz="1200" b="1" spc="-8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Análisis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desde</a:t>
            </a:r>
            <a:r>
              <a:rPr sz="1200" b="1" spc="-4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la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Teoría Crítica</a:t>
            </a:r>
            <a:endParaRPr sz="12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75"/>
              </a:spcBef>
            </a:pPr>
            <a:r>
              <a:rPr sz="1200" b="1" spc="-35" dirty="0">
                <a:latin typeface="Times New Roman"/>
                <a:cs typeface="Times New Roman"/>
              </a:rPr>
              <a:t>Dr. </a:t>
            </a:r>
            <a:r>
              <a:rPr sz="1200" b="1" dirty="0">
                <a:latin typeface="Times New Roman"/>
                <a:cs typeface="Times New Roman"/>
              </a:rPr>
              <a:t>Miguel</a:t>
            </a:r>
            <a:r>
              <a:rPr sz="1200" b="1" spc="-1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Israel</a:t>
            </a:r>
            <a:r>
              <a:rPr sz="1200" b="1" spc="-3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Bennasar</a:t>
            </a:r>
            <a:r>
              <a:rPr sz="1200" b="1" spc="-5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García</a:t>
            </a:r>
            <a:r>
              <a:rPr sz="1200" b="1" spc="-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/</a:t>
            </a:r>
            <a:r>
              <a:rPr sz="1200" b="1" spc="-3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Dra.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Ceferina</a:t>
            </a:r>
            <a:r>
              <a:rPr sz="1200" b="1" spc="-20" dirty="0">
                <a:latin typeface="Times New Roman"/>
                <a:cs typeface="Times New Roman"/>
              </a:rPr>
              <a:t> </a:t>
            </a:r>
            <a:r>
              <a:rPr sz="1200" b="1" dirty="0">
                <a:latin typeface="Times New Roman"/>
                <a:cs typeface="Times New Roman"/>
              </a:rPr>
              <a:t>Cabrera</a:t>
            </a:r>
            <a:r>
              <a:rPr sz="1200" b="1" spc="-25" dirty="0">
                <a:latin typeface="Times New Roman"/>
                <a:cs typeface="Times New Roman"/>
              </a:rPr>
              <a:t> </a:t>
            </a:r>
            <a:r>
              <a:rPr sz="1200" b="1" spc="-10" dirty="0">
                <a:latin typeface="Times New Roman"/>
                <a:cs typeface="Times New Roman"/>
              </a:rPr>
              <a:t>Félix</a:t>
            </a:r>
            <a:endParaRPr sz="120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56388" rIns="0" bIns="0" rtlCol="0">
            <a:spAutoFit/>
          </a:bodyPr>
          <a:lstStyle/>
          <a:p>
            <a:pPr marL="151130">
              <a:lnSpc>
                <a:spcPts val="1410"/>
              </a:lnSpc>
            </a:pPr>
            <a:fld id="{81D60167-4931-47E6-BA6A-407CBD079E47}" type="slidenum">
              <a:rPr b="1" spc="-25" dirty="0">
                <a:latin typeface="Times New Roman"/>
                <a:cs typeface="Times New Roman"/>
              </a:rPr>
              <a:t>99</a:t>
            </a:fld>
            <a:endParaRPr b="1" spc="-25" dirty="0">
              <a:latin typeface="Times New Roman"/>
              <a:cs typeface="Times New Roman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33AAB582-F203-6AE2-90E9-B838B8B389DF}"/>
              </a:ext>
            </a:extLst>
          </p:cNvPr>
          <p:cNvGrpSpPr/>
          <p:nvPr/>
        </p:nvGrpSpPr>
        <p:grpSpPr>
          <a:xfrm>
            <a:off x="109728" y="84074"/>
            <a:ext cx="6665976" cy="1452626"/>
            <a:chOff x="470065" y="1951410"/>
            <a:chExt cx="6665976" cy="1452626"/>
          </a:xfrm>
        </p:grpSpPr>
        <p:grpSp>
          <p:nvGrpSpPr>
            <p:cNvPr id="21" name="object 12">
              <a:extLst>
                <a:ext uri="{FF2B5EF4-FFF2-40B4-BE49-F238E27FC236}">
                  <a16:creationId xmlns:a16="http://schemas.microsoft.com/office/drawing/2014/main" id="{C776ADC4-0FE1-6BF8-389B-80341E04EC73}"/>
                </a:ext>
              </a:extLst>
            </p:cNvPr>
            <p:cNvGrpSpPr/>
            <p:nvPr/>
          </p:nvGrpSpPr>
          <p:grpSpPr>
            <a:xfrm>
              <a:off x="470065" y="1951664"/>
              <a:ext cx="6665976" cy="1452372"/>
              <a:chOff x="96011" y="115823"/>
              <a:chExt cx="6665976" cy="1452372"/>
            </a:xfrm>
          </p:grpSpPr>
          <p:pic>
            <p:nvPicPr>
              <p:cNvPr id="25" name="object 13">
                <a:extLst>
                  <a:ext uri="{FF2B5EF4-FFF2-40B4-BE49-F238E27FC236}">
                    <a16:creationId xmlns:a16="http://schemas.microsoft.com/office/drawing/2014/main" id="{7CB58FF2-56E2-E45F-04D5-BDFAEB2E3D94}"/>
                  </a:ext>
                </a:extLst>
              </p:cNvPr>
              <p:cNvPicPr/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96011" y="115823"/>
                <a:ext cx="6665976" cy="1452372"/>
              </a:xfrm>
              <a:prstGeom prst="rect">
                <a:avLst/>
              </a:prstGeom>
            </p:spPr>
          </p:pic>
          <p:pic>
            <p:nvPicPr>
              <p:cNvPr id="26" name="object 14">
                <a:extLst>
                  <a:ext uri="{FF2B5EF4-FFF2-40B4-BE49-F238E27FC236}">
                    <a16:creationId xmlns:a16="http://schemas.microsoft.com/office/drawing/2014/main" id="{9916FC7B-0EB9-87FD-8866-1DF3E7507BA8}"/>
                  </a:ext>
                </a:extLst>
              </p:cNvPr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142849" y="142875"/>
                <a:ext cx="6572275" cy="1358646"/>
              </a:xfrm>
              <a:prstGeom prst="rect">
                <a:avLst/>
              </a:prstGeom>
            </p:spPr>
          </p:pic>
          <p:sp>
            <p:nvSpPr>
              <p:cNvPr id="27" name="object 15">
                <a:extLst>
                  <a:ext uri="{FF2B5EF4-FFF2-40B4-BE49-F238E27FC236}">
                    <a16:creationId xmlns:a16="http://schemas.microsoft.com/office/drawing/2014/main" id="{00C1B961-3C88-B1A0-7CA8-869CAF09B074}"/>
                  </a:ext>
                </a:extLst>
              </p:cNvPr>
              <p:cNvSpPr/>
              <p:nvPr/>
            </p:nvSpPr>
            <p:spPr>
              <a:xfrm>
                <a:off x="142849" y="142875"/>
                <a:ext cx="6572884" cy="1358900"/>
              </a:xfrm>
              <a:custGeom>
                <a:avLst/>
                <a:gdLst/>
                <a:ahLst/>
                <a:cxnLst/>
                <a:rect l="l" t="t" r="r" b="b"/>
                <a:pathLst>
                  <a:path w="6572884" h="1358900">
                    <a:moveTo>
                      <a:pt x="0" y="226441"/>
                    </a:moveTo>
                    <a:lnTo>
                      <a:pt x="4600" y="180795"/>
                    </a:lnTo>
                    <a:lnTo>
                      <a:pt x="17795" y="138285"/>
                    </a:lnTo>
                    <a:lnTo>
                      <a:pt x="38673" y="99820"/>
                    </a:lnTo>
                    <a:lnTo>
                      <a:pt x="66324" y="66309"/>
                    </a:lnTo>
                    <a:lnTo>
                      <a:pt x="99837" y="38663"/>
                    </a:lnTo>
                    <a:lnTo>
                      <a:pt x="138301" y="17789"/>
                    </a:lnTo>
                    <a:lnTo>
                      <a:pt x="180806" y="4599"/>
                    </a:lnTo>
                    <a:lnTo>
                      <a:pt x="226440" y="0"/>
                    </a:lnTo>
                    <a:lnTo>
                      <a:pt x="6345834" y="0"/>
                    </a:lnTo>
                    <a:lnTo>
                      <a:pt x="6391480" y="4599"/>
                    </a:lnTo>
                    <a:lnTo>
                      <a:pt x="6433990" y="17789"/>
                    </a:lnTo>
                    <a:lnTo>
                      <a:pt x="6472455" y="38663"/>
                    </a:lnTo>
                    <a:lnTo>
                      <a:pt x="6505965" y="66309"/>
                    </a:lnTo>
                    <a:lnTo>
                      <a:pt x="6533612" y="99820"/>
                    </a:lnTo>
                    <a:lnTo>
                      <a:pt x="6554485" y="138285"/>
                    </a:lnTo>
                    <a:lnTo>
                      <a:pt x="6567676" y="180795"/>
                    </a:lnTo>
                    <a:lnTo>
                      <a:pt x="6572275" y="226441"/>
                    </a:lnTo>
                    <a:lnTo>
                      <a:pt x="6572275" y="1132204"/>
                    </a:lnTo>
                    <a:lnTo>
                      <a:pt x="6567676" y="1177850"/>
                    </a:lnTo>
                    <a:lnTo>
                      <a:pt x="6554485" y="1220360"/>
                    </a:lnTo>
                    <a:lnTo>
                      <a:pt x="6533612" y="1258825"/>
                    </a:lnTo>
                    <a:lnTo>
                      <a:pt x="6505965" y="1292336"/>
                    </a:lnTo>
                    <a:lnTo>
                      <a:pt x="6472455" y="1319982"/>
                    </a:lnTo>
                    <a:lnTo>
                      <a:pt x="6433990" y="1340856"/>
                    </a:lnTo>
                    <a:lnTo>
                      <a:pt x="6391480" y="1354046"/>
                    </a:lnTo>
                    <a:lnTo>
                      <a:pt x="6345834" y="1358646"/>
                    </a:lnTo>
                    <a:lnTo>
                      <a:pt x="226440" y="1358646"/>
                    </a:lnTo>
                    <a:lnTo>
                      <a:pt x="180806" y="1354046"/>
                    </a:lnTo>
                    <a:lnTo>
                      <a:pt x="138301" y="1340856"/>
                    </a:lnTo>
                    <a:lnTo>
                      <a:pt x="99837" y="1319982"/>
                    </a:lnTo>
                    <a:lnTo>
                      <a:pt x="66324" y="1292336"/>
                    </a:lnTo>
                    <a:lnTo>
                      <a:pt x="38673" y="1258825"/>
                    </a:lnTo>
                    <a:lnTo>
                      <a:pt x="17795" y="1220360"/>
                    </a:lnTo>
                    <a:lnTo>
                      <a:pt x="4600" y="1177850"/>
                    </a:lnTo>
                    <a:lnTo>
                      <a:pt x="0" y="1132204"/>
                    </a:lnTo>
                    <a:lnTo>
                      <a:pt x="0" y="226441"/>
                    </a:lnTo>
                    <a:close/>
                  </a:path>
                </a:pathLst>
              </a:custGeom>
              <a:ln w="9525">
                <a:solidFill>
                  <a:srgbClr val="55CE74"/>
                </a:solidFill>
              </a:ln>
            </p:spPr>
            <p:txBody>
              <a:bodyPr wrap="square" lIns="0" tIns="0" rIns="0" bIns="0" rtlCol="0"/>
              <a:lstStyle/>
              <a:p>
                <a:endParaRPr/>
              </a:p>
            </p:txBody>
          </p:sp>
          <p:pic>
            <p:nvPicPr>
              <p:cNvPr id="28" name="object 16">
                <a:extLst>
                  <a:ext uri="{FF2B5EF4-FFF2-40B4-BE49-F238E27FC236}">
                    <a16:creationId xmlns:a16="http://schemas.microsoft.com/office/drawing/2014/main" id="{9CCF2C7B-CE47-5017-E426-C8B38BE7A337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2500248" y="305930"/>
                <a:ext cx="1714500" cy="733945"/>
              </a:xfrm>
              <a:prstGeom prst="rect">
                <a:avLst/>
              </a:prstGeom>
            </p:spPr>
          </p:pic>
        </p:grpSp>
        <p:sp>
          <p:nvSpPr>
            <p:cNvPr id="22" name="object 16">
              <a:extLst>
                <a:ext uri="{FF2B5EF4-FFF2-40B4-BE49-F238E27FC236}">
                  <a16:creationId xmlns:a16="http://schemas.microsoft.com/office/drawing/2014/main" id="{5DE8CE03-807D-1352-261D-141A0056C36F}"/>
                </a:ext>
              </a:extLst>
            </p:cNvPr>
            <p:cNvSpPr txBox="1"/>
            <p:nvPr/>
          </p:nvSpPr>
          <p:spPr>
            <a:xfrm>
              <a:off x="2775727" y="2875716"/>
              <a:ext cx="3332858" cy="391795"/>
            </a:xfrm>
            <a:prstGeom prst="rect">
              <a:avLst/>
            </a:prstGeom>
            <a:noFill/>
          </p:spPr>
          <p:txBody>
            <a:bodyPr vert="horz" wrap="square" lIns="0" tIns="12700" rIns="0" bIns="0" rtlCol="0">
              <a:spAutoFit/>
            </a:bodyPr>
            <a:lstStyle/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Volumen 4,  Número 1  Enero a Julio 2021</a:t>
              </a:r>
            </a:p>
            <a:p>
              <a:pPr algn="ctr">
                <a:lnSpc>
                  <a:spcPct val="100000"/>
                </a:lnSpc>
                <a:spcBef>
                  <a:spcPts val="100"/>
                </a:spcBef>
              </a:pPr>
              <a:r>
                <a:rPr lang="es-ES" sz="1200" b="1" dirty="0">
                  <a:latin typeface="Arial"/>
                  <a:cs typeface="Arial"/>
                </a:rPr>
                <a:t>Revista Semestral. Venezuela</a:t>
              </a:r>
              <a:endParaRPr sz="1200" dirty="0">
                <a:latin typeface="Arial"/>
                <a:cs typeface="Arial"/>
              </a:endParaRPr>
            </a:p>
          </p:txBody>
        </p:sp>
        <p:pic>
          <p:nvPicPr>
            <p:cNvPr id="23" name="object 25">
              <a:extLst>
                <a:ext uri="{FF2B5EF4-FFF2-40B4-BE49-F238E27FC236}">
                  <a16:creationId xmlns:a16="http://schemas.microsoft.com/office/drawing/2014/main" id="{020B1213-9CE2-49D4-88BC-284EE1F94EC3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0065" y="2027896"/>
              <a:ext cx="2305662" cy="1053903"/>
            </a:xfrm>
            <a:prstGeom prst="rect">
              <a:avLst/>
            </a:prstGeom>
          </p:spPr>
        </p:pic>
        <p:pic>
          <p:nvPicPr>
            <p:cNvPr id="24" name="object 31">
              <a:extLst>
                <a:ext uri="{FF2B5EF4-FFF2-40B4-BE49-F238E27FC236}">
                  <a16:creationId xmlns:a16="http://schemas.microsoft.com/office/drawing/2014/main" id="{973FE499-56B0-5AE9-28E0-297FDE5C6A68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32681" y="1951410"/>
              <a:ext cx="1805304" cy="89388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318</TotalTime>
  <Words>143393</Words>
  <Application>Microsoft Office PowerPoint</Application>
  <PresentationFormat>Presentación en pantalla (4:3)</PresentationFormat>
  <Paragraphs>5740</Paragraphs>
  <Slides>325</Slides>
  <Notes>0</Notes>
  <HiddenSlides>0</HiddenSlides>
  <MMClips>0</MMClips>
  <ScaleCrop>false</ScaleCrop>
  <HeadingPairs>
    <vt:vector size="6" baseType="variant">
      <vt:variant>
        <vt:lpstr>Fuentes usadas</vt:lpstr>
      </vt:variant>
      <vt:variant>
        <vt:i4>8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325</vt:i4>
      </vt:variant>
    </vt:vector>
  </HeadingPairs>
  <TitlesOfParts>
    <vt:vector size="334" baseType="lpstr">
      <vt:lpstr>Amasis MT Pro Black</vt:lpstr>
      <vt:lpstr>Arial</vt:lpstr>
      <vt:lpstr>Arial MT</vt:lpstr>
      <vt:lpstr>Calibri</vt:lpstr>
      <vt:lpstr>Symbol</vt:lpstr>
      <vt:lpstr>Times New Roman</vt:lpstr>
      <vt:lpstr>Verdana</vt:lpstr>
      <vt:lpstr>Wingdings</vt:lpstr>
      <vt:lpstr>Office Theme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dc:creator>mary</dc:creator>
  <cp:lastModifiedBy>Maria Fernandez</cp:lastModifiedBy>
  <cp:revision>43</cp:revision>
  <dcterms:created xsi:type="dcterms:W3CDTF">2025-04-06T11:33:00Z</dcterms:created>
  <dcterms:modified xsi:type="dcterms:W3CDTF">2025-05-28T14:49:50Z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2021-02-06T00:00:00Z</vt:filetime>
  </property>
  <property fmtid="{D5CDD505-2E9C-101B-9397-08002B2CF9AE}" pid="3" name="Creator">
    <vt:lpwstr>Microsoft® PowerPoint® 2010</vt:lpwstr>
  </property>
  <property fmtid="{D5CDD505-2E9C-101B-9397-08002B2CF9AE}" pid="4" name="LastSaved">
    <vt:filetime>2025-04-06T00:00:00Z</vt:filetime>
  </property>
  <property fmtid="{D5CDD505-2E9C-101B-9397-08002B2CF9AE}" pid="5" name="Producer">
    <vt:lpwstr>Microsoft® PowerPoint® 2010</vt:lpwstr>
  </property>
</Properties>
</file>